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0247" autoAdjust="0"/>
  </p:normalViewPr>
  <p:slideViewPr>
    <p:cSldViewPr snapToGrid="0">
      <p:cViewPr varScale="1">
        <p:scale>
          <a:sx n="58" d="100"/>
          <a:sy n="58" d="100"/>
        </p:scale>
        <p:origin x="72"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EB467-C2E6-4F56-830B-0F06948E94AC}"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FD477-9D0B-4A33-9DFB-7A4CCF69008F}" type="slidenum">
              <a:rPr lang="en-US" smtClean="0"/>
              <a:t>‹#›</a:t>
            </a:fld>
            <a:endParaRPr lang="en-US"/>
          </a:p>
        </p:txBody>
      </p:sp>
    </p:spTree>
    <p:extLst>
      <p:ext uri="{BB962C8B-B14F-4D97-AF65-F5344CB8AC3E}">
        <p14:creationId xmlns:p14="http://schemas.microsoft.com/office/powerpoint/2010/main" val="186938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FD477-9D0B-4A33-9DFB-7A4CCF69008F}" type="slidenum">
              <a:rPr lang="en-US" smtClean="0"/>
              <a:t>1</a:t>
            </a:fld>
            <a:endParaRPr lang="en-US"/>
          </a:p>
        </p:txBody>
      </p:sp>
    </p:spTree>
    <p:extLst>
      <p:ext uri="{BB962C8B-B14F-4D97-AF65-F5344CB8AC3E}">
        <p14:creationId xmlns:p14="http://schemas.microsoft.com/office/powerpoint/2010/main" val="322402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Program in Action</a:t>
            </a:r>
          </a:p>
          <a:p>
            <a:pPr marL="628650" lvl="1" indent="-171450">
              <a:buFont typeface="Arial" panose="020B0604020202020204" pitchFamily="34" charset="0"/>
              <a:buChar char="•"/>
            </a:pPr>
            <a:r>
              <a:rPr lang="en-US" dirty="0" smtClean="0"/>
              <a:t>This</a:t>
            </a:r>
            <a:r>
              <a:rPr lang="en-US" baseline="0" dirty="0" smtClean="0"/>
              <a:t> theory is being used as an intervention strategy and guide for a program every day allowing these practitioners to see the applicability of the theory each day</a:t>
            </a:r>
          </a:p>
          <a:p>
            <a:pPr marL="628650" lvl="1" indent="-171450">
              <a:buFont typeface="Arial" panose="020B0604020202020204" pitchFamily="34" charset="0"/>
              <a:buChar char="•"/>
            </a:pPr>
            <a:r>
              <a:rPr lang="en-US" baseline="0" dirty="0" smtClean="0"/>
              <a:t>Individual and course based interventions incorporate the tiered service delivery strategies, intervention components (pyramid; CASVE cycle) and assessments girded in this theory</a:t>
            </a:r>
          </a:p>
          <a:p>
            <a:pPr marL="628650" lvl="1" indent="-171450">
              <a:buFont typeface="Arial" panose="020B0604020202020204" pitchFamily="34" charset="0"/>
              <a:buChar char="•"/>
            </a:pPr>
            <a:r>
              <a:rPr lang="en-US" dirty="0" smtClean="0"/>
              <a:t>Assessment strategies and interventions involve</a:t>
            </a:r>
            <a:r>
              <a:rPr lang="en-US" baseline="0" dirty="0" smtClean="0"/>
              <a:t> tools and approaches from a variety of perspectives (e.g., objective nature of the CTI; projective nature of the Decision Based Worksheet)</a:t>
            </a:r>
          </a:p>
          <a:p>
            <a:pPr marL="171450" lvl="0" indent="-171450">
              <a:buFont typeface="Arial" panose="020B0604020202020204" pitchFamily="34" charset="0"/>
              <a:buChar char="•"/>
            </a:pPr>
            <a:r>
              <a:rPr lang="en-US" baseline="0" dirty="0" smtClean="0"/>
              <a:t>Training Students</a:t>
            </a:r>
          </a:p>
          <a:p>
            <a:pPr marL="628650" lvl="1" indent="-171450">
              <a:buFont typeface="Arial" panose="020B0604020202020204" pitchFamily="34" charset="0"/>
              <a:buChar char="•"/>
            </a:pPr>
            <a:r>
              <a:rPr lang="en-US" baseline="0" dirty="0" smtClean="0"/>
              <a:t>This is one of the highlights of the theory for me.  I train my graduate students within a few weeks each year to implement this approach with their clients.  I watch video of them using client friendly language to walk clients to an enhanced place in their career development using the pyramid and CASVE cycle</a:t>
            </a:r>
          </a:p>
          <a:p>
            <a:pPr marL="628650" lvl="1" indent="-171450">
              <a:buFont typeface="Arial" panose="020B0604020202020204" pitchFamily="34" charset="0"/>
              <a:buChar char="•"/>
            </a:pPr>
            <a:r>
              <a:rPr lang="en-US" baseline="0" dirty="0" smtClean="0"/>
              <a:t>You can train counselors to use this approach quickly to effect client change!</a:t>
            </a:r>
          </a:p>
          <a:p>
            <a:pPr marL="171450" lvl="0" indent="-171450">
              <a:buFont typeface="Arial" panose="020B0604020202020204" pitchFamily="34" charset="0"/>
              <a:buChar char="•"/>
            </a:pPr>
            <a:r>
              <a:rPr lang="en-US" baseline="0" dirty="0" smtClean="0"/>
              <a:t>Client Buy-In</a:t>
            </a:r>
          </a:p>
          <a:p>
            <a:pPr marL="628650" lvl="1" indent="-171450">
              <a:buFont typeface="Arial" panose="020B0604020202020204" pitchFamily="34" charset="0"/>
              <a:buChar char="•"/>
            </a:pPr>
            <a:r>
              <a:rPr lang="en-US" baseline="0" dirty="0" smtClean="0"/>
              <a:t>Clients understand this approach and we know client buy-in to the counseling process is essential for success.</a:t>
            </a:r>
          </a:p>
          <a:p>
            <a:pPr marL="628650" lvl="1" indent="-171450">
              <a:buFont typeface="Arial" panose="020B0604020202020204" pitchFamily="34" charset="0"/>
              <a:buChar char="•"/>
            </a:pPr>
            <a:r>
              <a:rPr lang="en-US" baseline="0" dirty="0" smtClean="0"/>
              <a:t>It is structured to allow clients to learn how to make a good decision to apply those skills now and in the future.</a:t>
            </a:r>
          </a:p>
          <a:p>
            <a:pPr marL="628650" lvl="1" indent="-171450">
              <a:buFont typeface="Arial" panose="020B0604020202020204" pitchFamily="34" charset="0"/>
              <a:buChar char="•"/>
            </a:pPr>
            <a:r>
              <a:rPr lang="en-US" baseline="0" dirty="0" smtClean="0"/>
              <a:t>Assesses client readiness before jumping in to pre-prescribed interventions</a:t>
            </a:r>
            <a:endParaRPr lang="en-US" dirty="0"/>
          </a:p>
        </p:txBody>
      </p:sp>
      <p:sp>
        <p:nvSpPr>
          <p:cNvPr id="4" name="Slide Number Placeholder 3"/>
          <p:cNvSpPr>
            <a:spLocks noGrp="1"/>
          </p:cNvSpPr>
          <p:nvPr>
            <p:ph type="sldNum" sz="quarter" idx="10"/>
          </p:nvPr>
        </p:nvSpPr>
        <p:spPr/>
        <p:txBody>
          <a:bodyPr/>
          <a:lstStyle/>
          <a:p>
            <a:fld id="{3D5FD477-9D0B-4A33-9DFB-7A4CCF69008F}" type="slidenum">
              <a:rPr lang="en-US" smtClean="0"/>
              <a:t>2</a:t>
            </a:fld>
            <a:endParaRPr lang="en-US"/>
          </a:p>
        </p:txBody>
      </p:sp>
    </p:spTree>
    <p:extLst>
      <p:ext uri="{BB962C8B-B14F-4D97-AF65-F5344CB8AC3E}">
        <p14:creationId xmlns:p14="http://schemas.microsoft.com/office/powerpoint/2010/main" val="59484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Career Counseling theories and interventions lag behind our general</a:t>
            </a:r>
            <a:r>
              <a:rPr lang="en-US" baseline="0" dirty="0" smtClean="0"/>
              <a:t> counseling/psychological theories in their empirical support</a:t>
            </a:r>
          </a:p>
          <a:p>
            <a:pPr marL="171450" indent="-171450">
              <a:buFont typeface="Arial" panose="020B0604020202020204" pitchFamily="34" charset="0"/>
              <a:buChar char="•"/>
            </a:pPr>
            <a:r>
              <a:rPr lang="en-US" baseline="0" dirty="0" smtClean="0"/>
              <a:t>CIP theory provides a set of researchable constructs that could add to the legitimacy of the field and help us work toward assuring the work we do with clients is actually helping</a:t>
            </a:r>
          </a:p>
          <a:p>
            <a:pPr marL="171450" indent="-171450">
              <a:buFont typeface="Arial" panose="020B0604020202020204" pitchFamily="34" charset="0"/>
              <a:buChar char="•"/>
            </a:pPr>
            <a:r>
              <a:rPr lang="en-US" baseline="0" dirty="0" smtClean="0"/>
              <a:t>In Plenary II they presented the information dissemination that has occurred with CIP through articles, book chapters, and such.  They also work to provide access to CIP-based resources on their website to allow practitioners and researchers access to tools and information.</a:t>
            </a:r>
          </a:p>
          <a:p>
            <a:pPr marL="171450" indent="-171450">
              <a:buFont typeface="Arial" panose="020B0604020202020204" pitchFamily="34" charset="0"/>
              <a:buChar char="•"/>
            </a:pPr>
            <a:r>
              <a:rPr lang="en-US" baseline="0" dirty="0" smtClean="0"/>
              <a:t>Yet this information dissemination not only provides information about the theory but works to empirically test the theory or components within.  The information gleaned from this research helps to shape the theory that is open to evolving.</a:t>
            </a:r>
          </a:p>
          <a:p>
            <a:pPr marL="171450" indent="-171450">
              <a:buFont typeface="Arial" panose="020B0604020202020204" pitchFamily="34" charset="0"/>
              <a:buChar char="•"/>
            </a:pPr>
            <a:r>
              <a:rPr lang="en-US" baseline="0" dirty="0" smtClean="0"/>
              <a:t>Have ongoing practice from this theory allows practitioners to constantly see how to better use or present the theory and informs the integrated researchers in new directions for research</a:t>
            </a:r>
          </a:p>
          <a:p>
            <a:pPr marL="171450" indent="-171450">
              <a:buFont typeface="Arial" panose="020B0604020202020204" pitchFamily="34" charset="0"/>
              <a:buChar char="•"/>
            </a:pPr>
            <a:r>
              <a:rPr lang="en-US" baseline="0" dirty="0" smtClean="0"/>
              <a:t>Empirical support</a:t>
            </a:r>
          </a:p>
          <a:p>
            <a:pPr marL="628650" lvl="1" indent="-171450">
              <a:buFont typeface="Arial" panose="020B0604020202020204" pitchFamily="34" charset="0"/>
              <a:buChar char="•"/>
            </a:pPr>
            <a:r>
              <a:rPr lang="en-US" baseline="0" dirty="0" smtClean="0"/>
              <a:t>Colleague and I run CIP-based career groups and measure a variety of outcomes which show support for the overall intervention</a:t>
            </a:r>
          </a:p>
          <a:p>
            <a:pPr marL="171450" lvl="0" indent="-171450">
              <a:buFont typeface="Arial" panose="020B0604020202020204" pitchFamily="34" charset="0"/>
              <a:buChar char="•"/>
            </a:pPr>
            <a:r>
              <a:rPr lang="en-US" baseline="0" dirty="0" smtClean="0"/>
              <a:t>Researchable constructs</a:t>
            </a:r>
          </a:p>
          <a:p>
            <a:pPr marL="628650" lvl="1" indent="-171450">
              <a:buFont typeface="Arial" panose="020B0604020202020204" pitchFamily="34" charset="0"/>
              <a:buChar char="•"/>
            </a:pPr>
            <a:r>
              <a:rPr lang="en-US" baseline="0" dirty="0" smtClean="0"/>
              <a:t>My student, Brianna Werner, and I are developing a measure of the CASVE cycle to assess the empirical nature of the cycle as well as provide a practical tool for practitioners working within the theory</a:t>
            </a:r>
          </a:p>
          <a:p>
            <a:pPr marL="171450" indent="-171450">
              <a:buFont typeface="Arial" panose="020B0604020202020204" pitchFamily="34" charset="0"/>
              <a:buChar char="•"/>
            </a:pPr>
            <a:r>
              <a:rPr lang="en-US" baseline="0" dirty="0" smtClean="0"/>
              <a:t>CIP is an amazing example of theory, research, and practice in action on a continual basis.  I’m proud to be a part of the work being done!</a:t>
            </a:r>
            <a:endParaRPr lang="en-US" dirty="0"/>
          </a:p>
        </p:txBody>
      </p:sp>
      <p:sp>
        <p:nvSpPr>
          <p:cNvPr id="4" name="Slide Number Placeholder 3"/>
          <p:cNvSpPr>
            <a:spLocks noGrp="1"/>
          </p:cNvSpPr>
          <p:nvPr>
            <p:ph type="sldNum" sz="quarter" idx="10"/>
          </p:nvPr>
        </p:nvSpPr>
        <p:spPr/>
        <p:txBody>
          <a:bodyPr/>
          <a:lstStyle/>
          <a:p>
            <a:fld id="{3D5FD477-9D0B-4A33-9DFB-7A4CCF69008F}" type="slidenum">
              <a:rPr lang="en-US" smtClean="0"/>
              <a:t>3</a:t>
            </a:fld>
            <a:endParaRPr lang="en-US"/>
          </a:p>
        </p:txBody>
      </p:sp>
    </p:spTree>
    <p:extLst>
      <p:ext uri="{BB962C8B-B14F-4D97-AF65-F5344CB8AC3E}">
        <p14:creationId xmlns:p14="http://schemas.microsoft.com/office/powerpoint/2010/main" val="285130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63292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67C02-4375-40BF-8CC2-6DCF81CFEF40}"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10707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101913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2781832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293424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3319941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245548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75050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235183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345888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67C02-4375-40BF-8CC2-6DCF81CFEF40}"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150662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067C02-4375-40BF-8CC2-6DCF81CFEF40}"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215005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067C02-4375-40BF-8CC2-6DCF81CFEF40}"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426392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067C02-4375-40BF-8CC2-6DCF81CFEF40}"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380556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67C02-4375-40BF-8CC2-6DCF81CFEF40}"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42374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67C02-4375-40BF-8CC2-6DCF81CFEF40}"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122175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0067C02-4375-40BF-8CC2-6DCF81CFEF40}" type="datetimeFigureOut">
              <a:rPr lang="en-US" smtClean="0"/>
              <a:t>6/7/2016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A5D24CA-877F-4C58-81BB-80EA1EF98C01}" type="slidenum">
              <a:rPr lang="en-US" smtClean="0"/>
              <a:t>‹#›</a:t>
            </a:fld>
            <a:endParaRPr lang="en-US"/>
          </a:p>
        </p:txBody>
      </p:sp>
    </p:spTree>
    <p:extLst>
      <p:ext uri="{BB962C8B-B14F-4D97-AF65-F5344CB8AC3E}">
        <p14:creationId xmlns:p14="http://schemas.microsoft.com/office/powerpoint/2010/main" val="22846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0067C02-4375-40BF-8CC2-6DCF81CFEF40}" type="datetimeFigureOut">
              <a:rPr lang="en-US" smtClean="0"/>
              <a:t>6/7/2016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A5D24CA-877F-4C58-81BB-80EA1EF98C01}" type="slidenum">
              <a:rPr lang="en-US" smtClean="0"/>
              <a:t>‹#›</a:t>
            </a:fld>
            <a:endParaRPr lang="en-US"/>
          </a:p>
        </p:txBody>
      </p:sp>
    </p:spTree>
    <p:extLst>
      <p:ext uri="{BB962C8B-B14F-4D97-AF65-F5344CB8AC3E}">
        <p14:creationId xmlns:p14="http://schemas.microsoft.com/office/powerpoint/2010/main" val="67502399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739" y="976257"/>
            <a:ext cx="10574767" cy="2197249"/>
          </a:xfrm>
        </p:spPr>
        <p:txBody>
          <a:bodyPr>
            <a:normAutofit/>
          </a:bodyPr>
          <a:lstStyle/>
          <a:p>
            <a:r>
              <a:rPr lang="en-US" sz="3900" dirty="0" smtClean="0">
                <a:solidFill>
                  <a:schemeClr val="accent4">
                    <a:lumMod val="75000"/>
                  </a:schemeClr>
                </a:solidFill>
              </a:rPr>
              <a:t>Summary of Key Points from Plenary II: </a:t>
            </a:r>
            <a:r>
              <a:rPr lang="en-US" sz="2900" dirty="0" smtClean="0">
                <a:solidFill>
                  <a:schemeClr val="accent4">
                    <a:lumMod val="75000"/>
                  </a:schemeClr>
                </a:solidFill>
              </a:rPr>
              <a:t>Applying Cognitive Information Processing Theory to Career Problem Solving and Decision Making</a:t>
            </a:r>
            <a:endParaRPr lang="en-US" sz="2900" dirty="0">
              <a:solidFill>
                <a:schemeClr val="accent4">
                  <a:lumMod val="75000"/>
                </a:schemeClr>
              </a:solidFill>
            </a:endParaRPr>
          </a:p>
        </p:txBody>
      </p:sp>
      <p:sp>
        <p:nvSpPr>
          <p:cNvPr id="3" name="Subtitle 2"/>
          <p:cNvSpPr>
            <a:spLocks noGrp="1"/>
          </p:cNvSpPr>
          <p:nvPr>
            <p:ph type="subTitle" idx="1"/>
          </p:nvPr>
        </p:nvSpPr>
        <p:spPr/>
        <p:txBody>
          <a:bodyPr>
            <a:normAutofit/>
          </a:bodyPr>
          <a:lstStyle/>
          <a:p>
            <a:r>
              <a:rPr lang="en-US" dirty="0" smtClean="0">
                <a:solidFill>
                  <a:schemeClr val="accent4">
                    <a:lumMod val="75000"/>
                  </a:schemeClr>
                </a:solidFill>
                <a:latin typeface="Times New Roman" panose="02020603050405020304" pitchFamily="18" charset="0"/>
                <a:cs typeface="Times New Roman" panose="02020603050405020304" pitchFamily="18" charset="0"/>
              </a:rPr>
              <a:t>Emily Bullock-Yowell, Ph.D.</a:t>
            </a:r>
          </a:p>
          <a:p>
            <a:r>
              <a:rPr lang="en-US" dirty="0" smtClean="0">
                <a:solidFill>
                  <a:schemeClr val="accent4">
                    <a:lumMod val="75000"/>
                  </a:schemeClr>
                </a:solidFill>
              </a:rPr>
              <a:t>University of Southern Mississippi</a:t>
            </a:r>
          </a:p>
          <a:p>
            <a:r>
              <a:rPr lang="en-US" dirty="0" smtClean="0">
                <a:solidFill>
                  <a:schemeClr val="accent4">
                    <a:lumMod val="75000"/>
                  </a:schemeClr>
                </a:solidFill>
              </a:rPr>
              <a:t>2016 Society of Vocational Psychology Conference</a:t>
            </a:r>
            <a:endParaRPr lang="en-US" dirty="0">
              <a:solidFill>
                <a:schemeClr val="accent4">
                  <a:lumMod val="75000"/>
                </a:schemeClr>
              </a:solidFill>
            </a:endParaRPr>
          </a:p>
        </p:txBody>
      </p:sp>
    </p:spTree>
    <p:extLst>
      <p:ext uri="{BB962C8B-B14F-4D97-AF65-F5344CB8AC3E}">
        <p14:creationId xmlns:p14="http://schemas.microsoft.com/office/powerpoint/2010/main" val="303549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62231"/>
          </a:xfrm>
        </p:spPr>
        <p:txBody>
          <a:bodyPr>
            <a:normAutofit/>
          </a:bodyPr>
          <a:lstStyle/>
          <a:p>
            <a:r>
              <a:rPr lang="en-US" sz="4000" dirty="0" smtClean="0">
                <a:solidFill>
                  <a:schemeClr val="accent4">
                    <a:lumMod val="75000"/>
                  </a:schemeClr>
                </a:solidFill>
              </a:rPr>
              <a:t>CIP: A theory with applicability</a:t>
            </a:r>
            <a:endParaRPr lang="en-US" sz="4000" dirty="0">
              <a:solidFill>
                <a:schemeClr val="accent4">
                  <a:lumMod val="75000"/>
                </a:schemeClr>
              </a:solidFill>
            </a:endParaRPr>
          </a:p>
        </p:txBody>
      </p:sp>
      <p:sp>
        <p:nvSpPr>
          <p:cNvPr id="3" name="Content Placeholder 2"/>
          <p:cNvSpPr>
            <a:spLocks noGrp="1"/>
          </p:cNvSpPr>
          <p:nvPr>
            <p:ph idx="1"/>
          </p:nvPr>
        </p:nvSpPr>
        <p:spPr>
          <a:xfrm>
            <a:off x="1141413" y="2082127"/>
            <a:ext cx="9905998" cy="3714974"/>
          </a:xfrm>
        </p:spPr>
        <p:txBody>
          <a:bodyPr>
            <a:normAutofit/>
          </a:bodyPr>
          <a:lstStyle/>
          <a:p>
            <a:r>
              <a:rPr lang="en-US" sz="2300" dirty="0" smtClean="0">
                <a:solidFill>
                  <a:schemeClr val="accent4">
                    <a:lumMod val="75000"/>
                  </a:schemeClr>
                </a:solidFill>
              </a:rPr>
              <a:t>Not Just a Theory but a Program in Action!</a:t>
            </a:r>
          </a:p>
          <a:p>
            <a:pPr lvl="1"/>
            <a:r>
              <a:rPr lang="en-US" sz="2300" dirty="0" smtClean="0">
                <a:solidFill>
                  <a:schemeClr val="accent4">
                    <a:lumMod val="75000"/>
                  </a:schemeClr>
                </a:solidFill>
              </a:rPr>
              <a:t>Career Center Tours</a:t>
            </a:r>
          </a:p>
          <a:p>
            <a:r>
              <a:rPr lang="en-US" sz="2300" dirty="0" smtClean="0">
                <a:solidFill>
                  <a:schemeClr val="accent4">
                    <a:lumMod val="75000"/>
                  </a:schemeClr>
                </a:solidFill>
              </a:rPr>
              <a:t>Training Students</a:t>
            </a:r>
          </a:p>
          <a:p>
            <a:pPr lvl="1"/>
            <a:r>
              <a:rPr lang="en-US" sz="2300" dirty="0" smtClean="0">
                <a:solidFill>
                  <a:schemeClr val="accent4">
                    <a:lumMod val="75000"/>
                  </a:schemeClr>
                </a:solidFill>
              </a:rPr>
              <a:t>Intervention strategies quickly grasped and applied by Counselors</a:t>
            </a:r>
          </a:p>
          <a:p>
            <a:r>
              <a:rPr lang="en-US" sz="2300" dirty="0" smtClean="0">
                <a:solidFill>
                  <a:schemeClr val="accent4">
                    <a:lumMod val="75000"/>
                  </a:schemeClr>
                </a:solidFill>
              </a:rPr>
              <a:t>Client buy-In</a:t>
            </a:r>
          </a:p>
          <a:p>
            <a:pPr lvl="1"/>
            <a:r>
              <a:rPr lang="en-US" sz="2300" dirty="0" smtClean="0">
                <a:solidFill>
                  <a:schemeClr val="accent4">
                    <a:lumMod val="75000"/>
                  </a:schemeClr>
                </a:solidFill>
              </a:rPr>
              <a:t>Provides a place to start and a direction for overwhelmed clients</a:t>
            </a:r>
          </a:p>
        </p:txBody>
      </p:sp>
    </p:spTree>
    <p:extLst>
      <p:ext uri="{BB962C8B-B14F-4D97-AF65-F5344CB8AC3E}">
        <p14:creationId xmlns:p14="http://schemas.microsoft.com/office/powerpoint/2010/main" val="173970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155" y="609599"/>
            <a:ext cx="10177256" cy="1632155"/>
          </a:xfrm>
        </p:spPr>
        <p:txBody>
          <a:bodyPr>
            <a:noAutofit/>
          </a:bodyPr>
          <a:lstStyle/>
          <a:p>
            <a:r>
              <a:rPr lang="en-US" sz="4000" dirty="0" smtClean="0">
                <a:solidFill>
                  <a:schemeClr val="accent4">
                    <a:lumMod val="75000"/>
                  </a:schemeClr>
                </a:solidFill>
              </a:rPr>
              <a:t>CIP: A theory with empirical support and researchable constructs</a:t>
            </a:r>
            <a:endParaRPr lang="en-US" sz="4000" dirty="0">
              <a:solidFill>
                <a:schemeClr val="accent4">
                  <a:lumMod val="75000"/>
                </a:schemeClr>
              </a:solidFill>
            </a:endParaRPr>
          </a:p>
        </p:txBody>
      </p:sp>
      <p:sp>
        <p:nvSpPr>
          <p:cNvPr id="3" name="Content Placeholder 2"/>
          <p:cNvSpPr>
            <a:spLocks noGrp="1"/>
          </p:cNvSpPr>
          <p:nvPr>
            <p:ph idx="1"/>
          </p:nvPr>
        </p:nvSpPr>
        <p:spPr>
          <a:xfrm>
            <a:off x="1141413" y="2654709"/>
            <a:ext cx="9905998" cy="3124201"/>
          </a:xfrm>
        </p:spPr>
        <p:txBody>
          <a:bodyPr>
            <a:normAutofit/>
          </a:bodyPr>
          <a:lstStyle/>
          <a:p>
            <a:r>
              <a:rPr lang="en-US" sz="2500" dirty="0" smtClean="0">
                <a:solidFill>
                  <a:schemeClr val="accent4">
                    <a:lumMod val="75000"/>
                  </a:schemeClr>
                </a:solidFill>
              </a:rPr>
              <a:t>Empirical Support</a:t>
            </a:r>
          </a:p>
          <a:p>
            <a:pPr marL="0" indent="0">
              <a:buNone/>
            </a:pPr>
            <a:endParaRPr lang="en-US" sz="2500" dirty="0" smtClean="0">
              <a:solidFill>
                <a:schemeClr val="accent4">
                  <a:lumMod val="75000"/>
                </a:schemeClr>
              </a:solidFill>
            </a:endParaRPr>
          </a:p>
          <a:p>
            <a:r>
              <a:rPr lang="en-US" sz="2500" dirty="0" smtClean="0">
                <a:solidFill>
                  <a:schemeClr val="accent4">
                    <a:lumMod val="75000"/>
                  </a:schemeClr>
                </a:solidFill>
              </a:rPr>
              <a:t>Researchable Constructs</a:t>
            </a:r>
          </a:p>
          <a:p>
            <a:pPr marL="0" indent="0">
              <a:buNone/>
            </a:pPr>
            <a:endParaRPr lang="en-US" sz="2500" dirty="0" smtClean="0">
              <a:solidFill>
                <a:schemeClr val="accent4">
                  <a:lumMod val="75000"/>
                </a:schemeClr>
              </a:solidFill>
            </a:endParaRPr>
          </a:p>
          <a:p>
            <a:r>
              <a:rPr lang="en-US" sz="2500" dirty="0" smtClean="0">
                <a:solidFill>
                  <a:schemeClr val="accent4">
                    <a:lumMod val="75000"/>
                  </a:schemeClr>
                </a:solidFill>
              </a:rPr>
              <a:t>Constant integration of theory, research, and practice!</a:t>
            </a:r>
            <a:endParaRPr lang="en-US" sz="2500" dirty="0">
              <a:solidFill>
                <a:schemeClr val="accent4">
                  <a:lumMod val="75000"/>
                </a:schemeClr>
              </a:solidFill>
            </a:endParaRPr>
          </a:p>
        </p:txBody>
      </p:sp>
    </p:spTree>
    <p:extLst>
      <p:ext uri="{BB962C8B-B14F-4D97-AF65-F5344CB8AC3E}">
        <p14:creationId xmlns:p14="http://schemas.microsoft.com/office/powerpoint/2010/main" val="3387480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45</TotalTime>
  <Words>569</Words>
  <Application>Microsoft Office PowerPoint</Application>
  <PresentationFormat>Widescreen</PresentationFormat>
  <Paragraphs>41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Century Gothic</vt:lpstr>
      <vt:lpstr>Times New Roman</vt:lpstr>
      <vt:lpstr>Mesh</vt:lpstr>
      <vt:lpstr>Summary of Key Points from Plenary II: Applying Cognitive Information Processing Theory to Career Problem Solving and Decision Making</vt:lpstr>
      <vt:lpstr>CIP: A theory with applicability</vt:lpstr>
      <vt:lpstr>CIP: A theory with empirical support and researchable constructs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Key Points from Plenary II: Applying Cognitive Information Processing Theory to Career Problem Solving and Decision Making</dc:title>
  <dc:creator>Emily B Yowell</dc:creator>
  <cp:lastModifiedBy>Lenz, Janet</cp:lastModifiedBy>
  <cp:revision>6</cp:revision>
  <dcterms:created xsi:type="dcterms:W3CDTF">2016-05-13T16:54:08Z</dcterms:created>
  <dcterms:modified xsi:type="dcterms:W3CDTF">2016-06-07T18:06:22Z</dcterms:modified>
</cp:coreProperties>
</file>