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8" r:id="rId2"/>
    <p:sldId id="257" r:id="rId3"/>
    <p:sldId id="369" r:id="rId4"/>
    <p:sldId id="370" r:id="rId5"/>
    <p:sldId id="378" r:id="rId6"/>
    <p:sldId id="396" r:id="rId7"/>
    <p:sldId id="371" r:id="rId8"/>
    <p:sldId id="372" r:id="rId9"/>
    <p:sldId id="373" r:id="rId10"/>
    <p:sldId id="379" r:id="rId11"/>
    <p:sldId id="374" r:id="rId12"/>
    <p:sldId id="375" r:id="rId13"/>
    <p:sldId id="390" r:id="rId14"/>
    <p:sldId id="376" r:id="rId15"/>
    <p:sldId id="377" r:id="rId16"/>
    <p:sldId id="34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50C437D-168C-2A24-CCB2-CC5233F9E77D}" name="Natalie" initials="N" userId="a0ac4d2fbd073886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3BC3BD"/>
    <a:srgbClr val="FF6600"/>
    <a:srgbClr val="00FFCC"/>
    <a:srgbClr val="24B5AF"/>
    <a:srgbClr val="EE8640"/>
    <a:srgbClr val="EF5438"/>
    <a:srgbClr val="BDE6F5"/>
    <a:srgbClr val="66FF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143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C08A1-C607-4CBC-A412-ED9B3F893C91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A4831-EBDE-4D2E-A550-C7B71F997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556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25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92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5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6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6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09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567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80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30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4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27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E68F5-71F5-4420-AF9C-C4E11C8EC7D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52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982" y="3429000"/>
            <a:ext cx="7318317" cy="16279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rgbClr val="FF5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First Job and</a:t>
            </a:r>
            <a:br>
              <a:rPr lang="en-US" sz="440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solidFill>
                  <a:srgbClr val="FF5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Early Career Moves</a:t>
            </a:r>
            <a:endParaRPr lang="en-US" sz="4400" dirty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75D465-3E11-4092-8EC6-7C12B306A0A2}"/>
              </a:ext>
            </a:extLst>
          </p:cNvPr>
          <p:cNvSpPr/>
          <p:nvPr/>
        </p:nvSpPr>
        <p:spPr>
          <a:xfrm>
            <a:off x="1691982" y="1517370"/>
            <a:ext cx="7318317" cy="1200329"/>
          </a:xfrm>
          <a:prstGeom prst="rect">
            <a:avLst/>
          </a:prstGeom>
          <a:noFill/>
          <a:ln cmpd="thickThin">
            <a:solidFill>
              <a:schemeClr val="bg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Chapter </a:t>
            </a:r>
            <a:r>
              <a:rPr lang="en-US" sz="7200" b="1" dirty="0">
                <a:ln/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kumimoji="0" lang="en-US" sz="7200" b="1" i="0" u="none" strike="noStrike" kern="1200" cap="none" spc="0" normalizeH="0" baseline="0" noProof="0" dirty="0">
              <a:ln/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0DA55DA-F72D-42BE-B2D8-C7DF1345E393}"/>
              </a:ext>
            </a:extLst>
          </p:cNvPr>
          <p:cNvCxnSpPr/>
          <p:nvPr/>
        </p:nvCxnSpPr>
        <p:spPr>
          <a:xfrm>
            <a:off x="1792074" y="2694050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641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9361"/>
            <a:ext cx="78867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Life After College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F6FA92-1E08-4522-A5EE-BDAAD1A60192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127AF-4CFE-466F-A4BD-ADBE6C0B5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66260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Finding social relationships </a:t>
            </a:r>
          </a:p>
          <a:p>
            <a:pPr marL="0" indent="0">
              <a:lnSpc>
                <a:spcPct val="100000"/>
              </a:lnSpc>
              <a:buClr>
                <a:srgbClr val="C00000"/>
              </a:buClr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a new community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Having work-life balance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Attending to lifestyle,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health, stress, and other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7047C9-1886-0451-8C5F-E2F26B0F6D63}"/>
              </a:ext>
            </a:extLst>
          </p:cNvPr>
          <p:cNvSpPr txBox="1"/>
          <p:nvPr/>
        </p:nvSpPr>
        <p:spPr>
          <a:xfrm>
            <a:off x="5421745" y="2207491"/>
            <a:ext cx="25030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effectLst/>
                <a:latin typeface="Bradley Hand ITC" panose="03070402050302030203" pitchFamily="66" charset="0"/>
              </a:rPr>
              <a:t>What are some</a:t>
            </a:r>
            <a:br>
              <a:rPr lang="en-US" sz="2400" b="1" dirty="0">
                <a:solidFill>
                  <a:srgbClr val="00B0F0"/>
                </a:solidFill>
                <a:latin typeface="Bradley Hand ITC" panose="03070402050302030203" pitchFamily="66" charset="0"/>
              </a:rPr>
            </a:br>
            <a:r>
              <a:rPr lang="en-US" sz="2400" b="1" dirty="0">
                <a:solidFill>
                  <a:srgbClr val="00B0F0"/>
                </a:solidFill>
                <a:effectLst/>
                <a:latin typeface="Bradley Hand ITC" panose="03070402050302030203" pitchFamily="66" charset="0"/>
              </a:rPr>
              <a:t>resources that</a:t>
            </a:r>
            <a:br>
              <a:rPr lang="en-US" sz="2400" b="1" dirty="0">
                <a:solidFill>
                  <a:srgbClr val="00B0F0"/>
                </a:solidFill>
                <a:latin typeface="Bradley Hand ITC" panose="03070402050302030203" pitchFamily="66" charset="0"/>
              </a:rPr>
            </a:br>
            <a:r>
              <a:rPr lang="en-US" sz="2400" b="1" dirty="0">
                <a:solidFill>
                  <a:srgbClr val="00B0F0"/>
                </a:solidFill>
                <a:effectLst/>
                <a:latin typeface="Bradley Hand ITC" panose="03070402050302030203" pitchFamily="66" charset="0"/>
              </a:rPr>
              <a:t>can be helpful</a:t>
            </a:r>
            <a:br>
              <a:rPr lang="en-US" sz="2400" b="1" dirty="0">
                <a:solidFill>
                  <a:srgbClr val="00B0F0"/>
                </a:solidFill>
                <a:latin typeface="Bradley Hand ITC" panose="03070402050302030203" pitchFamily="66" charset="0"/>
              </a:rPr>
            </a:br>
            <a:r>
              <a:rPr lang="en-US" sz="2400" b="1" dirty="0">
                <a:solidFill>
                  <a:srgbClr val="00B0F0"/>
                </a:solidFill>
                <a:effectLst/>
                <a:latin typeface="Bradley Hand ITC" panose="03070402050302030203" pitchFamily="66" charset="0"/>
              </a:rPr>
              <a:t>in making this</a:t>
            </a:r>
            <a:br>
              <a:rPr lang="en-US" sz="2400" b="1" dirty="0">
                <a:solidFill>
                  <a:srgbClr val="00B0F0"/>
                </a:solidFill>
                <a:latin typeface="Bradley Hand ITC" panose="03070402050302030203" pitchFamily="66" charset="0"/>
              </a:rPr>
            </a:br>
            <a:r>
              <a:rPr lang="en-US" sz="2400" b="1" dirty="0">
                <a:solidFill>
                  <a:srgbClr val="00B0F0"/>
                </a:solidFill>
                <a:effectLst/>
                <a:latin typeface="Bradley Hand ITC" panose="03070402050302030203" pitchFamily="66" charset="0"/>
              </a:rPr>
              <a:t>adjustment?</a:t>
            </a:r>
            <a:endParaRPr lang="en-US" sz="2400" b="1" dirty="0">
              <a:solidFill>
                <a:srgbClr val="00B0F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783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93943"/>
            <a:ext cx="78867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First-Year Financial Management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F6FA92-1E08-4522-A5EE-BDAAD1A60192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127AF-4CFE-466F-A4BD-ADBE6C0B5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214" y="1619506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Living arrangements—costs of moving to a new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place, acquiring what you need to live comfortably</a:t>
            </a:r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Wardrobe development—purchasing clothes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appropriate to new workplace</a:t>
            </a:r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Transportation—being cautious about expenses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this area</a:t>
            </a:r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Food—how will a new professional job affect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your eating habits?</a:t>
            </a:r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Loans, credit, and savings—managing student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credit card debt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021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93943"/>
            <a:ext cx="78867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Things That May Be Negotiated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F6FA92-1E08-4522-A5EE-BDAAD1A60192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127AF-4CFE-466F-A4BD-ADBE6C0B5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2987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Timing of appraisal reviews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Signing bonus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Sales commissions, profit sharing, stock options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Job location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Insurance, pension plans, other benefits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Relocation expenses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754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9361"/>
            <a:ext cx="78867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 Strategy for the First Year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F6FA92-1E08-4522-A5EE-BDAAD1A60192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12F181-083F-FA7C-7CD2-8CA8EAC1C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7333095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In-service training—its importance to employers</a:t>
            </a:r>
            <a:br>
              <a:rPr lang="en-US" sz="2400" dirty="0"/>
            </a:br>
            <a:r>
              <a:rPr lang="en-US" sz="2400" dirty="0"/>
              <a:t>  </a:t>
            </a:r>
            <a:r>
              <a:rPr lang="en-US" sz="2400" dirty="0">
                <a:effectLst/>
                <a:latin typeface="Arial" panose="020B0604020202020204" pitchFamily="34" charset="0"/>
              </a:rPr>
              <a:t>and employees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Communication skills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Be your own PR machine—what are some ways</a:t>
            </a:r>
            <a:br>
              <a:rPr lang="en-US" sz="2400" dirty="0"/>
            </a:br>
            <a:r>
              <a:rPr lang="en-US" sz="2400" dirty="0"/>
              <a:t>  </a:t>
            </a:r>
            <a:r>
              <a:rPr lang="en-US" sz="2400" dirty="0">
                <a:effectLst/>
                <a:latin typeface="Arial" panose="020B0604020202020204" pitchFamily="34" charset="0"/>
              </a:rPr>
              <a:t>to do this?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59519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93943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Moving Up or Out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F6FA92-1E08-4522-A5EE-BDAAD1A60192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127AF-4CFE-466F-A4BD-ADBE6C0B5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66260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Getting </a:t>
            </a:r>
            <a:r>
              <a:rPr lang="en-US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promoted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—what are factors that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contribute to this?</a:t>
            </a:r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Getting </a:t>
            </a:r>
            <a:r>
              <a:rPr lang="en-US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fired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—what workplace behaviors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might result in persons losing their job?</a:t>
            </a:r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Quitting: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Making the decision to leave—how to handle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with boss or supervisor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Suggestions to make the process go more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smoothly</a:t>
            </a:r>
            <a:endParaRPr lang="en-US" sz="2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911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93943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From Career Planning to Career</a:t>
            </a:r>
            <a:b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F6FA92-1E08-4522-A5EE-BDAAD1A60192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127AF-4CFE-466F-A4BD-ADBE6C0B5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49387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How are these two things different?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Taking advantage of organizational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career development programs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Role of mentors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Quarter-life stage—what does this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mean?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78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00401"/>
            <a:ext cx="7790137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CIP Perspective for Your New Job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1736"/>
            <a:ext cx="78867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CC3300"/>
              </a:buClr>
              <a:buNone/>
            </a:pPr>
            <a:r>
              <a:rPr lang="en-US" sz="18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Self-Knowledge</a:t>
            </a:r>
            <a:endParaRPr lang="en-US" sz="1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effectLst/>
                <a:latin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rovides criteria for evaluating job satisfaction, whether your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CC3300"/>
              </a:buClr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values are being met, opportunities to advance job skills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CC3300"/>
              </a:buClr>
              <a:buNone/>
            </a:pPr>
            <a:endParaRPr lang="en-US" sz="1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CC3300"/>
              </a:buClr>
              <a:buNone/>
            </a:pPr>
            <a:r>
              <a:rPr lang="en-US" sz="18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Option Knowledge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Expand knowledge about specific occupations &amp; positions,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CC3300"/>
              </a:buClr>
              <a:buNone/>
            </a:pP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organizational culture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CC3300"/>
              </a:buClr>
              <a:buNone/>
            </a:pPr>
            <a:endParaRPr lang="en-US" sz="1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CC3300"/>
              </a:buClr>
              <a:buNone/>
            </a:pPr>
            <a:r>
              <a:rPr lang="en-US" sz="18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Decision Making</a:t>
            </a:r>
            <a:endParaRPr lang="en-US" sz="1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Using the CASVE cycle to solve job-related problems and make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CC3300"/>
              </a:buClr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strategic career decisions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CC3300"/>
              </a:buClr>
              <a:buNone/>
            </a:pP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Executive Processing</a:t>
            </a:r>
            <a:endParaRPr lang="en-US" sz="1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Importance of thinking strategically and not allowing negative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CC3300"/>
              </a:buClr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thinking to impact your views of opportunities; being an active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CC3300"/>
              </a:buClr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designer of your career within the positions you occupy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979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9361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Overview</a:t>
            </a:r>
            <a:b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800" dirty="0">
              <a:solidFill>
                <a:srgbClr val="C6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F6FA92-1E08-4522-A5EE-BDAAD1A60192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127AF-4CFE-466F-A4BD-ADBE6C0B5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89170"/>
            <a:ext cx="7886700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Getting a good start in the new job</a:t>
            </a:r>
          </a:p>
          <a:p>
            <a:pPr>
              <a:lnSpc>
                <a:spcPct val="11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College and work compared</a:t>
            </a:r>
          </a:p>
          <a:p>
            <a:pPr>
              <a:lnSpc>
                <a:spcPct val="11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Adjusting to work as a new</a:t>
            </a:r>
            <a:br>
              <a:rPr lang="en-US" sz="2400" dirty="0">
                <a:effectLst/>
                <a:latin typeface="Arial" panose="020B0604020202020204" pitchFamily="34" charset="0"/>
              </a:rPr>
            </a:br>
            <a:r>
              <a:rPr lang="en-US" sz="2400" dirty="0">
                <a:effectLst/>
                <a:latin typeface="Arial" panose="020B0604020202020204" pitchFamily="34" charset="0"/>
              </a:rPr>
              <a:t> professional</a:t>
            </a:r>
          </a:p>
          <a:p>
            <a:pPr>
              <a:lnSpc>
                <a:spcPct val="11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Personal life after college</a:t>
            </a:r>
          </a:p>
          <a:p>
            <a:pPr>
              <a:lnSpc>
                <a:spcPct val="11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Career strategy for the first year</a:t>
            </a:r>
          </a:p>
          <a:p>
            <a:pPr>
              <a:lnSpc>
                <a:spcPct val="11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Moving up or out</a:t>
            </a:r>
          </a:p>
          <a:p>
            <a:pPr>
              <a:lnSpc>
                <a:spcPct val="11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Career planning to career management</a:t>
            </a:r>
          </a:p>
          <a:p>
            <a:pPr>
              <a:lnSpc>
                <a:spcPct val="11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CIP perspective for your new job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184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9361"/>
            <a:ext cx="78867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Getting a Good Start at the New Job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F6FA92-1E08-4522-A5EE-BDAAD1A60192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127AF-4CFE-466F-A4BD-ADBE6C0B5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2987"/>
            <a:ext cx="78867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en-US" sz="1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Employer survey--what college students should</a:t>
            </a:r>
            <a:b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 to secure a position &amp; launch their career</a:t>
            </a:r>
            <a:b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7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Focus on 3 areas:</a:t>
            </a:r>
            <a:endParaRPr lang="en-US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+mj-lt"/>
              <a:buAutoNum type="arabicParenR"/>
            </a:pPr>
            <a:r>
              <a:rPr lang="en-US" sz="17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Basic skills</a:t>
            </a:r>
            <a:r>
              <a:rPr lang="en-US" sz="1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--writing, communication, preparing</a:t>
            </a:r>
            <a:b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reports, summarizing ideas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+mj-lt"/>
              <a:buAutoNum type="arabicParenR"/>
            </a:pPr>
            <a:r>
              <a:rPr lang="en-US" sz="17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Professionalism &amp; maturity</a:t>
            </a:r>
            <a:r>
              <a:rPr lang="en-US" sz="1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--realistic salary</a:t>
            </a:r>
            <a:b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expectations, acting professionally, time</a:t>
            </a:r>
            <a:b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management, accepting feedback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+mj-lt"/>
              <a:buAutoNum type="arabicParenR"/>
            </a:pPr>
            <a:r>
              <a:rPr lang="en-US" sz="17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Interpersonal skills</a:t>
            </a:r>
            <a:r>
              <a:rPr lang="en-US" sz="1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--conduct a conversation,</a:t>
            </a:r>
            <a:b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establish rapport, engaging in teamwork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634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9361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College and Work Compared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F6FA92-1E08-4522-A5EE-BDAAD1A60192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127AF-4CFE-466F-A4BD-ADBE6C0B5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52341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What are some differences?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See text </a:t>
            </a:r>
            <a:r>
              <a:rPr lang="en-US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Table 15.1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Differences in Boss vs.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Professor?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How does learning process vary in job vs.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college settings?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59A5E4-E8D4-3F15-A840-4EAA993DDFF5}"/>
              </a:ext>
            </a:extLst>
          </p:cNvPr>
          <p:cNvSpPr txBox="1"/>
          <p:nvPr/>
        </p:nvSpPr>
        <p:spPr>
          <a:xfrm>
            <a:off x="5294109" y="2062105"/>
            <a:ext cx="2639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effectLst/>
                <a:latin typeface="Bradley Hand ITC" panose="03070402050302030203" pitchFamily="66" charset="0"/>
              </a:rPr>
              <a:t>What areas might be a challenge for</a:t>
            </a:r>
            <a:br>
              <a:rPr lang="en-US" sz="2400" b="1" dirty="0">
                <a:solidFill>
                  <a:srgbClr val="00B0F0"/>
                </a:solidFill>
                <a:latin typeface="Bradley Hand ITC" panose="03070402050302030203" pitchFamily="66" charset="0"/>
              </a:rPr>
            </a:br>
            <a:r>
              <a:rPr lang="en-US" sz="2400" b="1" dirty="0">
                <a:solidFill>
                  <a:srgbClr val="00B0F0"/>
                </a:solidFill>
                <a:effectLst/>
                <a:latin typeface="Bradley Hand ITC" panose="03070402050302030203" pitchFamily="66" charset="0"/>
              </a:rPr>
              <a:t>you in your first</a:t>
            </a:r>
            <a:br>
              <a:rPr lang="en-US" sz="2400" b="1" dirty="0">
                <a:solidFill>
                  <a:srgbClr val="00B0F0"/>
                </a:solidFill>
                <a:latin typeface="Bradley Hand ITC" panose="03070402050302030203" pitchFamily="66" charset="0"/>
              </a:rPr>
            </a:br>
            <a:r>
              <a:rPr lang="en-US" sz="2400" b="1" dirty="0">
                <a:solidFill>
                  <a:srgbClr val="00B0F0"/>
                </a:solidFill>
                <a:effectLst/>
                <a:latin typeface="Bradley Hand ITC" panose="03070402050302030203" pitchFamily="66" charset="0"/>
              </a:rPr>
              <a:t>professional job?</a:t>
            </a:r>
            <a:endParaRPr lang="en-US" sz="2400" b="1" dirty="0">
              <a:solidFill>
                <a:srgbClr val="00B0F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689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9361"/>
            <a:ext cx="78867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Adjusting to Professional Work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F6FA92-1E08-4522-A5EE-BDAAD1A60192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127AF-4CFE-466F-A4BD-ADBE6C0B5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2987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Orientation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Brief Welcome vs. Months of Sessions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Review of History, Mission, Culture,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Policy &amp; Procedures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ssimilation Period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Rotations, feedback, structured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mentorship, socialization, use of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377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9361"/>
            <a:ext cx="78867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Adjusting as a New Professional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F6FA92-1E08-4522-A5EE-BDAAD1A60192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127AF-4CFE-466F-A4BD-ADBE6C0B5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47787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effectLst/>
                <a:latin typeface="Arial" panose="020B0604020202020204" pitchFamily="34" charset="0"/>
              </a:rPr>
              <a:t>Areas of Adjustment: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Harassment in the workplace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Job culture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Personal life after college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1st year financial management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511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9361"/>
            <a:ext cx="7790136" cy="1325563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Harassment in the Workplace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F6FA92-1E08-4522-A5EE-BDAAD1A60192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F6A5AF-64E2-7882-C54B-9AF01458E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Types of harassment</a:t>
            </a:r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Distinguishing between a bad boss or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work environment vs. a legal claim for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harassment</a:t>
            </a:r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Understand employer complaint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procedures</a:t>
            </a:r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 state and federal resources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22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9361"/>
            <a:ext cx="78867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Culture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F6FA92-1E08-4522-A5EE-BDAAD1A60192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127AF-4CFE-466F-A4BD-ADBE6C0B5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03205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Clock and calendar management</a:t>
            </a:r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Impression management</a:t>
            </a:r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Managing your boss</a:t>
            </a:r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Coworker relationships</a:t>
            </a:r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“Special” coworker relationships</a:t>
            </a:r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Your evaluations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509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9361"/>
            <a:ext cx="78867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Minimize Surprises in Your Evaluations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F6FA92-1E08-4522-A5EE-BDAAD1A60192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127AF-4CFE-466F-A4BD-ADBE6C0B5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214" y="1709241"/>
            <a:ext cx="7416223" cy="463928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Pay attention to subtle cues about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quality of your work</a:t>
            </a:r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Read your job description carefully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Ask supervisor and trusted coworkers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feedback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Read organization’s personnel policies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department specific manuals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Realize that evaluations are made in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context of social relationships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719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2408</TotalTime>
  <Words>800</Words>
  <Application>Microsoft Office PowerPoint</Application>
  <PresentationFormat>On-screen Show (4:3)</PresentationFormat>
  <Paragraphs>102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Bradley Hand ITC</vt:lpstr>
      <vt:lpstr>Calibri</vt:lpstr>
      <vt:lpstr>Calibri Light</vt:lpstr>
      <vt:lpstr>Wingdings</vt:lpstr>
      <vt:lpstr>Office Theme</vt:lpstr>
      <vt:lpstr>PowerPoint Presentation</vt:lpstr>
      <vt:lpstr>Presentation Overview </vt:lpstr>
      <vt:lpstr>Getting a Good Start at the New Job</vt:lpstr>
      <vt:lpstr>College and Work Compared</vt:lpstr>
      <vt:lpstr>Adjusting to Professional Work</vt:lpstr>
      <vt:lpstr>Adjusting as a New Professional</vt:lpstr>
      <vt:lpstr>Harassment in the Workplace</vt:lpstr>
      <vt:lpstr>Job Culture</vt:lpstr>
      <vt:lpstr>Minimize Surprises in Your Evaluations</vt:lpstr>
      <vt:lpstr>Personal Life After College</vt:lpstr>
      <vt:lpstr>First-Year Financial Management</vt:lpstr>
      <vt:lpstr>Other Things That May Be Negotiated</vt:lpstr>
      <vt:lpstr>Career Strategy for the First Year</vt:lpstr>
      <vt:lpstr>Moving Up or Out</vt:lpstr>
      <vt:lpstr>From Career Planning to Career Management</vt:lpstr>
      <vt:lpstr>CIP Perspective for Your New Job</vt:lpstr>
    </vt:vector>
  </TitlesOfParts>
  <Company>Westmark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White</dc:creator>
  <cp:lastModifiedBy>Natalie</cp:lastModifiedBy>
  <cp:revision>488</cp:revision>
  <dcterms:created xsi:type="dcterms:W3CDTF">2022-03-08T19:49:57Z</dcterms:created>
  <dcterms:modified xsi:type="dcterms:W3CDTF">2022-07-08T20:14:28Z</dcterms:modified>
</cp:coreProperties>
</file>