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9" r:id="rId1"/>
  </p:sldMasterIdLst>
  <p:notesMasterIdLst>
    <p:notesMasterId r:id="rId37"/>
  </p:notesMasterIdLst>
  <p:sldIdLst>
    <p:sldId id="274" r:id="rId2"/>
    <p:sldId id="284" r:id="rId3"/>
    <p:sldId id="259" r:id="rId4"/>
    <p:sldId id="311" r:id="rId5"/>
    <p:sldId id="309" r:id="rId6"/>
    <p:sldId id="280" r:id="rId7"/>
    <p:sldId id="287" r:id="rId8"/>
    <p:sldId id="288" r:id="rId9"/>
    <p:sldId id="289" r:id="rId10"/>
    <p:sldId id="290" r:id="rId11"/>
    <p:sldId id="291" r:id="rId12"/>
    <p:sldId id="292" r:id="rId13"/>
    <p:sldId id="293" r:id="rId14"/>
    <p:sldId id="294" r:id="rId15"/>
    <p:sldId id="278" r:id="rId16"/>
    <p:sldId id="263" r:id="rId17"/>
    <p:sldId id="271" r:id="rId18"/>
    <p:sldId id="279" r:id="rId19"/>
    <p:sldId id="281" r:id="rId20"/>
    <p:sldId id="282" r:id="rId21"/>
    <p:sldId id="283" r:id="rId22"/>
    <p:sldId id="298" r:id="rId23"/>
    <p:sldId id="299" r:id="rId24"/>
    <p:sldId id="300" r:id="rId25"/>
    <p:sldId id="301" r:id="rId26"/>
    <p:sldId id="302" r:id="rId27"/>
    <p:sldId id="303" r:id="rId28"/>
    <p:sldId id="305" r:id="rId29"/>
    <p:sldId id="266" r:id="rId30"/>
    <p:sldId id="313" r:id="rId31"/>
    <p:sldId id="314" r:id="rId32"/>
    <p:sldId id="307" r:id="rId33"/>
    <p:sldId id="270" r:id="rId34"/>
    <p:sldId id="308" r:id="rId35"/>
    <p:sldId id="312" r:id="rId36"/>
  </p:sldIdLst>
  <p:sldSz cx="9144000" cy="5143500" type="screen16x9"/>
  <p:notesSz cx="6858000" cy="9144000"/>
  <p:embeddedFontLst>
    <p:embeddedFont>
      <p:font typeface="Rockwell" panose="02060603020205020403"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Fjalla One" panose="020B0604020202020204" charset="0"/>
      <p:regular r:id="rId46"/>
    </p:embeddedFont>
    <p:embeddedFont>
      <p:font typeface="Roboto Slab" panose="020B0604020202020204" charset="0"/>
      <p:regular r:id="rId47"/>
      <p:bold r:id="rId48"/>
    </p:embeddedFont>
    <p:embeddedFont>
      <p:font typeface="Calibri Light" panose="020F0302020204030204" pitchFamily="34" charset="0"/>
      <p:regular r:id="rId49"/>
      <p:italic r:id="rId50"/>
    </p:embeddedFont>
    <p:embeddedFont>
      <p:font typeface="Roboto" panose="020B0604020202020204"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7" autoAdjust="0"/>
  </p:normalViewPr>
  <p:slideViewPr>
    <p:cSldViewPr snapToGrid="0">
      <p:cViewPr varScale="1">
        <p:scale>
          <a:sx n="97" d="100"/>
          <a:sy n="97" d="100"/>
        </p:scale>
        <p:origin x="119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is with us today? Show of hands</a:t>
            </a:r>
            <a:endParaRPr/>
          </a:p>
          <a:p>
            <a:pPr marL="0" lvl="0" indent="0">
              <a:spcBef>
                <a:spcPts val="0"/>
              </a:spcBef>
              <a:spcAft>
                <a:spcPts val="0"/>
              </a:spcAft>
              <a:buNone/>
            </a:pPr>
            <a:r>
              <a:rPr lang="en"/>
              <a:t>Theories (may or may not ask?)</a:t>
            </a:r>
            <a:endParaRPr/>
          </a:p>
        </p:txBody>
      </p:sp>
    </p:spTree>
    <p:extLst>
      <p:ext uri="{BB962C8B-B14F-4D97-AF65-F5344CB8AC3E}">
        <p14:creationId xmlns:p14="http://schemas.microsoft.com/office/powerpoint/2010/main" val="240894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6382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445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spcBef>
                <a:spcPct val="0"/>
              </a:spcBef>
              <a:buNone/>
            </a:pPr>
            <a:r>
              <a:rPr lang="en-US" altLang="en-US" baseline="0" dirty="0"/>
              <a:t>Casey</a:t>
            </a:r>
          </a:p>
          <a:p>
            <a:pPr marL="158750" indent="0" eaLnBrk="1" hangingPunct="1">
              <a:spcBef>
                <a:spcPct val="0"/>
              </a:spcBef>
              <a:buNone/>
            </a:pPr>
            <a:r>
              <a:rPr lang="en-US" altLang="en-US" baseline="0" dirty="0"/>
              <a:t>How many cook? Think about whether or not use recipe</a:t>
            </a:r>
          </a:p>
          <a:p>
            <a:pPr marL="171450" indent="-171450" eaLnBrk="1" hangingPunct="1">
              <a:spcBef>
                <a:spcPct val="0"/>
              </a:spcBef>
              <a:buFont typeface="Arial" panose="020B0604020202020204" pitchFamily="34" charset="0"/>
              <a:buChar char="•"/>
            </a:pPr>
            <a:r>
              <a:rPr lang="en-US" altLang="en-US" baseline="0" dirty="0"/>
              <a:t>Follow recipe to the letter</a:t>
            </a:r>
          </a:p>
          <a:p>
            <a:pPr marL="171450" indent="-171450" eaLnBrk="1" hangingPunct="1">
              <a:spcBef>
                <a:spcPct val="0"/>
              </a:spcBef>
              <a:buFont typeface="Arial" panose="020B0604020202020204" pitchFamily="34" charset="0"/>
              <a:buChar char="•"/>
            </a:pPr>
            <a:r>
              <a:rPr lang="en-US" altLang="en-US" baseline="0" dirty="0"/>
              <a:t>Change the recipe some</a:t>
            </a:r>
          </a:p>
          <a:p>
            <a:pPr marL="171450" indent="-171450" eaLnBrk="1" hangingPunct="1">
              <a:spcBef>
                <a:spcPct val="0"/>
              </a:spcBef>
              <a:buFont typeface="Arial" panose="020B0604020202020204" pitchFamily="34" charset="0"/>
              <a:buChar char="•"/>
            </a:pPr>
            <a:r>
              <a:rPr lang="en-US" altLang="en-US" baseline="0" dirty="0"/>
              <a:t>Never use a recipe </a:t>
            </a:r>
          </a:p>
          <a:p>
            <a:pPr eaLnBrk="1" hangingPunct="1">
              <a:spcBef>
                <a:spcPct val="0"/>
              </a:spcBef>
            </a:pPr>
            <a:endParaRPr lang="en-US" altLang="en-US" baseline="0" dirty="0"/>
          </a:p>
          <a:p>
            <a:pPr eaLnBrk="1" hangingPunct="1">
              <a:spcBef>
                <a:spcPct val="0"/>
              </a:spcBef>
            </a:pPr>
            <a:r>
              <a:rPr lang="en-US" altLang="en-US" baseline="0" dirty="0"/>
              <a:t>How do you make decisions? </a:t>
            </a:r>
          </a:p>
          <a:p>
            <a:pPr eaLnBrk="1" hangingPunct="1">
              <a:spcBef>
                <a:spcPct val="0"/>
              </a:spcBef>
            </a:pPr>
            <a:r>
              <a:rPr lang="en-US" altLang="en-US" baseline="0" dirty="0"/>
              <a:t>Blank stares – will teach you today what we teach them </a:t>
            </a:r>
            <a:endParaRPr lang="en-US" altLang="en-US" dirty="0"/>
          </a:p>
          <a:p>
            <a:pPr marL="158750" indent="0">
              <a:buNone/>
            </a:pPr>
            <a:endParaRPr lang="en-US" dirty="0"/>
          </a:p>
        </p:txBody>
      </p:sp>
    </p:spTree>
    <p:extLst>
      <p:ext uri="{BB962C8B-B14F-4D97-AF65-F5344CB8AC3E}">
        <p14:creationId xmlns:p14="http://schemas.microsoft.com/office/powerpoint/2010/main" val="184372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Overview of CIP – make</a:t>
            </a:r>
            <a:r>
              <a:rPr lang="en-US" baseline="0" dirty="0"/>
              <a:t> a decision (buy new cell phone or register for classes)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Complexity</a:t>
            </a:r>
            <a:r>
              <a:rPr lang="en-US" baseline="0" dirty="0"/>
              <a:t> – external factors</a:t>
            </a:r>
          </a:p>
          <a:p>
            <a:pPr lvl="1"/>
            <a:r>
              <a:rPr lang="en-US" baseline="0" dirty="0"/>
              <a:t>Health </a:t>
            </a:r>
          </a:p>
          <a:p>
            <a:pPr lvl="1"/>
            <a:r>
              <a:rPr lang="en-US" baseline="0" dirty="0"/>
              <a:t>Finances</a:t>
            </a:r>
          </a:p>
          <a:p>
            <a:pPr lvl="1"/>
            <a:r>
              <a:rPr lang="en-US" baseline="0" dirty="0"/>
              <a:t>Family </a:t>
            </a:r>
          </a:p>
          <a:p>
            <a:r>
              <a:rPr lang="en-US" baseline="0" dirty="0"/>
              <a:t>Capability – internal factors </a:t>
            </a:r>
          </a:p>
          <a:p>
            <a:pPr lvl="1"/>
            <a:r>
              <a:rPr lang="en-US" baseline="0" dirty="0"/>
              <a:t>Motivation</a:t>
            </a:r>
          </a:p>
          <a:p>
            <a:pPr lvl="1"/>
            <a:r>
              <a:rPr lang="en-US" baseline="0" dirty="0"/>
              <a:t>Self-esteem</a:t>
            </a:r>
          </a:p>
          <a:p>
            <a:pPr lvl="1"/>
            <a:r>
              <a:rPr lang="en-US" baseline="0" dirty="0"/>
              <a:t>Mental health (depression, anxiety) </a:t>
            </a:r>
          </a:p>
          <a:p>
            <a:pPr lvl="1"/>
            <a:r>
              <a:rPr lang="en-US" baseline="0" dirty="0"/>
              <a:t>Thoughts – health/finances </a:t>
            </a:r>
          </a:p>
        </p:txBody>
      </p:sp>
    </p:spTree>
    <p:extLst>
      <p:ext uri="{BB962C8B-B14F-4D97-AF65-F5344CB8AC3E}">
        <p14:creationId xmlns:p14="http://schemas.microsoft.com/office/powerpoint/2010/main" val="378272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Individual enters</a:t>
            </a:r>
            <a:r>
              <a:rPr lang="en-US" baseline="0" dirty="0"/>
              <a:t> room – readiness assessment to decide self-help; brief-staff assisted vs. individual case managed</a:t>
            </a:r>
          </a:p>
          <a:p>
            <a:r>
              <a:rPr lang="en-US" baseline="0" dirty="0"/>
              <a:t> theory on the wall </a:t>
            </a:r>
          </a:p>
          <a:p>
            <a:endParaRPr lang="en-US" dirty="0"/>
          </a:p>
        </p:txBody>
      </p:sp>
      <p:sp>
        <p:nvSpPr>
          <p:cNvPr id="4" name="Slide Number Placeholder 3"/>
          <p:cNvSpPr>
            <a:spLocks noGrp="1"/>
          </p:cNvSpPr>
          <p:nvPr>
            <p:ph type="sldNum" sz="quarter" idx="10"/>
          </p:nvPr>
        </p:nvSpPr>
        <p:spPr/>
        <p:txBody>
          <a:bodyPr/>
          <a:lstStyle/>
          <a:p>
            <a:pPr defTabSz="949510" fontAlgn="base">
              <a:spcBef>
                <a:spcPct val="0"/>
              </a:spcBef>
              <a:spcAft>
                <a:spcPct val="0"/>
              </a:spcAft>
              <a:defRPr/>
            </a:pPr>
            <a:fld id="{33D2D133-57BB-4017-9751-02A7158E397F}" type="slidenum">
              <a:rPr lang="en-US">
                <a:solidFill>
                  <a:srgbClr val="000000"/>
                </a:solidFill>
                <a:latin typeface="Arial" charset="0"/>
              </a:rPr>
              <a:pPr defTabSz="949510" fontAlgn="base">
                <a:spcBef>
                  <a:spcPct val="0"/>
                </a:spcBef>
                <a:spcAft>
                  <a:spcPct val="0"/>
                </a:spcAft>
                <a:defRPr/>
              </a:pPr>
              <a:t>18</a:t>
            </a:fld>
            <a:endParaRPr lang="en-US" dirty="0">
              <a:solidFill>
                <a:srgbClr val="000000"/>
              </a:solidFill>
              <a:latin typeface="Arial" charset="0"/>
            </a:endParaRPr>
          </a:p>
        </p:txBody>
      </p:sp>
    </p:spTree>
    <p:extLst>
      <p:ext uri="{BB962C8B-B14F-4D97-AF65-F5344CB8AC3E}">
        <p14:creationId xmlns:p14="http://schemas.microsoft.com/office/powerpoint/2010/main" val="238468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CTI – correlated with depression, anxiety, etc. </a:t>
            </a:r>
          </a:p>
        </p:txBody>
      </p:sp>
    </p:spTree>
    <p:extLst>
      <p:ext uri="{BB962C8B-B14F-4D97-AF65-F5344CB8AC3E}">
        <p14:creationId xmlns:p14="http://schemas.microsoft.com/office/powerpoint/2010/main" val="317208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See how assessment</a:t>
            </a:r>
            <a:r>
              <a:rPr lang="en-US" baseline="0" dirty="0"/>
              <a:t> &amp; interventions connect to CBT, solution-focused theories (as well as CIP) </a:t>
            </a:r>
          </a:p>
          <a:p>
            <a:pPr marL="0" lvl="0" indent="0">
              <a:spcBef>
                <a:spcPts val="0"/>
              </a:spcBef>
              <a:spcAft>
                <a:spcPts val="0"/>
              </a:spcAft>
              <a:buNone/>
            </a:pPr>
            <a:r>
              <a:rPr lang="en-US" baseline="0" dirty="0"/>
              <a:t>Mention checklist – p. 30-33</a:t>
            </a:r>
            <a:endParaRPr dirty="0"/>
          </a:p>
        </p:txBody>
      </p:sp>
    </p:spTree>
    <p:extLst>
      <p:ext uri="{BB962C8B-B14F-4D97-AF65-F5344CB8AC3E}">
        <p14:creationId xmlns:p14="http://schemas.microsoft.com/office/powerpoint/2010/main" val="420465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3562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4963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73954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80294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31819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936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Seth</a:t>
            </a:r>
            <a:endParaRPr dirty="0"/>
          </a:p>
        </p:txBody>
      </p:sp>
    </p:spTree>
    <p:extLst>
      <p:ext uri="{BB962C8B-B14F-4D97-AF65-F5344CB8AC3E}">
        <p14:creationId xmlns:p14="http://schemas.microsoft.com/office/powerpoint/2010/main" val="363137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76426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about “Selected References”? If not, it would be too long. - Na Mi</a:t>
            </a:r>
            <a:endParaRPr dirty="0"/>
          </a:p>
        </p:txBody>
      </p:sp>
    </p:spTree>
    <p:extLst>
      <p:ext uri="{BB962C8B-B14F-4D97-AF65-F5344CB8AC3E}">
        <p14:creationId xmlns:p14="http://schemas.microsoft.com/office/powerpoint/2010/main" val="51116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about “Selected References”? If not, it would be too long. - Na Mi</a:t>
            </a:r>
            <a:endParaRPr dirty="0"/>
          </a:p>
        </p:txBody>
      </p:sp>
    </p:spTree>
    <p:extLst>
      <p:ext uri="{BB962C8B-B14F-4D97-AF65-F5344CB8AC3E}">
        <p14:creationId xmlns:p14="http://schemas.microsoft.com/office/powerpoint/2010/main" val="320706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163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244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6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967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5354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3606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7065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52769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92587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2516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2" name="TextBox 11"/>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3" name="TextBox 12"/>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72347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77785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8205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5704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69280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370532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05990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74045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A8920D9-8DD6-41F5-B9C6-D99BBF962173}" type="slidenum">
              <a:rPr lang="en-US" altLang="en-US" smtClean="0"/>
              <a:pPr>
                <a:defRPr/>
              </a:pPr>
              <a:t>‹#›</a:t>
            </a:fld>
            <a:endParaRPr lang="en-US" altLang="en-US" dirty="0"/>
          </a:p>
        </p:txBody>
      </p:sp>
    </p:spTree>
    <p:extLst>
      <p:ext uri="{BB962C8B-B14F-4D97-AF65-F5344CB8AC3E}">
        <p14:creationId xmlns:p14="http://schemas.microsoft.com/office/powerpoint/2010/main" val="195874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27403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6834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82798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977137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355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901925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67181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AAD347D-5ACD-4C99-B74B-A9C85AD731AF}" type="datetimeFigureOut">
              <a:rPr lang="en-US" smtClean="0"/>
              <a:t>6/24/2018</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90803044"/>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tamuc/14372645403"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reer.fsu.edu/sites/g/files/upcbnu746/files/20171109%20CIP%20Bibliography.pdf" TargetMode="External"/><Relationship Id="rId7" Type="http://schemas.openxmlformats.org/officeDocument/2006/relationships/image" Target="../media/image7.png"/><Relationship Id="rId2" Type="http://schemas.openxmlformats.org/officeDocument/2006/relationships/hyperlink" Target="http://journals.fcla.edu/svp2016/" TargetMode="External"/><Relationship Id="rId1" Type="http://schemas.openxmlformats.org/officeDocument/2006/relationships/slideLayout" Target="../slideLayouts/slideLayout18.xml"/><Relationship Id="rId6" Type="http://schemas.openxmlformats.org/officeDocument/2006/relationships/image" Target="../media/image17.emf"/><Relationship Id="rId5" Type="http://schemas.openxmlformats.org/officeDocument/2006/relationships/hyperlink" Target="http://dx.doi.org/10.1002/j.2161-0045.2014.00085.x" TargetMode="External"/><Relationship Id="rId4" Type="http://schemas.openxmlformats.org/officeDocument/2006/relationships/hyperlink" Target="https://career.fsu.edu/tech-center/resources/bibliographi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jobsanger.blogspot.com/2010/10/nordic-countries-lead-in-gender.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career.fsu.edu/tech-center/resources"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hyperlink" Target="http://journals.fcla.edu/svp2016/" TargetMode="External"/><Relationship Id="rId4" Type="http://schemas.openxmlformats.org/officeDocument/2006/relationships/hyperlink" Target="http://dx.doi.org/10.1002/j.2161-0045.2014.00085.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dx.doi.org/10.1016/j.jvb.2014.03.002"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dx.doi.org/10.1016/j.jvb.2016.10.00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dx.doi.org/10.1002/j.2161-0045.2014.00085.x"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career.fsu.edu/tech-center/resources" TargetMode="External"/><Relationship Id="rId5" Type="http://schemas.openxmlformats.org/officeDocument/2006/relationships/hyperlink" Target="http://dx.doi.org/10.1016/j.jvb.2016.02.011" TargetMode="External"/><Relationship Id="rId4" Type="http://schemas.openxmlformats.org/officeDocument/2006/relationships/hyperlink" Target="http://journals.fcla.edu/svp20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coolcatteacher.blogspot.com/2012/06/we-need-education-victory-garden-iste12.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718" y="-198438"/>
            <a:ext cx="5398295" cy="1816098"/>
          </a:xfrm>
        </p:spPr>
        <p:txBody>
          <a:bodyPr/>
          <a:lstStyle/>
          <a:p>
            <a:r>
              <a:rPr lang="en-US" b="1" dirty="0">
                <a:effectLst>
                  <a:outerShdw blurRad="38100" dist="38100" dir="2700000" algn="tl">
                    <a:srgbClr val="000000">
                      <a:alpha val="43137"/>
                    </a:srgbClr>
                  </a:outerShdw>
                </a:effectLst>
              </a:rPr>
              <a:t>Practitioner’s Guide to Using theory in Practice</a:t>
            </a:r>
          </a:p>
        </p:txBody>
      </p:sp>
      <p:sp>
        <p:nvSpPr>
          <p:cNvPr id="4" name="Subtitle 3"/>
          <p:cNvSpPr>
            <a:spLocks noGrp="1"/>
          </p:cNvSpPr>
          <p:nvPr>
            <p:ph type="subTitle" idx="1"/>
          </p:nvPr>
        </p:nvSpPr>
        <p:spPr>
          <a:xfrm>
            <a:off x="2842862" y="4117022"/>
            <a:ext cx="5878738" cy="1005265"/>
          </a:xfrm>
        </p:spPr>
        <p:txBody>
          <a:bodyPr>
            <a:normAutofit fontScale="92500" lnSpcReduction="20000"/>
          </a:bodyPr>
          <a:lstStyle/>
          <a:p>
            <a:r>
              <a:rPr lang="en-US" b="1" dirty="0">
                <a:effectLst>
                  <a:outerShdw blurRad="38100" dist="38100" dir="2700000" algn="tl">
                    <a:srgbClr val="000000">
                      <a:alpha val="43137"/>
                    </a:srgbClr>
                  </a:outerShdw>
                </a:effectLst>
              </a:rPr>
              <a:t>Seth C. W. </a:t>
            </a:r>
            <a:r>
              <a:rPr lang="en-US" b="1" dirty="0" err="1">
                <a:effectLst>
                  <a:outerShdw blurRad="38100" dist="38100" dir="2700000" algn="tl">
                    <a:srgbClr val="000000">
                      <a:alpha val="43137"/>
                    </a:srgbClr>
                  </a:outerShdw>
                </a:effectLst>
              </a:rPr>
              <a:t>hayden</a:t>
            </a:r>
            <a:r>
              <a:rPr lang="en-US" b="1" dirty="0">
                <a:effectLst>
                  <a:outerShdw blurRad="38100" dist="38100" dir="2700000" algn="tl">
                    <a:srgbClr val="000000">
                      <a:alpha val="43137"/>
                    </a:srgbClr>
                  </a:outerShdw>
                </a:effectLst>
              </a:rPr>
              <a:t>, Wake Forest University</a:t>
            </a:r>
          </a:p>
          <a:p>
            <a:r>
              <a:rPr lang="en-US" b="1" dirty="0">
                <a:effectLst>
                  <a:outerShdw blurRad="38100" dist="38100" dir="2700000" algn="tl">
                    <a:srgbClr val="000000">
                      <a:alpha val="43137"/>
                    </a:srgbClr>
                  </a:outerShdw>
                </a:effectLst>
              </a:rPr>
              <a:t>Na Mi Bang, University of Central Arkansas</a:t>
            </a:r>
          </a:p>
          <a:p>
            <a:r>
              <a:rPr lang="en-US" b="1" dirty="0">
                <a:effectLst>
                  <a:outerShdw blurRad="38100" dist="38100" dir="2700000" algn="tl">
                    <a:srgbClr val="000000">
                      <a:alpha val="43137"/>
                    </a:srgbClr>
                  </a:outerShdw>
                </a:effectLst>
              </a:rPr>
              <a:t>Ron K. White, Johns Hopkins university-Advanced Academic Programs</a:t>
            </a:r>
          </a:p>
          <a:p>
            <a:r>
              <a:rPr lang="en-US" b="1" dirty="0">
                <a:effectLst>
                  <a:outerShdw blurRad="38100" dist="38100" dir="2700000" algn="tl">
                    <a:srgbClr val="000000">
                      <a:alpha val="43137"/>
                    </a:srgbClr>
                  </a:outerShdw>
                </a:effectLst>
              </a:rPr>
              <a:t> V. Casey Dozier, Florida State University</a:t>
            </a:r>
          </a:p>
        </p:txBody>
      </p:sp>
      <p:pic>
        <p:nvPicPr>
          <p:cNvPr id="8" name="Picture 7">
            <a:extLst>
              <a:ext uri="{FF2B5EF4-FFF2-40B4-BE49-F238E27FC236}">
                <a16:creationId xmlns:a16="http://schemas.microsoft.com/office/drawing/2014/main" id="{44B1E3C2-3512-4690-AE2B-1EE39EDD53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8713" y="1789567"/>
            <a:ext cx="3222304" cy="2146055"/>
          </a:xfrm>
          <a:prstGeom prst="rect">
            <a:avLst/>
          </a:prstGeom>
        </p:spPr>
      </p:pic>
    </p:spTree>
    <p:extLst>
      <p:ext uri="{BB962C8B-B14F-4D97-AF65-F5344CB8AC3E}">
        <p14:creationId xmlns:p14="http://schemas.microsoft.com/office/powerpoint/2010/main" val="390107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Primary Constructs </a:t>
            </a:r>
            <a:endParaRPr b="1" dirty="0">
              <a:effectLst>
                <a:outerShdw blurRad="38100" dist="38100" dir="2700000" algn="tl">
                  <a:srgbClr val="000000">
                    <a:alpha val="43137"/>
                  </a:srgbClr>
                </a:outerShdw>
              </a:effectLst>
            </a:endParaRPr>
          </a:p>
        </p:txBody>
      </p:sp>
      <p:sp>
        <p:nvSpPr>
          <p:cNvPr id="130" name="Shape 1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3 Parts</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Career Story Interview</a:t>
            </a:r>
            <a:br>
              <a:rPr lang="en" sz="1800" dirty="0">
                <a:effectLst>
                  <a:outerShdw blurRad="38100" dist="38100" dir="2700000" algn="tl">
                    <a:srgbClr val="000000">
                      <a:alpha val="43137"/>
                    </a:srgbClr>
                  </a:outerShdw>
                </a:effectLst>
              </a:rPr>
            </a:br>
            <a:r>
              <a:rPr lang="en" sz="1800" dirty="0">
                <a:effectLst>
                  <a:outerShdw blurRad="38100" dist="38100" dir="2700000" algn="tl">
                    <a:srgbClr val="000000">
                      <a:alpha val="43137"/>
                    </a:srgbClr>
                  </a:outerShdw>
                </a:effectLst>
              </a:rPr>
              <a:t>(construct)</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Presenting and discussing the client’s life portrait</a:t>
            </a:r>
            <a:br>
              <a:rPr lang="en" sz="1800" dirty="0">
                <a:effectLst>
                  <a:outerShdw blurRad="38100" dist="38100" dir="2700000" algn="tl">
                    <a:srgbClr val="000000">
                      <a:alpha val="43137"/>
                    </a:srgbClr>
                  </a:outerShdw>
                </a:effectLst>
              </a:rPr>
            </a:br>
            <a:r>
              <a:rPr lang="en" sz="1800" dirty="0">
                <a:effectLst>
                  <a:outerShdw blurRad="38100" dist="38100" dir="2700000" algn="tl">
                    <a:srgbClr val="000000">
                      <a:alpha val="43137"/>
                    </a:srgbClr>
                  </a:outerShdw>
                </a:effectLst>
              </a:rPr>
              <a:t>(deconstruct/reconstruct)</a:t>
            </a:r>
            <a:endParaRPr sz="1800" dirty="0">
              <a:effectLst>
                <a:outerShdw blurRad="38100" dist="38100" dir="2700000" algn="tl">
                  <a:srgbClr val="000000">
                    <a:alpha val="43137"/>
                  </a:srgbClr>
                </a:outerShdw>
              </a:effectLst>
            </a:endParaRPr>
          </a:p>
          <a:p>
            <a:pPr lvl="1">
              <a:spcBef>
                <a:spcPts val="0"/>
              </a:spcBef>
              <a:spcAft>
                <a:spcPts val="0"/>
              </a:spcAft>
              <a:buSzPts val="1200"/>
              <a:buFont typeface="Arial" panose="020B0604020202020204" pitchFamily="34" charset="0"/>
              <a:buChar char="•"/>
            </a:pPr>
            <a:r>
              <a:rPr lang="en" sz="1800" dirty="0">
                <a:effectLst>
                  <a:outerShdw blurRad="38100" dist="38100" dir="2700000" algn="tl">
                    <a:srgbClr val="000000">
                      <a:alpha val="43137"/>
                    </a:srgbClr>
                  </a:outerShdw>
                </a:effectLst>
              </a:rPr>
              <a:t>Counseling</a:t>
            </a:r>
            <a:br>
              <a:rPr lang="en" sz="1800" dirty="0">
                <a:effectLst>
                  <a:outerShdw blurRad="38100" dist="38100" dir="2700000" algn="tl">
                    <a:srgbClr val="000000">
                      <a:alpha val="43137"/>
                    </a:srgbClr>
                  </a:outerShdw>
                </a:effectLst>
              </a:rPr>
            </a:br>
            <a:r>
              <a:rPr lang="en" sz="1800" dirty="0">
                <a:effectLst>
                  <a:outerShdw blurRad="38100" dist="38100" dir="2700000" algn="tl">
                    <a:srgbClr val="000000">
                      <a:alpha val="43137"/>
                    </a:srgbClr>
                  </a:outerShdw>
                </a:effectLst>
              </a:rPr>
              <a:t>(co-construct) </a:t>
            </a:r>
            <a:br>
              <a:rPr lang="en" dirty="0"/>
            </a:br>
            <a:endParaRPr dirty="0"/>
          </a:p>
        </p:txBody>
      </p:sp>
      <p:sp>
        <p:nvSpPr>
          <p:cNvPr id="131" name="Shape 1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76200" lvl="0" indent="0" rtl="0">
              <a:spcBef>
                <a:spcPts val="0"/>
              </a:spcBef>
              <a:spcAft>
                <a:spcPts val="0"/>
              </a:spcAft>
              <a:buSzPts val="2400"/>
              <a:buNone/>
            </a:pPr>
            <a:r>
              <a:rPr lang="en" sz="2400" dirty="0">
                <a:effectLst>
                  <a:outerShdw blurRad="38100" dist="38100" dir="2700000" algn="tl">
                    <a:srgbClr val="000000">
                      <a:alpha val="43137"/>
                    </a:srgbClr>
                  </a:outerShdw>
                </a:effectLst>
              </a:rPr>
              <a:t>Elements</a:t>
            </a:r>
            <a:endParaRPr sz="2400" dirty="0">
              <a:effectLst>
                <a:outerShdw blurRad="38100" dist="38100" dir="2700000" algn="tl">
                  <a:srgbClr val="000000">
                    <a:alpha val="43137"/>
                  </a:srgbClr>
                </a:outerShdw>
              </a:effectLst>
            </a:endParaRPr>
          </a:p>
          <a:p>
            <a:pPr marL="571500" lvl="1" indent="0" rtl="0">
              <a:spcBef>
                <a:spcPts val="0"/>
              </a:spcBef>
              <a:spcAft>
                <a:spcPts val="0"/>
              </a:spcAft>
              <a:buSzPts val="1800"/>
              <a:buNone/>
            </a:pPr>
            <a:r>
              <a:rPr lang="en" sz="1800" dirty="0">
                <a:effectLst>
                  <a:outerShdw blurRad="38100" dist="38100" dir="2700000" algn="tl">
                    <a:srgbClr val="000000">
                      <a:alpha val="43137"/>
                    </a:srgbClr>
                  </a:outerShdw>
                </a:effectLst>
              </a:rPr>
              <a:t>Identifying life themes</a:t>
            </a:r>
            <a:endParaRPr sz="1800" dirty="0">
              <a:effectLst>
                <a:outerShdw blurRad="38100" dist="38100" dir="2700000" algn="tl">
                  <a:srgbClr val="000000">
                    <a:alpha val="43137"/>
                  </a:srgbClr>
                </a:outerShdw>
              </a:effectLst>
            </a:endParaRPr>
          </a:p>
          <a:p>
            <a:pPr marL="571500" lvl="1" indent="0" rtl="0">
              <a:spcBef>
                <a:spcPts val="0"/>
              </a:spcBef>
              <a:spcAft>
                <a:spcPts val="0"/>
              </a:spcAft>
              <a:buSzPts val="1800"/>
              <a:buNone/>
            </a:pPr>
            <a:r>
              <a:rPr lang="en" sz="1800" dirty="0">
                <a:effectLst>
                  <a:outerShdw blurRad="38100" dist="38100" dir="2700000" algn="tl">
                    <a:srgbClr val="000000">
                      <a:alpha val="43137"/>
                    </a:srgbClr>
                  </a:outerShdw>
                </a:effectLst>
              </a:rPr>
              <a:t>Examining career adaptability</a:t>
            </a:r>
            <a:endParaRPr sz="1800" dirty="0">
              <a:effectLst>
                <a:outerShdw blurRad="38100" dist="38100" dir="2700000" algn="tl">
                  <a:srgbClr val="000000">
                    <a:alpha val="43137"/>
                  </a:srgbClr>
                </a:outerShdw>
              </a:effectLst>
            </a:endParaRPr>
          </a:p>
          <a:p>
            <a:pPr marL="571500" lvl="1" indent="0" rtl="0">
              <a:spcBef>
                <a:spcPts val="0"/>
              </a:spcBef>
              <a:spcAft>
                <a:spcPts val="0"/>
              </a:spcAft>
              <a:buSzPts val="1800"/>
              <a:buNone/>
            </a:pPr>
            <a:r>
              <a:rPr lang="en" sz="1800" dirty="0">
                <a:effectLst>
                  <a:outerShdw blurRad="38100" dist="38100" dir="2700000" algn="tl">
                    <a:srgbClr val="000000">
                      <a:alpha val="43137"/>
                    </a:srgbClr>
                  </a:outerShdw>
                </a:effectLst>
              </a:rPr>
              <a:t>Exploring vocational personality</a:t>
            </a:r>
            <a:endParaRPr sz="1800" dirty="0">
              <a:effectLst>
                <a:outerShdw blurRad="38100" dist="38100" dir="2700000" algn="tl">
                  <a:srgbClr val="000000">
                    <a:alpha val="43137"/>
                  </a:srgbClr>
                </a:outerShdw>
              </a:effectLst>
            </a:endParaRPr>
          </a:p>
          <a:p>
            <a:pPr marL="571500" lvl="1" indent="0" rtl="0">
              <a:spcBef>
                <a:spcPts val="0"/>
              </a:spcBef>
              <a:spcAft>
                <a:spcPts val="0"/>
              </a:spcAft>
              <a:buSzPts val="1800"/>
              <a:buNone/>
            </a:pPr>
            <a:r>
              <a:rPr lang="en" sz="1800" dirty="0">
                <a:effectLst>
                  <a:outerShdw blurRad="38100" dist="38100" dir="2700000" algn="tl">
                    <a:srgbClr val="000000">
                      <a:alpha val="43137"/>
                    </a:srgbClr>
                  </a:outerShdw>
                </a:effectLst>
              </a:rPr>
              <a:t>Understanding vocational options</a:t>
            </a:r>
            <a:endParaRPr dirty="0">
              <a:effectLst>
                <a:outerShdw blurRad="38100" dist="38100" dir="2700000" algn="tl">
                  <a:srgbClr val="000000">
                    <a:alpha val="43137"/>
                  </a:srgbClr>
                </a:outerShdw>
              </a:effectLst>
            </a:endParaRPr>
          </a:p>
          <a:p>
            <a:pPr marL="571500" lvl="1" indent="0" rtl="0">
              <a:spcBef>
                <a:spcPts val="0"/>
              </a:spcBef>
              <a:spcAft>
                <a:spcPts val="0"/>
              </a:spcAft>
              <a:buSzPts val="1800"/>
              <a:buNone/>
            </a:pPr>
            <a:r>
              <a:rPr lang="en" sz="1800" dirty="0">
                <a:effectLst>
                  <a:outerShdw blurRad="38100" dist="38100" dir="2700000" algn="tl">
                    <a:srgbClr val="000000">
                      <a:alpha val="43137"/>
                    </a:srgbClr>
                  </a:outerShdw>
                </a:effectLst>
              </a:rPr>
              <a:t>Meaning Making</a:t>
            </a:r>
            <a:endParaRPr sz="1800" dirty="0">
              <a:effectLst>
                <a:outerShdw blurRad="38100" dist="38100" dir="2700000" algn="tl">
                  <a:srgbClr val="000000">
                    <a:alpha val="43137"/>
                  </a:srgbClr>
                </a:outerShdw>
              </a:effectLst>
            </a:endParaRPr>
          </a:p>
        </p:txBody>
      </p:sp>
      <p:graphicFrame>
        <p:nvGraphicFramePr>
          <p:cNvPr id="132" name="Shape 132"/>
          <p:cNvGraphicFramePr/>
          <p:nvPr>
            <p:extLst>
              <p:ext uri="{D42A27DB-BD31-4B8C-83A1-F6EECF244321}">
                <p14:modId xmlns:p14="http://schemas.microsoft.com/office/powerpoint/2010/main" val="872017673"/>
              </p:ext>
            </p:extLst>
          </p:nvPr>
        </p:nvGraphicFramePr>
        <p:xfrm>
          <a:off x="1128125" y="4137550"/>
          <a:ext cx="7239000" cy="388590"/>
        </p:xfrm>
        <a:graphic>
          <a:graphicData uri="http://schemas.openxmlformats.org/drawingml/2006/table">
            <a:tbl>
              <a:tblPr>
                <a:noFill/>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spcBef>
                          <a:spcPts val="0"/>
                        </a:spcBef>
                        <a:spcAft>
                          <a:spcPts val="0"/>
                        </a:spcAft>
                        <a:buNone/>
                      </a:pPr>
                      <a:r>
                        <a:rPr lang="en">
                          <a:effectLst>
                            <a:outerShdw blurRad="38100" dist="38100" dir="2700000" algn="tl">
                              <a:srgbClr val="000000">
                                <a:alpha val="43137"/>
                              </a:srgbClr>
                            </a:outerShdw>
                          </a:effectLst>
                        </a:rPr>
                        <a:t>WHAT</a:t>
                      </a:r>
                      <a:endParaRPr>
                        <a:effectLst>
                          <a:outerShdw blurRad="38100" dist="38100" dir="2700000" algn="tl">
                            <a:srgbClr val="000000">
                              <a:alpha val="43137"/>
                            </a:srgbClr>
                          </a:outerShdw>
                        </a:effectLs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spcBef>
                          <a:spcPts val="0"/>
                        </a:spcBef>
                        <a:spcAft>
                          <a:spcPts val="0"/>
                        </a:spcAft>
                        <a:buNone/>
                      </a:pPr>
                      <a:r>
                        <a:rPr lang="en">
                          <a:effectLst>
                            <a:outerShdw blurRad="38100" dist="38100" dir="2700000" algn="tl">
                              <a:srgbClr val="000000">
                                <a:alpha val="43137"/>
                              </a:srgbClr>
                            </a:outerShdw>
                          </a:effectLst>
                        </a:rPr>
                        <a:t>WHERE</a:t>
                      </a:r>
                      <a:endParaRPr>
                        <a:effectLst>
                          <a:outerShdw blurRad="38100" dist="38100" dir="2700000" algn="tl">
                            <a:srgbClr val="000000">
                              <a:alpha val="43137"/>
                            </a:srgbClr>
                          </a:outerShdw>
                        </a:effectLs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spcBef>
                          <a:spcPts val="0"/>
                        </a:spcBef>
                        <a:spcAft>
                          <a:spcPts val="0"/>
                        </a:spcAft>
                        <a:buNone/>
                      </a:pPr>
                      <a:r>
                        <a:rPr lang="en">
                          <a:effectLst>
                            <a:outerShdw blurRad="38100" dist="38100" dir="2700000" algn="tl">
                              <a:srgbClr val="000000">
                                <a:alpha val="43137"/>
                              </a:srgbClr>
                            </a:outerShdw>
                          </a:effectLst>
                        </a:rPr>
                        <a:t>HOW</a:t>
                      </a:r>
                      <a:endParaRPr>
                        <a:effectLst>
                          <a:outerShdw blurRad="38100" dist="38100" dir="2700000" algn="tl">
                            <a:srgbClr val="000000">
                              <a:alpha val="43137"/>
                            </a:srgbClr>
                          </a:outerShdw>
                        </a:effectLs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spcBef>
                          <a:spcPts val="0"/>
                        </a:spcBef>
                        <a:spcAft>
                          <a:spcPts val="0"/>
                        </a:spcAft>
                        <a:buNone/>
                      </a:pPr>
                      <a:r>
                        <a:rPr lang="en" dirty="0">
                          <a:effectLst>
                            <a:outerShdw blurRad="38100" dist="38100" dir="2700000" algn="tl">
                              <a:srgbClr val="000000">
                                <a:alpha val="43137"/>
                              </a:srgbClr>
                            </a:outerShdw>
                          </a:effectLst>
                        </a:rPr>
                        <a:t>WHY</a:t>
                      </a:r>
                      <a:endParaRPr dirty="0">
                        <a:effectLst>
                          <a:outerShdw blurRad="38100" dist="38100" dir="2700000" algn="tl">
                            <a:srgbClr val="000000">
                              <a:alpha val="43137"/>
                            </a:srgbClr>
                          </a:outerShdw>
                        </a:effectLs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875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rPr>
              <a:t>CCT- Assessment</a:t>
            </a:r>
            <a:endParaRPr b="1" dirty="0">
              <a:effectLst>
                <a:outerShdw blurRad="38100" dist="38100" dir="2700000" algn="tl">
                  <a:srgbClr val="000000">
                    <a:alpha val="43137"/>
                  </a:srgbClr>
                </a:outerShdw>
              </a:effectLst>
            </a:endParaRPr>
          </a:p>
        </p:txBody>
      </p:sp>
      <p:sp>
        <p:nvSpPr>
          <p:cNvPr id="138" name="Shape 1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000" dirty="0">
                <a:effectLst>
                  <a:outerShdw blurRad="38100" dist="38100" dir="2700000" algn="tl">
                    <a:srgbClr val="000000">
                      <a:alpha val="43137"/>
                    </a:srgbClr>
                  </a:outerShdw>
                </a:effectLst>
              </a:rPr>
              <a:t>CSI</a:t>
            </a:r>
            <a:endParaRPr sz="20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Reconstruction</a:t>
            </a:r>
            <a:endParaRPr sz="2000" dirty="0">
              <a:effectLst>
                <a:outerShdw blurRad="38100" dist="38100" dir="2700000" algn="tl">
                  <a:srgbClr val="000000">
                    <a:alpha val="43137"/>
                  </a:srgbClr>
                </a:outerShdw>
              </a:effectLst>
            </a:endParaRPr>
          </a:p>
          <a:p>
            <a:pPr marL="1371600" lvl="2" indent="-317500"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Entering the story</a:t>
            </a:r>
            <a:endParaRPr sz="2000" dirty="0">
              <a:effectLst>
                <a:outerShdw blurRad="38100" dist="38100" dir="2700000" algn="tl">
                  <a:srgbClr val="000000">
                    <a:alpha val="43137"/>
                  </a:srgbClr>
                </a:outerShdw>
              </a:effectLst>
            </a:endParaRPr>
          </a:p>
          <a:p>
            <a:pPr marL="1371600" lvl="2" indent="-317500"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Understanding the story</a:t>
            </a:r>
            <a:endParaRPr sz="2000" dirty="0">
              <a:effectLst>
                <a:outerShdw blurRad="38100" dist="38100" dir="2700000" algn="tl">
                  <a:srgbClr val="000000">
                    <a:alpha val="43137"/>
                  </a:srgbClr>
                </a:outerShdw>
              </a:effectLst>
            </a:endParaRPr>
          </a:p>
          <a:p>
            <a:pPr marL="1371600" lvl="2" indent="-317500"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Elaborating meaning</a:t>
            </a:r>
            <a:endParaRPr sz="20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Goals</a:t>
            </a:r>
            <a:endParaRPr sz="2000" dirty="0">
              <a:effectLst>
                <a:outerShdw blurRad="38100" dist="38100" dir="2700000" algn="tl">
                  <a:srgbClr val="000000">
                    <a:alpha val="43137"/>
                  </a:srgbClr>
                </a:outerShdw>
              </a:effectLst>
            </a:endParaRPr>
          </a:p>
          <a:p>
            <a:pPr marL="1371600" lvl="2" indent="-317500"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Find Patterns</a:t>
            </a:r>
            <a:endParaRPr sz="2000" dirty="0">
              <a:effectLst>
                <a:outerShdw blurRad="38100" dist="38100" dir="2700000" algn="tl">
                  <a:srgbClr val="000000">
                    <a:alpha val="43137"/>
                  </a:srgbClr>
                </a:outerShdw>
              </a:effectLst>
            </a:endParaRPr>
          </a:p>
          <a:p>
            <a:pPr marL="1371600" lvl="2" indent="-317500"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Align client’s goals</a:t>
            </a:r>
            <a:endParaRPr sz="2000" dirty="0">
              <a:effectLst>
                <a:outerShdw blurRad="38100" dist="38100" dir="2700000" algn="tl">
                  <a:srgbClr val="000000">
                    <a:alpha val="43137"/>
                  </a:srgbClr>
                </a:outerShdw>
              </a:effectLst>
            </a:endParaRPr>
          </a:p>
          <a:p>
            <a:pPr lvl="2" rtl="0">
              <a:spcBef>
                <a:spcPts val="0"/>
              </a:spcBef>
              <a:spcAft>
                <a:spcPts val="0"/>
              </a:spcAft>
              <a:buSzPts val="1200"/>
              <a:buFont typeface="Arial" panose="020B0604020202020204" pitchFamily="34" charset="0"/>
              <a:buChar char="•"/>
            </a:pPr>
            <a:r>
              <a:rPr lang="en" sz="2000" dirty="0">
                <a:effectLst>
                  <a:outerShdw blurRad="38100" dist="38100" dir="2700000" algn="tl">
                    <a:srgbClr val="000000">
                      <a:alpha val="43137"/>
                    </a:srgbClr>
                  </a:outerShdw>
                </a:effectLst>
              </a:rPr>
              <a:t>Identify preoccupations</a:t>
            </a:r>
            <a:br>
              <a:rPr lang="en" dirty="0"/>
            </a:br>
            <a:endParaRPr dirty="0"/>
          </a:p>
        </p:txBody>
      </p:sp>
      <p:sp>
        <p:nvSpPr>
          <p:cNvPr id="139" name="Shape 139"/>
          <p:cNvSpPr txBox="1">
            <a:spLocks noGrp="1"/>
          </p:cNvSpPr>
          <p:nvPr>
            <p:ph type="body" idx="2"/>
          </p:nvPr>
        </p:nvSpPr>
        <p:spPr>
          <a:xfrm>
            <a:off x="4832400" y="1329456"/>
            <a:ext cx="39999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000" dirty="0">
                <a:effectLst>
                  <a:outerShdw blurRad="38100" dist="38100" dir="2700000" algn="tl">
                    <a:srgbClr val="000000">
                      <a:alpha val="43137"/>
                    </a:srgbClr>
                  </a:outerShdw>
                </a:effectLst>
              </a:rPr>
              <a:t>RIASEC Typology</a:t>
            </a:r>
            <a:endParaRPr sz="20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Exemplified with in CSI</a:t>
            </a:r>
            <a:endParaRPr sz="20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Scripts within RIASEC</a:t>
            </a:r>
            <a:endParaRPr sz="2000" dirty="0">
              <a:effectLst>
                <a:outerShdw blurRad="38100" dist="38100" dir="2700000" algn="tl">
                  <a:srgbClr val="000000">
                    <a:alpha val="43137"/>
                  </a:srgbClr>
                </a:outerShdw>
              </a:effectLst>
            </a:endParaRPr>
          </a:p>
          <a:p>
            <a:pPr marL="1371600" lvl="2" indent="-381000" rtl="0">
              <a:spcBef>
                <a:spcPts val="0"/>
              </a:spcBef>
              <a:spcAft>
                <a:spcPts val="0"/>
              </a:spcAft>
              <a:buSzPts val="2400"/>
              <a:buFont typeface="Arial" panose="020B0604020202020204" pitchFamily="34" charset="0"/>
              <a:buChar char="•"/>
            </a:pPr>
            <a:r>
              <a:rPr lang="en" sz="2000" dirty="0">
                <a:effectLst>
                  <a:outerShdw blurRad="38100" dist="38100" dir="2700000" algn="tl">
                    <a:srgbClr val="000000">
                      <a:alpha val="43137"/>
                    </a:srgbClr>
                  </a:outerShdw>
                </a:effectLst>
              </a:rPr>
              <a:t>Ex. Realistic script moves from weak to strong (Savickas, 2011)</a:t>
            </a:r>
            <a:br>
              <a:rPr lang="en" sz="2400" dirty="0"/>
            </a:br>
            <a:endParaRPr sz="2400" dirty="0"/>
          </a:p>
        </p:txBody>
      </p:sp>
    </p:spTree>
    <p:extLst>
      <p:ext uri="{BB962C8B-B14F-4D97-AF65-F5344CB8AC3E}">
        <p14:creationId xmlns:p14="http://schemas.microsoft.com/office/powerpoint/2010/main" val="202992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Research </a:t>
            </a:r>
            <a:endParaRPr b="1" dirty="0">
              <a:effectLst>
                <a:outerShdw blurRad="38100" dist="38100" dir="2700000" algn="tl">
                  <a:srgbClr val="000000">
                    <a:alpha val="43137"/>
                  </a:srgbClr>
                </a:outerShdw>
              </a:effectLst>
            </a:endParaRPr>
          </a:p>
        </p:txBody>
      </p:sp>
      <p:sp>
        <p:nvSpPr>
          <p:cNvPr id="145" name="Shape 1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19100" indent="-342900">
              <a:buSzPts val="2400"/>
              <a:buFont typeface="Arial" panose="020B0604020202020204" pitchFamily="34" charset="0"/>
              <a:buChar char="•"/>
            </a:pPr>
            <a:r>
              <a:rPr lang="en" sz="2400" dirty="0">
                <a:effectLst>
                  <a:outerShdw blurRad="38100" dist="38100" dir="2700000" algn="tl">
                    <a:srgbClr val="000000">
                      <a:alpha val="43137"/>
                    </a:srgbClr>
                  </a:outerShdw>
                </a:effectLst>
              </a:rPr>
              <a:t>Qualitative</a:t>
            </a:r>
            <a:endParaRPr sz="2400" dirty="0">
              <a:effectLst>
                <a:outerShdw blurRad="38100" dist="38100" dir="2700000" algn="tl">
                  <a:srgbClr val="000000">
                    <a:alpha val="43137"/>
                  </a:srgbClr>
                </a:outerShdw>
              </a:effectLst>
            </a:endParaRPr>
          </a:p>
          <a:p>
            <a:pPr marL="876300" lvl="1" indent="-342900">
              <a:spcBef>
                <a:spcPts val="0"/>
              </a:spcBef>
              <a:buSzPts val="2400"/>
              <a:buFont typeface="Arial" panose="020B0604020202020204" pitchFamily="34" charset="0"/>
              <a:buChar char="•"/>
            </a:pPr>
            <a:r>
              <a:rPr lang="en" sz="2400" dirty="0">
                <a:effectLst>
                  <a:outerShdw blurRad="38100" dist="38100" dir="2700000" algn="tl">
                    <a:srgbClr val="000000">
                      <a:alpha val="43137"/>
                    </a:srgbClr>
                  </a:outerShdw>
                </a:effectLst>
              </a:rPr>
              <a:t>Case Studies</a:t>
            </a:r>
            <a:endParaRPr sz="2400" dirty="0">
              <a:effectLst>
                <a:outerShdw blurRad="38100" dist="38100" dir="2700000" algn="tl">
                  <a:srgbClr val="000000">
                    <a:alpha val="43137"/>
                  </a:srgbClr>
                </a:outerShdw>
              </a:effectLst>
            </a:endParaRPr>
          </a:p>
          <a:p>
            <a:pPr marL="876300" lvl="1" indent="-342900">
              <a:spcBef>
                <a:spcPts val="0"/>
              </a:spcBef>
              <a:buSzPts val="2400"/>
              <a:buFont typeface="Arial" panose="020B0604020202020204" pitchFamily="34" charset="0"/>
              <a:buChar char="•"/>
            </a:pPr>
            <a:r>
              <a:rPr lang="en" sz="2400" dirty="0">
                <a:effectLst>
                  <a:outerShdw blurRad="38100" dist="38100" dir="2700000" algn="tl">
                    <a:srgbClr val="000000">
                      <a:alpha val="43137"/>
                    </a:srgbClr>
                  </a:outerShdw>
                </a:effectLst>
              </a:rPr>
              <a:t>Surveys</a:t>
            </a:r>
            <a:endParaRPr sz="2400" dirty="0">
              <a:effectLst>
                <a:outerShdw blurRad="38100" dist="38100" dir="2700000" algn="tl">
                  <a:srgbClr val="000000">
                    <a:alpha val="43137"/>
                  </a:srgbClr>
                </a:outerShdw>
              </a:effectLst>
            </a:endParaRPr>
          </a:p>
          <a:p>
            <a:pPr marL="419100" indent="-342900">
              <a:buSzPts val="2400"/>
              <a:buFont typeface="Arial" panose="020B0604020202020204" pitchFamily="34" charset="0"/>
              <a:buChar char="•"/>
            </a:pPr>
            <a:r>
              <a:rPr lang="en" sz="2400" dirty="0">
                <a:effectLst>
                  <a:outerShdw blurRad="38100" dist="38100" dir="2700000" algn="tl">
                    <a:srgbClr val="000000">
                      <a:alpha val="43137"/>
                    </a:srgbClr>
                  </a:outerShdw>
                </a:effectLst>
              </a:rPr>
              <a:t>Mixed Method</a:t>
            </a:r>
            <a:endParaRPr sz="1800" dirty="0">
              <a:effectLst>
                <a:outerShdw blurRad="38100" dist="38100" dir="2700000" algn="tl">
                  <a:srgbClr val="000000">
                    <a:alpha val="43137"/>
                  </a:srgbClr>
                </a:outerShdw>
              </a:effectLst>
            </a:endParaRPr>
          </a:p>
          <a:p>
            <a:pPr marL="361950" indent="-285750">
              <a:buSzPts val="2400"/>
              <a:buFont typeface="Arial" panose="020B0604020202020204" pitchFamily="34" charset="0"/>
              <a:buChar char="•"/>
            </a:pPr>
            <a:r>
              <a:rPr lang="en" sz="1800" dirty="0">
                <a:effectLst>
                  <a:outerShdw blurRad="38100" dist="38100" dir="2700000" algn="tl">
                    <a:srgbClr val="000000">
                      <a:alpha val="43137"/>
                    </a:srgbClr>
                  </a:outerShdw>
                </a:effectLst>
              </a:rPr>
              <a:t>Measures</a:t>
            </a:r>
            <a:endParaRPr sz="1800" dirty="0">
              <a:effectLst>
                <a:outerShdw blurRad="38100" dist="38100" dir="2700000" algn="tl">
                  <a:srgbClr val="000000">
                    <a:alpha val="43137"/>
                  </a:srgbClr>
                </a:outerShdw>
              </a:effectLst>
            </a:endParaRPr>
          </a:p>
          <a:p>
            <a:pPr marL="819150" lvl="1" indent="-285750">
              <a:spcBef>
                <a:spcPts val="0"/>
              </a:spcBef>
              <a:buSzPts val="2400"/>
              <a:buFont typeface="Arial" panose="020B0604020202020204" pitchFamily="34" charset="0"/>
              <a:buChar char="•"/>
            </a:pPr>
            <a:r>
              <a:rPr lang="en" sz="1800" dirty="0">
                <a:effectLst>
                  <a:outerShdw blurRad="38100" dist="38100" dir="2700000" algn="tl">
                    <a:srgbClr val="000000">
                      <a:alpha val="43137"/>
                    </a:srgbClr>
                  </a:outerShdw>
                </a:effectLst>
              </a:rPr>
              <a:t>Holland Codes</a:t>
            </a:r>
            <a:r>
              <a:rPr lang="en" sz="2400" dirty="0">
                <a:effectLst>
                  <a:outerShdw blurRad="38100" dist="38100" dir="2700000" algn="tl">
                    <a:srgbClr val="000000">
                      <a:alpha val="43137"/>
                    </a:srgbClr>
                  </a:outerShdw>
                </a:effectLst>
              </a:rPr>
              <a:t> </a:t>
            </a:r>
            <a:endParaRPr sz="2400" dirty="0">
              <a:effectLst>
                <a:outerShdw blurRad="38100" dist="38100" dir="2700000" algn="tl">
                  <a:srgbClr val="000000">
                    <a:alpha val="43137"/>
                  </a:srgbClr>
                </a:outerShdw>
              </a:effectLst>
            </a:endParaRPr>
          </a:p>
          <a:p>
            <a:pPr marL="857250" lvl="1" indent="-285750">
              <a:spcBef>
                <a:spcPts val="0"/>
              </a:spcBef>
              <a:buSzPts val="1800"/>
              <a:buFont typeface="Arial" panose="020B0604020202020204" pitchFamily="34" charset="0"/>
              <a:buChar char="•"/>
            </a:pPr>
            <a:r>
              <a:rPr lang="en" sz="1800" dirty="0">
                <a:effectLst>
                  <a:outerShdw blurRad="38100" dist="38100" dir="2700000" algn="tl">
                    <a:srgbClr val="000000">
                      <a:alpha val="43137"/>
                    </a:srgbClr>
                  </a:outerShdw>
                </a:effectLst>
              </a:rPr>
              <a:t>The NEO</a:t>
            </a:r>
            <a:endParaRPr sz="1800" dirty="0">
              <a:effectLst>
                <a:outerShdw blurRad="38100" dist="38100" dir="2700000" algn="tl">
                  <a:srgbClr val="000000">
                    <a:alpha val="43137"/>
                  </a:srgbClr>
                </a:outerShdw>
              </a:effectLst>
            </a:endParaRPr>
          </a:p>
          <a:p>
            <a:pPr marL="857250" lvl="1" indent="-285750">
              <a:spcBef>
                <a:spcPts val="0"/>
              </a:spcBef>
              <a:buSzPts val="1800"/>
              <a:buFont typeface="Arial" panose="020B0604020202020204" pitchFamily="34" charset="0"/>
              <a:buChar char="•"/>
            </a:pPr>
            <a:r>
              <a:rPr lang="en" sz="1800" dirty="0">
                <a:effectLst>
                  <a:outerShdw blurRad="38100" dist="38100" dir="2700000" algn="tl">
                    <a:srgbClr val="000000">
                      <a:alpha val="43137"/>
                    </a:srgbClr>
                  </a:outerShdw>
                </a:effectLst>
              </a:rPr>
              <a:t>A selected construct</a:t>
            </a:r>
            <a:endParaRPr sz="1800" dirty="0">
              <a:effectLst>
                <a:outerShdw blurRad="38100" dist="38100" dir="2700000" algn="tl">
                  <a:srgbClr val="000000">
                    <a:alpha val="43137"/>
                  </a:srgbClr>
                </a:outerShdw>
              </a:effectLst>
            </a:endParaRPr>
          </a:p>
        </p:txBody>
      </p:sp>
      <p:sp>
        <p:nvSpPr>
          <p:cNvPr id="146" name="Shape 14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Adolescents </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(Perera &amp; McIlveen, 2014)</a:t>
            </a:r>
            <a:endParaRPr sz="1800" dirty="0">
              <a:effectLst>
                <a:outerShdw blurRad="38100" dist="38100" dir="2700000" algn="tl">
                  <a:srgbClr val="000000">
                    <a:alpha val="43137"/>
                  </a:srgbClr>
                </a:outerShdw>
              </a:effectLst>
            </a:endParaRPr>
          </a:p>
          <a:p>
            <a:pPr marL="457200" lvl="0" indent="-34290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Chinese employees</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(Xie, Xia, Xin, &amp; Zhou, 2016)</a:t>
            </a:r>
            <a:endParaRPr sz="1800" dirty="0">
              <a:effectLst>
                <a:outerShdw blurRad="38100" dist="38100" dir="2700000" algn="tl">
                  <a:srgbClr val="000000">
                    <a:alpha val="43137"/>
                  </a:srgbClr>
                </a:outerShdw>
              </a:effectLst>
            </a:endParaRPr>
          </a:p>
          <a:p>
            <a:pPr marL="457200" lvl="0" indent="-34290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Undergraduates </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(Perera &amp; McIlveen, 2017)</a:t>
            </a:r>
            <a:endParaRPr sz="1800" dirty="0">
              <a:effectLst>
                <a:outerShdw blurRad="38100" dist="38100" dir="2700000" algn="tl">
                  <a:srgbClr val="000000">
                    <a:alpha val="43137"/>
                  </a:srgbClr>
                </a:outerShdw>
              </a:effectLst>
            </a:endParaRPr>
          </a:p>
          <a:p>
            <a:pPr marL="457200" lvl="0" indent="-34290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Groups </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(Barclay &amp; Stoltz, 2016)</a:t>
            </a:r>
            <a:endParaRP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41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Tips for Practice</a:t>
            </a:r>
            <a:endParaRPr b="1" dirty="0">
              <a:effectLst>
                <a:outerShdw blurRad="38100" dist="38100" dir="2700000" algn="tl">
                  <a:srgbClr val="000000">
                    <a:alpha val="43137"/>
                  </a:srgbClr>
                </a:outerShdw>
              </a:effectLst>
            </a:endParaRPr>
          </a:p>
        </p:txBody>
      </p:sp>
      <p:sp>
        <p:nvSpPr>
          <p:cNvPr id="152" name="Shape 1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Attend training institutes </a:t>
            </a: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Career Construction Institute</a:t>
            </a: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Read</a:t>
            </a:r>
            <a:endParaRPr sz="2000" dirty="0">
              <a:effectLst>
                <a:outerShdw blurRad="38100" dist="38100" dir="2700000" algn="tl">
                  <a:srgbClr val="000000">
                    <a:alpha val="43137"/>
                  </a:srgbClr>
                </a:outerShdw>
              </a:effectLst>
            </a:endParaRPr>
          </a:p>
          <a:p>
            <a:pPr lvl="1"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Life-Design Counseling Manual (Savickas, 2015)</a:t>
            </a:r>
            <a:endParaRPr sz="2000" dirty="0">
              <a:effectLst>
                <a:outerShdw blurRad="38100" dist="38100" dir="2700000" algn="tl">
                  <a:srgbClr val="000000">
                    <a:alpha val="43137"/>
                  </a:srgbClr>
                </a:outerShdw>
              </a:effectLst>
            </a:endParaRPr>
          </a:p>
          <a:p>
            <a:pPr lvl="1"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Career Counseling: Theories of Psychotherapy (Savickas, 2011)</a:t>
            </a:r>
            <a:endParaRPr sz="2000" dirty="0">
              <a:effectLst>
                <a:outerShdw blurRad="38100" dist="38100" dir="2700000" algn="tl">
                  <a:srgbClr val="000000">
                    <a:alpha val="43137"/>
                  </a:srgbClr>
                </a:outerShdw>
              </a:effectLst>
            </a:endParaRPr>
          </a:p>
          <a:p>
            <a:pPr lvl="1" rtl="0">
              <a:spcBef>
                <a:spcPts val="0"/>
              </a:spcBef>
              <a:spcAft>
                <a:spcPts val="0"/>
              </a:spcAft>
              <a:buSzPts val="1400"/>
              <a:buFont typeface="Arial" panose="020B0604020202020204" pitchFamily="34" charset="0"/>
              <a:buChar char="•"/>
            </a:pPr>
            <a:r>
              <a:rPr lang="en" sz="2000" dirty="0">
                <a:effectLst>
                  <a:outerShdw blurRad="38100" dist="38100" dir="2700000" algn="tl">
                    <a:srgbClr val="000000">
                      <a:alpha val="43137"/>
                    </a:srgbClr>
                  </a:outerShdw>
                </a:effectLst>
              </a:rPr>
              <a:t>The Play that Changed My Life (Hodges, 2009)</a:t>
            </a: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Consult</a:t>
            </a: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Adapt to each client= Improvise</a:t>
            </a: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Understand how to identify and work with metaphors</a:t>
            </a:r>
            <a:endParaRPr sz="2000" dirty="0">
              <a:effectLst>
                <a:outerShdw blurRad="38100" dist="38100" dir="2700000" algn="tl">
                  <a:srgbClr val="000000">
                    <a:alpha val="43137"/>
                  </a:srgbClr>
                </a:outerShdw>
              </a:effectLst>
            </a:endParaRPr>
          </a:p>
          <a:p>
            <a:pPr lv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Appreciation for language to amplify words to inspire movement</a:t>
            </a:r>
            <a:br>
              <a:rPr lang="en" dirty="0"/>
            </a:br>
            <a:endParaRPr dirty="0"/>
          </a:p>
        </p:txBody>
      </p:sp>
    </p:spTree>
    <p:extLst>
      <p:ext uri="{BB962C8B-B14F-4D97-AF65-F5344CB8AC3E}">
        <p14:creationId xmlns:p14="http://schemas.microsoft.com/office/powerpoint/2010/main" val="89765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Samples</a:t>
            </a:r>
            <a:endParaRPr b="1" dirty="0">
              <a:effectLst>
                <a:outerShdw blurRad="38100" dist="38100" dir="2700000" algn="tl">
                  <a:srgbClr val="000000">
                    <a:alpha val="43137"/>
                  </a:srgbClr>
                </a:outerShdw>
              </a:effectLst>
            </a:endParaRPr>
          </a:p>
        </p:txBody>
      </p:sp>
      <p:sp>
        <p:nvSpPr>
          <p:cNvPr id="158" name="Shape 15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Integration of theory</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Sampled students</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Received training</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Listened for roadblock</a:t>
            </a:r>
          </a:p>
          <a:p>
            <a:pPr marL="914400" lvl="1" indent="-342900" rtl="0">
              <a:spcBef>
                <a:spcPts val="0"/>
              </a:spcBef>
              <a:spcAft>
                <a:spcPts val="0"/>
              </a:spcAft>
              <a:buSzPts val="1800"/>
              <a:buFont typeface="Arial" panose="020B0604020202020204" pitchFamily="34" charset="0"/>
              <a:buChar char="•"/>
            </a:pPr>
            <a:endParaRPr sz="1800" dirty="0">
              <a:effectLst>
                <a:outerShdw blurRad="38100" dist="38100" dir="2700000" algn="tl">
                  <a:srgbClr val="000000">
                    <a:alpha val="43137"/>
                  </a:srgbClr>
                </a:outerShdw>
              </a:effectLst>
            </a:endParaRPr>
          </a:p>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Practice</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Identified need</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Students struggling</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Clarifying shadowed paths</a:t>
            </a:r>
            <a:br>
              <a:rPr lang="en" dirty="0"/>
            </a:br>
            <a:endParaRPr dirty="0"/>
          </a:p>
        </p:txBody>
      </p:sp>
      <p:sp>
        <p:nvSpPr>
          <p:cNvPr id="159" name="Shape 1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Testimonials</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Opens dialogue</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Adds insight</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Liberates roadblocks</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Reve</a:t>
            </a:r>
            <a:r>
              <a:rPr lang="en-US" sz="1800" dirty="0">
                <a:effectLst>
                  <a:outerShdw blurRad="38100" dist="38100" dir="2700000" algn="tl">
                    <a:srgbClr val="000000">
                      <a:alpha val="43137"/>
                    </a:srgbClr>
                  </a:outerShdw>
                </a:effectLst>
              </a:rPr>
              <a:t>al</a:t>
            </a:r>
            <a:r>
              <a:rPr lang="en" sz="1800" dirty="0">
                <a:effectLst>
                  <a:outerShdw blurRad="38100" dist="38100" dir="2700000" algn="tl">
                    <a:srgbClr val="000000">
                      <a:alpha val="43137"/>
                    </a:srgbClr>
                  </a:outerShdw>
                </a:effectLst>
              </a:rPr>
              <a:t>s social justice</a:t>
            </a:r>
          </a:p>
          <a:p>
            <a:pPr marL="914400" lvl="1" indent="-342900" rtl="0">
              <a:spcBef>
                <a:spcPts val="0"/>
              </a:spcBef>
              <a:spcAft>
                <a:spcPts val="0"/>
              </a:spcAft>
              <a:buSzPts val="1800"/>
              <a:buFont typeface="Arial" panose="020B0604020202020204" pitchFamily="34" charset="0"/>
              <a:buChar char="•"/>
            </a:pPr>
            <a:endParaRPr sz="1800" dirty="0">
              <a:effectLst>
                <a:outerShdw blurRad="38100" dist="38100" dir="2700000" algn="tl">
                  <a:srgbClr val="000000">
                    <a:alpha val="43137"/>
                  </a:srgbClr>
                </a:outerShdw>
              </a:effectLst>
            </a:endParaRPr>
          </a:p>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Future research</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Graduate Students</a:t>
            </a:r>
            <a:endParaRPr sz="18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Career &amp; Mental Health Dx</a:t>
            </a:r>
            <a:endParaRPr sz="1800" dirty="0">
              <a:effectLst>
                <a:outerShdw blurRad="38100" dist="38100" dir="2700000" algn="tl">
                  <a:srgbClr val="000000">
                    <a:alpha val="43137"/>
                  </a:srgbClr>
                </a:outerShdw>
              </a:effectLst>
            </a:endParaRPr>
          </a:p>
          <a:p>
            <a:pPr marL="0" marR="0" lvl="0" indent="0" algn="l" rtl="0">
              <a:lnSpc>
                <a:spcPct val="115000"/>
              </a:lnSpc>
              <a:spcBef>
                <a:spcPts val="1600"/>
              </a:spcBef>
              <a:spcAft>
                <a:spcPts val="1600"/>
              </a:spcAft>
              <a:buNone/>
            </a:pPr>
            <a:endParaRPr sz="1800" dirty="0"/>
          </a:p>
        </p:txBody>
      </p:sp>
    </p:spTree>
    <p:extLst>
      <p:ext uri="{BB962C8B-B14F-4D97-AF65-F5344CB8AC3E}">
        <p14:creationId xmlns:p14="http://schemas.microsoft.com/office/powerpoint/2010/main" val="55241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a:effectLst>
                  <a:outerShdw blurRad="38100" dist="38100" dir="2700000" algn="tl">
                    <a:srgbClr val="000000">
                      <a:alpha val="43137"/>
                    </a:srgbClr>
                  </a:outerShdw>
                </a:effectLst>
              </a:rPr>
              <a:t>Cognitive Information Processing theory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5501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4" name="Shape 10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dirty="0"/>
          </a:p>
        </p:txBody>
      </p:sp>
      <p:pic>
        <p:nvPicPr>
          <p:cNvPr id="105" name="Shape 10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26">
            <a:extLst>
              <a:ext uri="{FF2B5EF4-FFF2-40B4-BE49-F238E27FC236}">
                <a16:creationId xmlns:a16="http://schemas.microsoft.com/office/drawing/2014/main" id="{7743677A-128F-4CC9-AE93-29D61D42E301}"/>
              </a:ext>
            </a:extLst>
          </p:cNvPr>
          <p:cNvSpPr>
            <a:spLocks noGrp="1" noChangeArrowheads="1"/>
          </p:cNvSpPr>
          <p:nvPr>
            <p:ph type="title"/>
          </p:nvPr>
        </p:nvSpPr>
        <p:spPr>
          <a:xfrm>
            <a:off x="504519" y="209947"/>
            <a:ext cx="7598569" cy="1092200"/>
          </a:xfrm>
          <a:noFill/>
        </p:spPr>
        <p:txBody>
          <a:bodyPr/>
          <a:lstStyle/>
          <a:p>
            <a:pPr algn="ctr"/>
            <a:r>
              <a:rPr lang="en-US" altLang="en-US" sz="2700" b="1" dirty="0">
                <a:effectLst>
                  <a:outerShdw blurRad="38100" dist="38100" dir="2700000" algn="tl">
                    <a:srgbClr val="000000">
                      <a:alpha val="43137"/>
                    </a:srgbClr>
                  </a:outerShdw>
                </a:effectLst>
              </a:rPr>
              <a:t>Two-Dimensional Readiness Model</a:t>
            </a:r>
          </a:p>
        </p:txBody>
      </p:sp>
      <p:sp>
        <p:nvSpPr>
          <p:cNvPr id="199683" name="Rectangle 1027">
            <a:extLst>
              <a:ext uri="{FF2B5EF4-FFF2-40B4-BE49-F238E27FC236}">
                <a16:creationId xmlns:a16="http://schemas.microsoft.com/office/drawing/2014/main" id="{44F518B3-66CC-2E4A-89D4-47713F6BB6BA}"/>
              </a:ext>
            </a:extLst>
          </p:cNvPr>
          <p:cNvSpPr>
            <a:spLocks noChangeArrowheads="1"/>
          </p:cNvSpPr>
          <p:nvPr/>
        </p:nvSpPr>
        <p:spPr bwMode="auto">
          <a:xfrm>
            <a:off x="1764507" y="1257301"/>
            <a:ext cx="5628143" cy="360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buClr>
                <a:schemeClr val="accent2"/>
              </a:buClr>
              <a:buSzPct val="75000"/>
              <a:defRPr/>
            </a:pPr>
            <a:r>
              <a:rPr lang="en-US" altLang="en-US" sz="1350" b="1" dirty="0">
                <a:solidFill>
                  <a:schemeClr val="accent2"/>
                </a:solidFill>
                <a:effectLst>
                  <a:outerShdw blurRad="38100" dist="38100" dir="2700000" algn="tl">
                    <a:srgbClr val="000000"/>
                  </a:outerShdw>
                </a:effectLst>
              </a:rPr>
              <a:t>                                         </a:t>
            </a:r>
            <a:r>
              <a:rPr lang="en-US" altLang="en-US" sz="1350" b="1" dirty="0">
                <a:solidFill>
                  <a:srgbClr val="FF0000"/>
                </a:solidFill>
                <a:effectLst>
                  <a:outerShdw blurRad="38100" dist="38100" dir="2700000" algn="tl">
                    <a:srgbClr val="000000"/>
                  </a:outerShdw>
                </a:effectLst>
              </a:rPr>
              <a:t>Complexity</a:t>
            </a:r>
            <a:r>
              <a:rPr lang="en-US" altLang="en-US" sz="1350" dirty="0">
                <a:solidFill>
                  <a:schemeClr val="tx1"/>
                </a:solidFill>
                <a:effectLst>
                  <a:outerShdw blurRad="38100" dist="38100" dir="2700000" algn="tl">
                    <a:srgbClr val="000000"/>
                  </a:outerShdw>
                </a:effectLst>
              </a:rPr>
              <a:t> (high)</a:t>
            </a:r>
          </a:p>
          <a:p>
            <a:pPr>
              <a:buClr>
                <a:schemeClr val="accent2"/>
              </a:buClr>
              <a:buSzPct val="75000"/>
              <a:defRPr/>
            </a:pPr>
            <a:endParaRPr lang="en-US" altLang="en-US" sz="1350" dirty="0">
              <a:effectLst>
                <a:outerShdw blurRad="38100" dist="38100" dir="2700000" algn="tl">
                  <a:srgbClr val="000000"/>
                </a:outerShdw>
              </a:effectLst>
            </a:endParaRP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chemeClr val="tx2"/>
                </a:solidFill>
                <a:effectLst>
                  <a:outerShdw blurRad="38100" dist="38100" dir="2700000" algn="tl">
                    <a:srgbClr val="000000"/>
                  </a:outerShdw>
                </a:effectLst>
              </a:rPr>
              <a:t>Low readiness</a:t>
            </a:r>
            <a:r>
              <a:rPr lang="en-US" altLang="en-US" sz="1350" b="1" dirty="0">
                <a:effectLst>
                  <a:outerShdw blurRad="38100" dist="38100" dir="2700000" algn="tl">
                    <a:srgbClr val="000000"/>
                  </a:outerShdw>
                </a:effectLst>
              </a:rPr>
              <a:t>                                    </a:t>
            </a:r>
            <a:r>
              <a:rPr lang="en-US" altLang="en-US" sz="1350" b="1" dirty="0">
                <a:solidFill>
                  <a:schemeClr val="tx2"/>
                </a:solidFill>
                <a:effectLst>
                  <a:outerShdw blurRad="38100" dist="38100" dir="2700000" algn="tl">
                    <a:srgbClr val="000000"/>
                  </a:outerShdw>
                </a:effectLst>
              </a:rPr>
              <a:t>Moderate readiness</a:t>
            </a:r>
            <a:r>
              <a:rPr lang="en-US" altLang="en-US" sz="1350" b="1" dirty="0">
                <a:effectLst>
                  <a:outerShdw blurRad="38100" dist="38100" dir="2700000" algn="tl">
                    <a:srgbClr val="000000"/>
                  </a:outerShdw>
                </a:effectLst>
              </a:rPr>
              <a:t>              </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FFFF00"/>
                </a:solidFill>
                <a:effectLst>
                  <a:outerShdw blurRad="38100" dist="38100" dir="2700000" algn="tl">
                    <a:srgbClr val="000000"/>
                  </a:outerShdw>
                </a:effectLst>
              </a:rPr>
              <a:t>High degree of                                    Moderate to low degree</a:t>
            </a:r>
          </a:p>
          <a:p>
            <a:pPr>
              <a:buClr>
                <a:schemeClr val="accent2"/>
              </a:buClr>
              <a:buSzPct val="75000"/>
              <a:defRPr/>
            </a:pPr>
            <a:r>
              <a:rPr lang="en-US" altLang="en-US" sz="1350" b="1" dirty="0">
                <a:solidFill>
                  <a:srgbClr val="FFFF00"/>
                </a:solidFill>
                <a:effectLst>
                  <a:outerShdw blurRad="38100" dist="38100" dir="2700000" algn="tl">
                    <a:srgbClr val="000000"/>
                  </a:outerShdw>
                </a:effectLst>
              </a:rPr>
              <a:t>        support needed                                   of support needed</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Individual Case-</a:t>
            </a: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Brief Staff-Assisted</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Managed Services</a:t>
            </a: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Services</a:t>
            </a:r>
            <a:r>
              <a:rPr lang="en-US" altLang="en-US" sz="1350" b="1" dirty="0">
                <a:effectLst>
                  <a:outerShdw blurRad="38100" dist="38100" dir="2700000" algn="tl">
                    <a:srgbClr val="000000"/>
                  </a:outerShdw>
                </a:effectLst>
              </a:rPr>
              <a:t>)</a:t>
            </a:r>
          </a:p>
          <a:p>
            <a:pPr>
              <a:buClr>
                <a:schemeClr val="accent2"/>
              </a:buClr>
              <a:buSzPct val="75000"/>
              <a:defRPr/>
            </a:pPr>
            <a:r>
              <a:rPr lang="en-US" altLang="en-US" sz="1350" b="1" dirty="0">
                <a:solidFill>
                  <a:schemeClr val="tx1"/>
                </a:solidFill>
                <a:effectLst>
                  <a:outerShdw blurRad="38100" dist="38100" dir="2700000" algn="tl">
                    <a:srgbClr val="000000"/>
                  </a:outerShdw>
                </a:effectLst>
              </a:rPr>
              <a:t> </a:t>
            </a:r>
            <a:r>
              <a:rPr lang="en-US" altLang="en-US" sz="1350" b="1" dirty="0">
                <a:solidFill>
                  <a:srgbClr val="FF0000"/>
                </a:solidFill>
                <a:effectLst>
                  <a:outerShdw blurRad="38100" dist="38100" dir="2700000" algn="tl">
                    <a:srgbClr val="000000"/>
                  </a:outerShdw>
                </a:effectLst>
              </a:rPr>
              <a:t>Capability</a:t>
            </a:r>
            <a:r>
              <a:rPr lang="en-US" altLang="en-US" sz="1350" b="1" dirty="0">
                <a:solidFill>
                  <a:schemeClr val="tx1"/>
                </a:solidFill>
                <a:effectLst>
                  <a:outerShdw blurRad="38100" dist="38100" dir="2700000" algn="tl">
                    <a:srgbClr val="000000"/>
                  </a:outerShdw>
                </a:effectLst>
              </a:rPr>
              <a:t>                                      </a:t>
            </a:r>
          </a:p>
          <a:p>
            <a:pPr>
              <a:buClr>
                <a:schemeClr val="accent2"/>
              </a:buClr>
              <a:buSzPct val="75000"/>
              <a:defRPr/>
            </a:pPr>
            <a:r>
              <a:rPr lang="en-US" altLang="en-US" sz="1350" b="1" dirty="0">
                <a:solidFill>
                  <a:schemeClr val="tx1"/>
                </a:solidFill>
                <a:effectLst>
                  <a:outerShdw blurRad="38100" dist="38100" dir="2700000" algn="tl">
                    <a:srgbClr val="000000"/>
                  </a:outerShdw>
                </a:effectLst>
              </a:rPr>
              <a:t> (low) </a:t>
            </a:r>
            <a:r>
              <a:rPr lang="en-US" altLang="en-US" sz="1350" b="1" dirty="0">
                <a:effectLst>
                  <a:outerShdw blurRad="38100" dist="38100" dir="2700000" algn="tl">
                    <a:srgbClr val="000000"/>
                  </a:outerShdw>
                </a:effectLst>
              </a:rPr>
              <a:t>					                                                                        </a:t>
            </a:r>
            <a:r>
              <a:rPr lang="en-US" altLang="en-US" sz="1350" b="1" dirty="0">
                <a:solidFill>
                  <a:schemeClr val="tx1"/>
                </a:solidFill>
                <a:effectLst>
                  <a:outerShdw blurRad="38100" dist="38100" dir="2700000" algn="tl">
                    <a:srgbClr val="000000"/>
                  </a:outerShdw>
                </a:effectLst>
              </a:rPr>
              <a:t>(high)</a:t>
            </a:r>
          </a:p>
          <a:p>
            <a:pPr>
              <a:buClr>
                <a:schemeClr val="accent2"/>
              </a:buClr>
              <a:buSzPct val="75000"/>
              <a:defRPr/>
            </a:pPr>
            <a:r>
              <a:rPr lang="en-US" altLang="en-US" sz="1350" b="1" dirty="0">
                <a:effectLst>
                  <a:outerShdw blurRad="38100" dist="38100" dir="2700000" algn="tl">
                    <a:srgbClr val="000000"/>
                  </a:outerShdw>
                </a:effectLst>
              </a:rPr>
              <a:t>                                                       </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chemeClr val="tx2"/>
                </a:solidFill>
                <a:effectLst>
                  <a:outerShdw blurRad="38100" dist="38100" dir="2700000" algn="tl">
                    <a:srgbClr val="000000"/>
                  </a:outerShdw>
                </a:effectLst>
              </a:rPr>
              <a:t>Moderate readiness</a:t>
            </a:r>
            <a:r>
              <a:rPr lang="en-US" altLang="en-US" sz="1350" b="1" dirty="0">
                <a:effectLst>
                  <a:outerShdw blurRad="38100" dist="38100" dir="2700000" algn="tl">
                    <a:srgbClr val="000000"/>
                  </a:outerShdw>
                </a:effectLst>
              </a:rPr>
              <a:t>                             </a:t>
            </a:r>
            <a:r>
              <a:rPr lang="en-US" altLang="en-US" sz="1350" b="1" dirty="0">
                <a:solidFill>
                  <a:schemeClr val="tx2"/>
                </a:solidFill>
                <a:effectLst>
                  <a:outerShdw blurRad="38100" dist="38100" dir="2700000" algn="tl">
                    <a:srgbClr val="000000"/>
                  </a:outerShdw>
                </a:effectLst>
              </a:rPr>
              <a:t>High readiness</a:t>
            </a:r>
            <a:r>
              <a:rPr lang="en-US" altLang="en-US" sz="1350" b="1" dirty="0">
                <a:effectLst>
                  <a:outerShdw blurRad="38100" dist="38100" dir="2700000" algn="tl">
                    <a:srgbClr val="000000"/>
                  </a:outerShdw>
                </a:effectLst>
              </a:rPr>
              <a:t>                   </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FFFF00"/>
                </a:solidFill>
                <a:effectLst>
                  <a:outerShdw blurRad="38100" dist="38100" dir="2700000" algn="tl">
                    <a:srgbClr val="000000"/>
                  </a:outerShdw>
                </a:effectLst>
              </a:rPr>
              <a:t>Moderate to low degree                       No support needed</a:t>
            </a:r>
          </a:p>
          <a:p>
            <a:pPr>
              <a:buClr>
                <a:schemeClr val="accent2"/>
              </a:buClr>
              <a:buSzPct val="75000"/>
              <a:defRPr/>
            </a:pPr>
            <a:r>
              <a:rPr lang="en-US" altLang="en-US" sz="1350" b="1" dirty="0">
                <a:solidFill>
                  <a:srgbClr val="FFFF00"/>
                </a:solidFill>
                <a:effectLst>
                  <a:outerShdw blurRad="38100" dist="38100" dir="2700000" algn="tl">
                    <a:srgbClr val="000000"/>
                  </a:outerShdw>
                </a:effectLst>
              </a:rPr>
              <a:t>        of support needed                                </a:t>
            </a:r>
            <a:r>
              <a:rPr lang="en-US" altLang="en-US" sz="1350" b="1" dirty="0">
                <a:effectLst>
                  <a:outerShdw blurRad="38100" dist="38100" dir="2700000" algn="tl">
                    <a:srgbClr val="000000"/>
                  </a:outerShdw>
                </a:effectLst>
              </a:rPr>
              <a:t>(</a:t>
            </a:r>
            <a:r>
              <a:rPr lang="en-US" altLang="en-US" sz="1350" b="1" dirty="0">
                <a:solidFill>
                  <a:srgbClr val="758BD3"/>
                </a:solidFill>
                <a:effectLst>
                  <a:outerShdw blurRad="38100" dist="38100" dir="2700000" algn="tl">
                    <a:srgbClr val="000000"/>
                  </a:outerShdw>
                </a:effectLst>
              </a:rPr>
              <a:t>Self-Help mode</a:t>
            </a:r>
            <a:r>
              <a:rPr lang="en-US" altLang="en-US" sz="1350" b="1" dirty="0">
                <a:effectLst>
                  <a:outerShdw blurRad="38100" dist="38100" dir="2700000" algn="tl">
                    <a:srgbClr val="000000"/>
                  </a:outerShdw>
                </a:effectLst>
              </a:rPr>
              <a:t>)</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Brief Staff-Assisted</a:t>
            </a:r>
            <a:r>
              <a:rPr lang="en-US" altLang="en-US" sz="1350" b="1" dirty="0">
                <a:effectLst>
                  <a:outerShdw blurRad="38100" dist="38100" dir="2700000" algn="tl">
                    <a:srgbClr val="000000"/>
                  </a:outerShdw>
                </a:effectLst>
              </a:rPr>
              <a:t>                 </a:t>
            </a:r>
          </a:p>
          <a:p>
            <a:pPr>
              <a:buClr>
                <a:schemeClr val="accent2"/>
              </a:buClr>
              <a:buSzPct val="75000"/>
              <a:defRPr/>
            </a:pPr>
            <a:r>
              <a:rPr lang="en-US" altLang="en-US" sz="1350" b="1" dirty="0">
                <a:effectLst>
                  <a:outerShdw blurRad="38100" dist="38100" dir="2700000" algn="tl">
                    <a:srgbClr val="000000"/>
                  </a:outerShdw>
                </a:effectLst>
              </a:rPr>
              <a:t>        </a:t>
            </a:r>
            <a:r>
              <a:rPr lang="en-US" altLang="en-US" sz="1350" b="1" dirty="0">
                <a:solidFill>
                  <a:srgbClr val="758BD3"/>
                </a:solidFill>
                <a:effectLst>
                  <a:outerShdw blurRad="38100" dist="38100" dir="2700000" algn="tl">
                    <a:srgbClr val="000000"/>
                  </a:outerShdw>
                </a:effectLst>
              </a:rPr>
              <a:t>Services</a:t>
            </a:r>
            <a:r>
              <a:rPr lang="en-US" altLang="en-US" sz="1350" b="1" dirty="0">
                <a:effectLst>
                  <a:outerShdw blurRad="38100" dist="38100" dir="2700000" algn="tl">
                    <a:srgbClr val="000000"/>
                  </a:outerShdw>
                </a:effectLst>
              </a:rPr>
              <a:t>)                                  </a:t>
            </a:r>
          </a:p>
          <a:p>
            <a:pPr>
              <a:buClr>
                <a:schemeClr val="accent2"/>
              </a:buClr>
              <a:buSzPct val="75000"/>
              <a:defRPr/>
            </a:pPr>
            <a:r>
              <a:rPr lang="en-US" altLang="en-US" sz="1350" dirty="0">
                <a:effectLst>
                  <a:outerShdw blurRad="38100" dist="38100" dir="2700000" algn="tl">
                    <a:srgbClr val="000000"/>
                  </a:outerShdw>
                </a:effectLst>
              </a:rPr>
              <a:t>                                     </a:t>
            </a:r>
            <a:r>
              <a:rPr lang="en-US" altLang="en-US" sz="1350" dirty="0">
                <a:solidFill>
                  <a:schemeClr val="tx1"/>
                </a:solidFill>
                <a:effectLst>
                  <a:outerShdw blurRad="38100" dist="38100" dir="2700000" algn="tl">
                    <a:srgbClr val="000000"/>
                  </a:outerShdw>
                </a:effectLst>
              </a:rPr>
              <a:t>                </a:t>
            </a:r>
          </a:p>
          <a:p>
            <a:pPr>
              <a:buClr>
                <a:schemeClr val="accent2"/>
              </a:buClr>
              <a:buSzPct val="75000"/>
              <a:defRPr/>
            </a:pPr>
            <a:r>
              <a:rPr lang="en-US" altLang="en-US" sz="1350" dirty="0">
                <a:solidFill>
                  <a:schemeClr val="tx1"/>
                </a:solidFill>
                <a:effectLst>
                  <a:outerShdw blurRad="38100" dist="38100" dir="2700000" algn="tl">
                    <a:srgbClr val="000000"/>
                  </a:outerShdw>
                </a:effectLst>
              </a:rPr>
              <a:t>                                                                (low)</a:t>
            </a:r>
          </a:p>
        </p:txBody>
      </p:sp>
      <p:sp>
        <p:nvSpPr>
          <p:cNvPr id="24579" name="Line 1028">
            <a:extLst>
              <a:ext uri="{FF2B5EF4-FFF2-40B4-BE49-F238E27FC236}">
                <a16:creationId xmlns:a16="http://schemas.microsoft.com/office/drawing/2014/main" id="{E9894C58-271F-4AF9-A243-E9580C664198}"/>
              </a:ext>
            </a:extLst>
          </p:cNvPr>
          <p:cNvSpPr>
            <a:spLocks noChangeShapeType="1"/>
          </p:cNvSpPr>
          <p:nvPr/>
        </p:nvSpPr>
        <p:spPr bwMode="auto">
          <a:xfrm>
            <a:off x="4438650" y="1516856"/>
            <a:ext cx="0" cy="304442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dirty="0"/>
          </a:p>
        </p:txBody>
      </p:sp>
      <p:sp>
        <p:nvSpPr>
          <p:cNvPr id="24580" name="Line 1029">
            <a:extLst>
              <a:ext uri="{FF2B5EF4-FFF2-40B4-BE49-F238E27FC236}">
                <a16:creationId xmlns:a16="http://schemas.microsoft.com/office/drawing/2014/main" id="{11443F78-6A6B-4317-8BB6-5F86971C5F45}"/>
              </a:ext>
            </a:extLst>
          </p:cNvPr>
          <p:cNvSpPr>
            <a:spLocks noChangeShapeType="1"/>
          </p:cNvSpPr>
          <p:nvPr/>
        </p:nvSpPr>
        <p:spPr bwMode="auto">
          <a:xfrm>
            <a:off x="2297907" y="3038475"/>
            <a:ext cx="452675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dirty="0"/>
          </a:p>
        </p:txBody>
      </p:sp>
    </p:spTree>
    <p:extLst>
      <p:ext uri="{BB962C8B-B14F-4D97-AF65-F5344CB8AC3E}">
        <p14:creationId xmlns:p14="http://schemas.microsoft.com/office/powerpoint/2010/main" val="3773724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3"/>
          <a:stretch>
            <a:fillRect/>
          </a:stretch>
        </p:blipFill>
        <p:spPr>
          <a:xfrm>
            <a:off x="1" y="-57150"/>
            <a:ext cx="9143999" cy="5252239"/>
          </a:xfrm>
          <a:prstGeom prst="rect">
            <a:avLst/>
          </a:prstGeom>
        </p:spPr>
      </p:pic>
      <p:sp>
        <p:nvSpPr>
          <p:cNvPr id="2" name="Title 1"/>
          <p:cNvSpPr>
            <a:spLocks noGrp="1"/>
          </p:cNvSpPr>
          <p:nvPr>
            <p:ph type="title"/>
            <p:extLst/>
          </p:nvPr>
        </p:nvSpPr>
        <p:spPr>
          <a:xfrm>
            <a:off x="1257300" y="-57150"/>
            <a:ext cx="6343650" cy="857250"/>
          </a:xfrm>
        </p:spPr>
        <p:txBody>
          <a:bodyPr/>
          <a:lstStyle/>
          <a:p>
            <a:pPr algn="ctr"/>
            <a:endParaRPr lang="en-US" dirty="0">
              <a:cs typeface="Times New Roman"/>
            </a:endParaRPr>
          </a:p>
        </p:txBody>
      </p:sp>
    </p:spTree>
    <p:extLst>
      <p:ext uri="{BB962C8B-B14F-4D97-AF65-F5344CB8AC3E}">
        <p14:creationId xmlns:p14="http://schemas.microsoft.com/office/powerpoint/2010/main" val="59849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4351" y="285325"/>
            <a:ext cx="7598569" cy="1092200"/>
          </a:xfrm>
        </p:spPr>
        <p:txBody>
          <a:bodyPr/>
          <a:lstStyle/>
          <a:p>
            <a:pPr algn="ctr"/>
            <a:r>
              <a:rPr lang="en-US" b="1" dirty="0">
                <a:effectLst>
                  <a:outerShdw blurRad="38100" dist="38100" dir="2700000" algn="tl">
                    <a:srgbClr val="000000">
                      <a:alpha val="43137"/>
                    </a:srgbClr>
                  </a:outerShdw>
                </a:effectLst>
              </a:rPr>
              <a:t>Career thoughts inventory: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readiness measure</a:t>
            </a:r>
          </a:p>
        </p:txBody>
      </p:sp>
      <p:sp>
        <p:nvSpPr>
          <p:cNvPr id="10" name="Content Placeholder 9"/>
          <p:cNvSpPr>
            <a:spLocks noGrp="1"/>
          </p:cNvSpPr>
          <p:nvPr>
            <p:ph sz="half" idx="1"/>
          </p:nvPr>
        </p:nvSpPr>
        <p:spPr/>
        <p:txBody>
          <a:bodyPr>
            <a:normAutofit/>
          </a:bodyPr>
          <a:lstStyle/>
          <a:p>
            <a:r>
              <a:rPr lang="en-US" sz="2000" dirty="0">
                <a:effectLst>
                  <a:outerShdw blurRad="38100" dist="38100" dir="2700000" algn="tl">
                    <a:srgbClr val="000000">
                      <a:alpha val="43137"/>
                    </a:srgbClr>
                  </a:outerShdw>
                </a:effectLst>
              </a:rPr>
              <a:t>Self-administered</a:t>
            </a:r>
          </a:p>
          <a:p>
            <a:r>
              <a:rPr lang="en-US" sz="2000" dirty="0">
                <a:effectLst>
                  <a:outerShdw blurRad="38100" dist="38100" dir="2700000" algn="tl">
                    <a:srgbClr val="000000">
                      <a:alpha val="43137"/>
                    </a:srgbClr>
                  </a:outerShdw>
                </a:effectLst>
              </a:rPr>
              <a:t>Objectively scored</a:t>
            </a:r>
          </a:p>
          <a:p>
            <a:r>
              <a:rPr lang="en-US" sz="2000" dirty="0">
                <a:effectLst>
                  <a:outerShdw blurRad="38100" dist="38100" dir="2700000" algn="tl">
                    <a:srgbClr val="000000">
                      <a:alpha val="43137"/>
                    </a:srgbClr>
                  </a:outerShdw>
                </a:effectLst>
              </a:rPr>
              <a:t>48-item measure of dysfunctional thoughts in career choice</a:t>
            </a:r>
          </a:p>
        </p:txBody>
      </p:sp>
      <p:pic>
        <p:nvPicPr>
          <p:cNvPr id="15" name="Content Placeholder 14"/>
          <p:cNvPicPr>
            <a:picLocks noGrp="1" noChangeAspect="1"/>
          </p:cNvPicPr>
          <p:nvPr>
            <p:ph sz="half" idx="2"/>
          </p:nvPr>
        </p:nvPicPr>
        <p:blipFill>
          <a:blip r:embed="rId3"/>
          <a:stretch>
            <a:fillRect/>
          </a:stretch>
        </p:blipFill>
        <p:spPr>
          <a:xfrm>
            <a:off x="5067014" y="1394641"/>
            <a:ext cx="2646947" cy="3708391"/>
          </a:xfrm>
          <a:prstGeom prst="rect">
            <a:avLst/>
          </a:prstGeom>
        </p:spPr>
      </p:pic>
    </p:spTree>
    <p:extLst>
      <p:ext uri="{BB962C8B-B14F-4D97-AF65-F5344CB8AC3E}">
        <p14:creationId xmlns:p14="http://schemas.microsoft.com/office/powerpoint/2010/main" val="89690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50800" lvl="0">
              <a:spcBef>
                <a:spcPts val="0"/>
              </a:spcBef>
              <a:spcAft>
                <a:spcPts val="0"/>
              </a:spcAft>
              <a:buSzPts val="2800"/>
            </a:pPr>
            <a:r>
              <a:rPr lang="en" b="1" dirty="0">
                <a:effectLst>
                  <a:outerShdw blurRad="38100" dist="38100" dir="2700000" algn="tl">
                    <a:srgbClr val="000000">
                      <a:alpha val="43137"/>
                    </a:srgbClr>
                  </a:outerShdw>
                </a:effectLst>
              </a:rPr>
              <a:t>Introduction</a:t>
            </a:r>
            <a:endParaRPr b="1" dirty="0">
              <a:effectLst>
                <a:outerShdw blurRad="38100" dist="38100" dir="2700000" algn="tl">
                  <a:srgbClr val="000000">
                    <a:alpha val="43137"/>
                  </a:srgbClr>
                </a:outerShdw>
              </a:effectLst>
            </a:endParaRPr>
          </a:p>
        </p:txBody>
      </p:sp>
      <p:sp>
        <p:nvSpPr>
          <p:cNvPr id="68" name="Shape 68"/>
          <p:cNvSpPr txBox="1">
            <a:spLocks noGrp="1"/>
          </p:cNvSpPr>
          <p:nvPr>
            <p:ph type="body" idx="1"/>
          </p:nvPr>
        </p:nvSpPr>
        <p:spPr>
          <a:xfrm>
            <a:off x="311700" y="1152474"/>
            <a:ext cx="8520600" cy="3793151"/>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sz="1600" b="1" dirty="0">
                <a:solidFill>
                  <a:srgbClr val="FFFFFF"/>
                </a:solidFill>
                <a:effectLst>
                  <a:outerShdw blurRad="38100" dist="38100" dir="2700000" algn="tl">
                    <a:srgbClr val="000000">
                      <a:alpha val="43137"/>
                    </a:srgbClr>
                  </a:outerShdw>
                </a:effectLst>
                <a:latin typeface="+mn-lt"/>
                <a:ea typeface="Rockwell"/>
                <a:cs typeface="Rockwell"/>
                <a:sym typeface="Rockwell"/>
              </a:rPr>
              <a:t>Seth C.W. Hayden, Ph.D., Assistant Professor of Counseling</a:t>
            </a:r>
            <a:endParaRPr sz="1600" b="1" dirty="0">
              <a:solidFill>
                <a:srgbClr val="FFFFFF"/>
              </a:solidFill>
              <a:effectLst>
                <a:outerShdw blurRad="38100" dist="38100" dir="2700000" algn="tl">
                  <a:srgbClr val="000000">
                    <a:alpha val="43137"/>
                  </a:srgbClr>
                </a:outerShdw>
              </a:effectLst>
              <a:latin typeface="+mn-lt"/>
              <a:ea typeface="Rockwell"/>
              <a:cs typeface="Rockwell"/>
              <a:sym typeface="Rockwell"/>
            </a:endParaRPr>
          </a:p>
          <a:p>
            <a:pPr marL="457200" lvl="0" indent="0" rtl="0">
              <a:lnSpc>
                <a:spcPct val="120000"/>
              </a:lnSpc>
              <a:spcBef>
                <a:spcPts val="500"/>
              </a:spcBef>
              <a:spcAft>
                <a:spcPts val="0"/>
              </a:spcAft>
              <a:buNone/>
            </a:pPr>
            <a:r>
              <a:rPr lang="en" sz="1600" b="1" dirty="0">
                <a:solidFill>
                  <a:srgbClr val="FFFFFF"/>
                </a:solidFill>
                <a:effectLst>
                  <a:outerShdw blurRad="38100" dist="38100" dir="2700000" algn="tl">
                    <a:srgbClr val="000000">
                      <a:alpha val="43137"/>
                    </a:srgbClr>
                  </a:outerShdw>
                </a:effectLst>
                <a:latin typeface="+mn-lt"/>
              </a:rPr>
              <a:t>•	</a:t>
            </a:r>
            <a:r>
              <a:rPr lang="en" sz="1600" b="1" dirty="0">
                <a:solidFill>
                  <a:srgbClr val="FFFFFF"/>
                </a:solidFill>
                <a:effectLst>
                  <a:outerShdw blurRad="38100" dist="38100" dir="2700000" algn="tl">
                    <a:srgbClr val="000000">
                      <a:alpha val="43137"/>
                    </a:srgbClr>
                  </a:outerShdw>
                </a:effectLst>
                <a:latin typeface="+mn-lt"/>
                <a:ea typeface="Rockwell"/>
                <a:cs typeface="Rockwell"/>
                <a:sym typeface="Rockwell"/>
              </a:rPr>
              <a:t>Wake Forest University</a:t>
            </a:r>
            <a:endParaRPr sz="1600" b="1" dirty="0">
              <a:solidFill>
                <a:srgbClr val="FFFFFF"/>
              </a:solidFill>
              <a:effectLst>
                <a:outerShdw blurRad="38100" dist="38100" dir="2700000" algn="tl">
                  <a:srgbClr val="000000">
                    <a:alpha val="43137"/>
                  </a:srgbClr>
                </a:outerShdw>
              </a:effectLst>
              <a:latin typeface="+mn-lt"/>
              <a:ea typeface="Rockwell"/>
              <a:cs typeface="Rockwell"/>
              <a:sym typeface="Rockwell"/>
            </a:endParaRPr>
          </a:p>
          <a:p>
            <a:pPr marL="457200" lvl="0" indent="0" rtl="0">
              <a:lnSpc>
                <a:spcPct val="120000"/>
              </a:lnSpc>
              <a:spcBef>
                <a:spcPts val="500"/>
              </a:spcBef>
              <a:spcAft>
                <a:spcPts val="0"/>
              </a:spcAft>
              <a:buNone/>
            </a:pPr>
            <a:r>
              <a:rPr lang="en" sz="1600" b="1" dirty="0">
                <a:solidFill>
                  <a:srgbClr val="FFFFFF"/>
                </a:solidFill>
                <a:effectLst>
                  <a:outerShdw blurRad="38100" dist="38100" dir="2700000" algn="tl">
                    <a:srgbClr val="000000">
                      <a:alpha val="43137"/>
                    </a:srgbClr>
                  </a:outerShdw>
                </a:effectLst>
                <a:latin typeface="+mn-lt"/>
              </a:rPr>
              <a:t>•	</a:t>
            </a:r>
            <a:r>
              <a:rPr lang="en" sz="1600" b="1" dirty="0">
                <a:solidFill>
                  <a:srgbClr val="FFFFFF"/>
                </a:solidFill>
                <a:effectLst>
                  <a:outerShdw blurRad="38100" dist="38100" dir="2700000" algn="tl">
                    <a:srgbClr val="000000">
                      <a:alpha val="43137"/>
                    </a:srgbClr>
                  </a:outerShdw>
                </a:effectLst>
                <a:latin typeface="+mn-lt"/>
                <a:ea typeface="Rockwell"/>
                <a:cs typeface="Rockwell"/>
                <a:sym typeface="Rockwell"/>
              </a:rPr>
              <a:t>LPC (VA,NC), NCC, CCMHC, ACS</a:t>
            </a:r>
            <a:endParaRPr sz="1600" b="1" dirty="0">
              <a:solidFill>
                <a:srgbClr val="FFFFFF"/>
              </a:solidFill>
              <a:effectLst>
                <a:outerShdw blurRad="38100" dist="38100" dir="2700000" algn="tl">
                  <a:srgbClr val="000000">
                    <a:alpha val="43137"/>
                  </a:srgbClr>
                </a:outerShdw>
              </a:effectLst>
              <a:latin typeface="+mn-lt"/>
              <a:ea typeface="Rockwell"/>
              <a:cs typeface="Rockwell"/>
              <a:sym typeface="Rockwell"/>
            </a:endParaRPr>
          </a:p>
          <a:p>
            <a:pPr marL="0" lvl="0" indent="0" rtl="0">
              <a:lnSpc>
                <a:spcPct val="120000"/>
              </a:lnSpc>
              <a:spcBef>
                <a:spcPts val="500"/>
              </a:spcBef>
              <a:spcAft>
                <a:spcPts val="0"/>
              </a:spcAft>
              <a:buNone/>
            </a:pPr>
            <a:r>
              <a:rPr lang="en-US" sz="1600" b="1" dirty="0">
                <a:solidFill>
                  <a:srgbClr val="FFFFFF"/>
                </a:solidFill>
                <a:effectLst>
                  <a:outerShdw blurRad="38100" dist="38100" dir="2700000" algn="tl">
                    <a:srgbClr val="000000">
                      <a:alpha val="43137"/>
                    </a:srgbClr>
                  </a:outerShdw>
                </a:effectLst>
                <a:latin typeface="+mn-lt"/>
                <a:ea typeface="Rockwell"/>
                <a:cs typeface="Rockwell"/>
                <a:sym typeface="Rockwell"/>
              </a:rPr>
              <a:t> </a:t>
            </a:r>
            <a:endParaRPr sz="1600" b="1" dirty="0">
              <a:solidFill>
                <a:srgbClr val="FFFFFF"/>
              </a:solidFill>
              <a:effectLst>
                <a:outerShdw blurRad="38100" dist="38100" dir="2700000" algn="tl">
                  <a:srgbClr val="000000">
                    <a:alpha val="43137"/>
                  </a:srgbClr>
                </a:outerShdw>
              </a:effectLst>
              <a:latin typeface="+mn-lt"/>
              <a:ea typeface="Rockwell"/>
              <a:cs typeface="Rockwell"/>
              <a:sym typeface="Rockwell"/>
            </a:endParaRPr>
          </a:p>
          <a:p>
            <a:pPr marL="0" lvl="0" indent="0">
              <a:buNone/>
            </a:pPr>
            <a:r>
              <a:rPr lang="en-US" sz="1600" b="1" dirty="0">
                <a:solidFill>
                  <a:srgbClr val="FFFFFF"/>
                </a:solidFill>
                <a:effectLst>
                  <a:outerShdw blurRad="38100" dist="38100" dir="2700000" algn="tl">
                    <a:srgbClr val="000000">
                      <a:alpha val="43137"/>
                    </a:srgbClr>
                  </a:outerShdw>
                </a:effectLst>
                <a:ea typeface="Rockwell"/>
                <a:cs typeface="Rockwell"/>
                <a:sym typeface="Rockwell"/>
              </a:rPr>
              <a:t>Na Mi Bang, University of Central Arkansas</a:t>
            </a:r>
          </a:p>
          <a:p>
            <a:pPr marL="0" lvl="0" indent="0">
              <a:spcBef>
                <a:spcPts val="1600"/>
              </a:spcBef>
              <a:buNone/>
            </a:pPr>
            <a:r>
              <a:rPr lang="en-US" sz="1600" b="1" dirty="0">
                <a:solidFill>
                  <a:srgbClr val="FFFFFF"/>
                </a:solidFill>
                <a:effectLst>
                  <a:outerShdw blurRad="38100" dist="38100" dir="2700000" algn="tl">
                    <a:srgbClr val="000000">
                      <a:alpha val="43137"/>
                    </a:srgbClr>
                  </a:outerShdw>
                </a:effectLst>
                <a:ea typeface="Rockwell"/>
                <a:cs typeface="Rockwell"/>
                <a:sym typeface="Rockwell"/>
              </a:rPr>
              <a:t>Ron K. White, Johns Hopkins university-Advanced Academic Programs</a:t>
            </a:r>
          </a:p>
          <a:p>
            <a:pPr marL="0" lvl="0" indent="0">
              <a:spcBef>
                <a:spcPts val="1600"/>
              </a:spcBef>
              <a:buNone/>
            </a:pPr>
            <a:r>
              <a:rPr lang="en-US" sz="1600" b="1" dirty="0">
                <a:solidFill>
                  <a:srgbClr val="FFFFFF"/>
                </a:solidFill>
                <a:effectLst>
                  <a:outerShdw blurRad="38100" dist="38100" dir="2700000" algn="tl">
                    <a:srgbClr val="000000">
                      <a:alpha val="43137"/>
                    </a:srgbClr>
                  </a:outerShdw>
                </a:effectLst>
                <a:ea typeface="Rockwell"/>
                <a:cs typeface="Rockwell"/>
                <a:sym typeface="Rockwell"/>
              </a:rPr>
              <a:t>V. Casey Dozier, Ph.D., NCC, Faculty/Program Director</a:t>
            </a:r>
          </a:p>
          <a:p>
            <a:pPr marL="742950" lvl="1" indent="-285750">
              <a:buClr>
                <a:schemeClr val="tx1"/>
              </a:buClr>
              <a:buFont typeface="Arial" panose="020B0604020202020204" pitchFamily="34" charset="0"/>
              <a:buChar char="•"/>
            </a:pPr>
            <a:r>
              <a:rPr lang="en-US" sz="1600" b="1" dirty="0">
                <a:solidFill>
                  <a:srgbClr val="FFFFFF"/>
                </a:solidFill>
                <a:effectLst>
                  <a:outerShdw blurRad="38100" dist="38100" dir="2700000" algn="tl">
                    <a:srgbClr val="000000">
                      <a:alpha val="43137"/>
                    </a:srgbClr>
                  </a:outerShdw>
                </a:effectLst>
                <a:latin typeface="+mn-lt"/>
                <a:ea typeface="Rockwell"/>
                <a:cs typeface="Rockwell"/>
                <a:sym typeface="Rockwell"/>
              </a:rPr>
              <a:t>      Florida State University</a:t>
            </a:r>
          </a:p>
          <a:p>
            <a:pPr marL="0" lvl="0" indent="0">
              <a:spcBef>
                <a:spcPts val="1600"/>
              </a:spcBef>
              <a:spcAft>
                <a:spcPts val="0"/>
              </a:spcAft>
              <a:buNone/>
            </a:pPr>
            <a:r>
              <a:rPr lang="en" sz="1600" b="1" dirty="0">
                <a:solidFill>
                  <a:srgbClr val="FFFFFF"/>
                </a:solidFill>
                <a:effectLst>
                  <a:outerShdw blurRad="38100" dist="38100" dir="2700000" algn="tl">
                    <a:srgbClr val="000000">
                      <a:alpha val="43137"/>
                    </a:srgbClr>
                  </a:outerShdw>
                </a:effectLst>
                <a:latin typeface="+mn-lt"/>
                <a:ea typeface="Rockwell"/>
                <a:cs typeface="Rockwell"/>
                <a:sym typeface="Rockwell"/>
              </a:rPr>
              <a:t>Who is joining us today?</a:t>
            </a:r>
            <a:endParaRPr sz="1600" b="1" dirty="0">
              <a:solidFill>
                <a:srgbClr val="FFFFFF"/>
              </a:solidFill>
              <a:effectLst>
                <a:outerShdw blurRad="38100" dist="38100" dir="2700000" algn="tl">
                  <a:srgbClr val="000000">
                    <a:alpha val="43137"/>
                  </a:srgbClr>
                </a:outerShdw>
              </a:effectLst>
              <a:latin typeface="+mn-lt"/>
              <a:ea typeface="Rockwell"/>
              <a:cs typeface="Rockwell"/>
              <a:sym typeface="Rockwell"/>
            </a:endParaRPr>
          </a:p>
          <a:p>
            <a:pPr marL="0" lvl="0" indent="0" rtl="0">
              <a:spcBef>
                <a:spcPts val="1600"/>
              </a:spcBef>
              <a:spcAft>
                <a:spcPts val="1600"/>
              </a:spcAft>
              <a:buNone/>
            </a:pPr>
            <a:r>
              <a:rPr lang="en" sz="1400" dirty="0">
                <a:solidFill>
                  <a:srgbClr val="FFFFFF"/>
                </a:solidFill>
                <a:latin typeface="Rockwell"/>
                <a:ea typeface="Rockwell"/>
                <a:cs typeface="Rockwell"/>
                <a:sym typeface="Rockwell"/>
              </a:rPr>
              <a:t>	</a:t>
            </a:r>
            <a:endParaRPr sz="1400" dirty="0">
              <a:solidFill>
                <a:srgbClr val="FFFFFF"/>
              </a:solidFill>
              <a:latin typeface="Rockwell"/>
              <a:ea typeface="Rockwell"/>
              <a:cs typeface="Rockwell"/>
              <a:sym typeface="Rockwell"/>
            </a:endParaRPr>
          </a:p>
        </p:txBody>
      </p:sp>
      <p:pic>
        <p:nvPicPr>
          <p:cNvPr id="69" name="Shape 69"/>
          <p:cNvPicPr preferRelativeResize="0"/>
          <p:nvPr/>
        </p:nvPicPr>
        <p:blipFill>
          <a:blip r:embed="rId3">
            <a:alphaModFix/>
          </a:blip>
          <a:stretch>
            <a:fillRect/>
          </a:stretch>
        </p:blipFill>
        <p:spPr>
          <a:xfrm>
            <a:off x="7629832" y="117985"/>
            <a:ext cx="1367848" cy="1268363"/>
          </a:xfrm>
          <a:prstGeom prst="rect">
            <a:avLst/>
          </a:prstGeom>
          <a:noFill/>
          <a:ln>
            <a:noFill/>
          </a:ln>
        </p:spPr>
      </p:pic>
      <p:pic>
        <p:nvPicPr>
          <p:cNvPr id="70" name="Shape 70"/>
          <p:cNvPicPr preferRelativeResize="0"/>
          <p:nvPr/>
        </p:nvPicPr>
        <p:blipFill>
          <a:blip r:embed="rId4">
            <a:alphaModFix/>
          </a:blip>
          <a:stretch>
            <a:fillRect/>
          </a:stretch>
        </p:blipFill>
        <p:spPr>
          <a:xfrm>
            <a:off x="6813755" y="3647768"/>
            <a:ext cx="2183925" cy="1297857"/>
          </a:xfrm>
          <a:prstGeom prst="rect">
            <a:avLst/>
          </a:prstGeom>
          <a:noFill/>
          <a:ln>
            <a:noFill/>
          </a:ln>
        </p:spPr>
      </p:pic>
    </p:spTree>
    <p:extLst>
      <p:ext uri="{BB962C8B-B14F-4D97-AF65-F5344CB8AC3E}">
        <p14:creationId xmlns:p14="http://schemas.microsoft.com/office/powerpoint/2010/main" val="337172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Career Thoughts Inventory Workbook</a:t>
            </a:r>
            <a:endParaRPr b="1" dirty="0">
              <a:effectLst>
                <a:outerShdw blurRad="38100" dist="38100" dir="2700000" algn="tl">
                  <a:srgbClr val="000000">
                    <a:alpha val="43137"/>
                  </a:srgbClr>
                </a:outerShdw>
              </a:effectLst>
            </a:endParaRPr>
          </a:p>
        </p:txBody>
      </p:sp>
      <p:sp>
        <p:nvSpPr>
          <p:cNvPr id="148" name="Shape 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dirty="0"/>
          </a:p>
        </p:txBody>
      </p:sp>
      <p:pic>
        <p:nvPicPr>
          <p:cNvPr id="149" name="Shape 149"/>
          <p:cNvPicPr preferRelativeResize="0"/>
          <p:nvPr/>
        </p:nvPicPr>
        <p:blipFill>
          <a:blip r:embed="rId3">
            <a:alphaModFix/>
          </a:blip>
          <a:stretch>
            <a:fillRect/>
          </a:stretch>
        </p:blipFill>
        <p:spPr>
          <a:xfrm>
            <a:off x="5914925" y="1115125"/>
            <a:ext cx="3092575" cy="3703075"/>
          </a:xfrm>
          <a:prstGeom prst="rect">
            <a:avLst/>
          </a:prstGeom>
          <a:noFill/>
          <a:ln>
            <a:noFill/>
          </a:ln>
        </p:spPr>
      </p:pic>
      <p:pic>
        <p:nvPicPr>
          <p:cNvPr id="150" name="Shape 150"/>
          <p:cNvPicPr preferRelativeResize="0"/>
          <p:nvPr/>
        </p:nvPicPr>
        <p:blipFill>
          <a:blip r:embed="rId4">
            <a:alphaModFix/>
          </a:blip>
          <a:stretch>
            <a:fillRect/>
          </a:stretch>
        </p:blipFill>
        <p:spPr>
          <a:xfrm>
            <a:off x="169600" y="1115125"/>
            <a:ext cx="3014125" cy="3703074"/>
          </a:xfrm>
          <a:prstGeom prst="rect">
            <a:avLst/>
          </a:prstGeom>
          <a:noFill/>
          <a:ln>
            <a:noFill/>
          </a:ln>
        </p:spPr>
      </p:pic>
      <p:pic>
        <p:nvPicPr>
          <p:cNvPr id="151" name="Shape 151"/>
          <p:cNvPicPr preferRelativeResize="0"/>
          <p:nvPr/>
        </p:nvPicPr>
        <p:blipFill>
          <a:blip r:embed="rId5">
            <a:alphaModFix/>
          </a:blip>
          <a:stretch>
            <a:fillRect/>
          </a:stretch>
        </p:blipFill>
        <p:spPr>
          <a:xfrm>
            <a:off x="3108948" y="1096450"/>
            <a:ext cx="2805976" cy="3703075"/>
          </a:xfrm>
          <a:prstGeom prst="rect">
            <a:avLst/>
          </a:prstGeom>
          <a:noFill/>
          <a:ln>
            <a:noFill/>
          </a:ln>
        </p:spPr>
      </p:pic>
    </p:spTree>
    <p:extLst>
      <p:ext uri="{BB962C8B-B14F-4D97-AF65-F5344CB8AC3E}">
        <p14:creationId xmlns:p14="http://schemas.microsoft.com/office/powerpoint/2010/main" val="345234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Theory, Research, and Practice Integration</a:t>
            </a:r>
          </a:p>
        </p:txBody>
      </p:sp>
      <p:sp>
        <p:nvSpPr>
          <p:cNvPr id="3" name="Text Placeholder 2"/>
          <p:cNvSpPr>
            <a:spLocks noGrp="1"/>
          </p:cNvSpPr>
          <p:nvPr>
            <p:ph type="body" idx="1"/>
          </p:nvPr>
        </p:nvSpPr>
        <p:spPr>
          <a:xfrm>
            <a:off x="92209" y="1017725"/>
            <a:ext cx="9051792" cy="3551150"/>
          </a:xfrm>
        </p:spPr>
        <p:txBody>
          <a:bodyPr/>
          <a:lstStyle/>
          <a:p>
            <a:r>
              <a:rPr lang="en-US" sz="1400" dirty="0">
                <a:effectLst>
                  <a:outerShdw blurRad="38100" dist="38100" dir="2700000" algn="tl">
                    <a:srgbClr val="000000">
                      <a:alpha val="43137"/>
                    </a:srgbClr>
                  </a:outerShdw>
                </a:effectLst>
              </a:rPr>
              <a:t>Sampson, J. P., Jr., Bullock-Yowell, E., Dozier, V. C., Osborn, D. S., &amp; Lenz, J. G. (Eds.). (2017). </a:t>
            </a:r>
            <a:r>
              <a:rPr lang="en-US" sz="1400" i="1" dirty="0">
                <a:effectLst>
                  <a:outerShdw blurRad="38100" dist="38100" dir="2700000" algn="tl">
                    <a:srgbClr val="000000">
                      <a:alpha val="43137"/>
                    </a:srgbClr>
                  </a:outerShdw>
                </a:effectLst>
              </a:rPr>
              <a:t>Integrating theory, research, and practice in vocational psychology: Current status and future directions</a:t>
            </a:r>
            <a:r>
              <a:rPr lang="en-US" sz="1400" dirty="0">
                <a:effectLst>
                  <a:outerShdw blurRad="38100" dist="38100" dir="2700000" algn="tl">
                    <a:srgbClr val="000000">
                      <a:alpha val="43137"/>
                    </a:srgbClr>
                  </a:outerShdw>
                </a:effectLst>
              </a:rPr>
              <a:t>. Tallahassee, FL: Florida State University Libraries. Retrieved from </a:t>
            </a:r>
            <a:r>
              <a:rPr lang="en-US" sz="1400" u="sng" dirty="0">
                <a:effectLst>
                  <a:outerShdw blurRad="38100" dist="38100" dir="2700000" algn="tl">
                    <a:srgbClr val="000000">
                      <a:alpha val="43137"/>
                    </a:srgbClr>
                  </a:outerShdw>
                </a:effectLst>
                <a:hlinkClick r:id="rId2"/>
              </a:rPr>
              <a:t>http://journals.fcla.edu/svp2016/</a:t>
            </a:r>
            <a:r>
              <a:rPr lang="en-US" sz="1400" dirty="0">
                <a:effectLst>
                  <a:outerShdw blurRad="38100" dist="38100" dir="2700000" algn="tl">
                    <a:srgbClr val="000000">
                      <a:alpha val="43137"/>
                    </a:srgbClr>
                  </a:outerShdw>
                </a:effectLst>
              </a:rPr>
              <a:t> </a:t>
            </a: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CIP Bibliography - </a:t>
            </a:r>
            <a:r>
              <a:rPr lang="en-US" sz="1400" dirty="0">
                <a:effectLst>
                  <a:outerShdw blurRad="38100" dist="38100" dir="2700000" algn="tl">
                    <a:srgbClr val="000000">
                      <a:alpha val="43137"/>
                    </a:srgbClr>
                  </a:outerShdw>
                </a:effectLst>
                <a:hlinkClick r:id="rId3"/>
              </a:rPr>
              <a:t>https://www.career.fsu.edu/sites/g/files/upcbnu746/files/20171109%20CIP%20Bibliography.pdf</a:t>
            </a:r>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Holland bibliography - </a:t>
            </a:r>
            <a:r>
              <a:rPr lang="en-US" sz="1400" dirty="0">
                <a:effectLst>
                  <a:outerShdw blurRad="38100" dist="38100" dir="2700000" algn="tl">
                    <a:srgbClr val="000000">
                      <a:alpha val="43137"/>
                    </a:srgbClr>
                  </a:outerShdw>
                </a:effectLst>
                <a:hlinkClick r:id="rId4"/>
              </a:rPr>
              <a:t>https://career.fsu.edu/tech-center/resources/bibliographies</a:t>
            </a:r>
            <a:r>
              <a:rPr lang="en-US" sz="1400" dirty="0">
                <a:effectLst>
                  <a:outerShdw blurRad="38100" dist="38100" dir="2700000" algn="tl">
                    <a:srgbClr val="000000">
                      <a:alpha val="43137"/>
                    </a:srgbClr>
                  </a:outerShdw>
                </a:effectLst>
              </a:rPr>
              <a:t> </a:t>
            </a:r>
          </a:p>
          <a:p>
            <a:endParaRPr lang="en-US" altLang="en-US" sz="1400" dirty="0">
              <a:effectLst>
                <a:outerShdw blurRad="38100" dist="38100" dir="2700000" algn="tl">
                  <a:srgbClr val="000000">
                    <a:alpha val="43137"/>
                  </a:srgbClr>
                </a:outerShdw>
              </a:effectLst>
            </a:endParaRPr>
          </a:p>
          <a:p>
            <a:r>
              <a:rPr lang="en-US" altLang="en-US" sz="1400" dirty="0">
                <a:effectLst>
                  <a:outerShdw blurRad="38100" dist="38100" dir="2700000" algn="tl">
                    <a:srgbClr val="000000">
                      <a:alpha val="43137"/>
                    </a:srgbClr>
                  </a:outerShdw>
                </a:effectLst>
              </a:rPr>
              <a:t>Sampson, J. P., Jr., et al. (2014). Annual review: A content analysis of career development theory, research, and practice - 2013. </a:t>
            </a:r>
            <a:r>
              <a:rPr lang="en-US" altLang="en-US" sz="1400" i="1" dirty="0">
                <a:effectLst>
                  <a:outerShdw blurRad="38100" dist="38100" dir="2700000" algn="tl">
                    <a:srgbClr val="000000">
                      <a:alpha val="43137"/>
                    </a:srgbClr>
                  </a:outerShdw>
                </a:effectLst>
              </a:rPr>
              <a:t>The Career Development Quarterly</a:t>
            </a:r>
            <a:r>
              <a:rPr lang="en-US" altLang="en-US" sz="1400" dirty="0">
                <a:effectLst>
                  <a:outerShdw blurRad="38100" dist="38100" dir="2700000" algn="tl">
                    <a:srgbClr val="000000">
                      <a:alpha val="43137"/>
                    </a:srgbClr>
                  </a:outerShdw>
                </a:effectLst>
              </a:rPr>
              <a:t>, </a:t>
            </a:r>
            <a:r>
              <a:rPr lang="en-US" altLang="en-US" sz="1400" i="1" dirty="0">
                <a:effectLst>
                  <a:outerShdw blurRad="38100" dist="38100" dir="2700000" algn="tl">
                    <a:srgbClr val="000000">
                      <a:alpha val="43137"/>
                    </a:srgbClr>
                  </a:outerShdw>
                </a:effectLst>
              </a:rPr>
              <a:t>62</a:t>
            </a:r>
            <a:r>
              <a:rPr lang="en-US" altLang="en-US" sz="1400" dirty="0">
                <a:effectLst>
                  <a:outerShdw blurRad="38100" dist="38100" dir="2700000" algn="tl">
                    <a:srgbClr val="000000">
                      <a:alpha val="43137"/>
                    </a:srgbClr>
                  </a:outerShdw>
                </a:effectLst>
              </a:rPr>
              <a:t>, 290-326. doi:</a:t>
            </a:r>
            <a:r>
              <a:rPr lang="en-US" altLang="en-US" sz="1400" dirty="0">
                <a:effectLst>
                  <a:outerShdw blurRad="38100" dist="38100" dir="2700000" algn="tl">
                    <a:srgbClr val="000000">
                      <a:alpha val="43137"/>
                    </a:srgbClr>
                  </a:outerShdw>
                </a:effectLst>
                <a:hlinkClick r:id="rId5"/>
              </a:rPr>
              <a:t>10.1002/j.2161-0045.2014.00085.x</a:t>
            </a:r>
            <a:endParaRPr lang="en-US" altLang="en-US" sz="1400" dirty="0">
              <a:effectLst>
                <a:outerShdw blurRad="38100" dist="38100" dir="2700000" algn="tl">
                  <a:srgbClr val="000000">
                    <a:alpha val="43137"/>
                  </a:srgbClr>
                </a:outerShdw>
              </a:effectLst>
            </a:endParaRPr>
          </a:p>
          <a:p>
            <a:endParaRPr lang="en-US" dirty="0"/>
          </a:p>
          <a:p>
            <a:endParaRPr lang="en-US" dirty="0"/>
          </a:p>
        </p:txBody>
      </p:sp>
      <p:pic>
        <p:nvPicPr>
          <p:cNvPr id="4" name="Content Placeholder 5"/>
          <p:cNvPicPr>
            <a:picLocks noChangeAspect="1"/>
          </p:cNvPicPr>
          <p:nvPr/>
        </p:nvPicPr>
        <p:blipFill>
          <a:blip r:embed="rId6"/>
          <a:stretch>
            <a:fillRect/>
          </a:stretch>
        </p:blipFill>
        <p:spPr>
          <a:xfrm>
            <a:off x="5509452" y="3272465"/>
            <a:ext cx="2282158" cy="1491305"/>
          </a:xfrm>
          <a:prstGeom prst="rect">
            <a:avLst/>
          </a:prstGeom>
        </p:spPr>
      </p:pic>
      <p:pic>
        <p:nvPicPr>
          <p:cNvPr id="5" name="Content Placeholder 3"/>
          <p:cNvPicPr>
            <a:picLocks noChangeAspect="1" noChangeArrowheads="1"/>
          </p:cNvPicPr>
          <p:nvPr/>
        </p:nvPicPr>
        <p:blipFill>
          <a:blip r:embed="rId7">
            <a:extLst>
              <a:ext uri="{28A0092B-C50C-407E-A947-70E740481C1C}">
                <a14:useLocalDpi xmlns:a14="http://schemas.microsoft.com/office/drawing/2010/main" val="0"/>
              </a:ext>
            </a:extLst>
          </a:blip>
          <a:srcRect t="8028" b="8028"/>
          <a:stretch>
            <a:fillRect/>
          </a:stretch>
        </p:blipFill>
        <p:spPr>
          <a:xfrm>
            <a:off x="872135" y="3141630"/>
            <a:ext cx="3830494" cy="1752977"/>
          </a:xfrm>
          <a:prstGeom prst="rect">
            <a:avLst/>
          </a:prstGeom>
        </p:spPr>
      </p:pic>
    </p:spTree>
    <p:extLst>
      <p:ext uri="{BB962C8B-B14F-4D97-AF65-F5344CB8AC3E}">
        <p14:creationId xmlns:p14="http://schemas.microsoft.com/office/powerpoint/2010/main" val="26811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SCCT - Theory</a:t>
            </a:r>
            <a:endParaRPr b="1" dirty="0">
              <a:effectLst>
                <a:outerShdw blurRad="38100" dist="38100" dir="2700000" algn="tl">
                  <a:srgbClr val="000000">
                    <a:alpha val="43137"/>
                  </a:srgbClr>
                </a:outerShdw>
              </a:effectLst>
            </a:endParaRPr>
          </a:p>
        </p:txBody>
      </p:sp>
      <p:sp>
        <p:nvSpPr>
          <p:cNvPr id="184" name="Shape 184"/>
          <p:cNvSpPr txBox="1">
            <a:spLocks noGrp="1"/>
          </p:cNvSpPr>
          <p:nvPr>
            <p:ph type="body" idx="1"/>
          </p:nvPr>
        </p:nvSpPr>
        <p:spPr>
          <a:xfrm>
            <a:off x="464000" y="1184649"/>
            <a:ext cx="8322300" cy="3869131"/>
          </a:xfrm>
          <a:prstGeom prst="rect">
            <a:avLst/>
          </a:prstGeom>
        </p:spPr>
        <p:txBody>
          <a:bodyPr spcFirstLastPara="1" wrap="square" lIns="91425" tIns="91425" rIns="91425" bIns="91425" anchor="t" anchorCtr="0">
            <a:noAutofit/>
          </a:bodyPr>
          <a:lstStyle/>
          <a:p>
            <a:pPr lvl="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Wh</a:t>
            </a:r>
            <a:r>
              <a:rPr lang="en" sz="2000" dirty="0">
                <a:effectLst>
                  <a:outerShdw blurRad="38100" dist="38100" dir="2700000" algn="tl">
                    <a:srgbClr val="000000">
                      <a:alpha val="43137"/>
                    </a:srgbClr>
                  </a:outerShdw>
                </a:effectLst>
              </a:rPr>
              <a:t>at are the relationships among values, needs, aptitudes, and interests as they operate in concert to influence occupational choice making?</a:t>
            </a:r>
          </a:p>
          <a:p>
            <a:pPr lvl="0" rtl="0">
              <a:spcBef>
                <a:spcPts val="0"/>
              </a:spcBef>
              <a:spcAft>
                <a:spcPts val="0"/>
              </a:spcAft>
              <a:buSzPts val="1800"/>
              <a:buFont typeface="Arial" panose="020B0604020202020204" pitchFamily="34" charset="0"/>
              <a:buChar char="•"/>
            </a:pP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Social Cognitive Career Theory (SCCT) is based on Albert Bandura’s general social cognitive theory, an influential theory of cognitive and motivational processes.</a:t>
            </a:r>
          </a:p>
          <a:p>
            <a:pPr lvl="0" rtl="0">
              <a:spcBef>
                <a:spcPts val="0"/>
              </a:spcBef>
              <a:spcAft>
                <a:spcPts val="0"/>
              </a:spcAft>
              <a:buSzPts val="1800"/>
              <a:buFont typeface="Arial" panose="020B0604020202020204" pitchFamily="34" charset="0"/>
              <a:buChar char="•"/>
            </a:pP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SCCT explains:</a:t>
            </a:r>
          </a:p>
          <a:p>
            <a:pPr lvl="1">
              <a:spcBef>
                <a:spcPts val="0"/>
              </a:spcBef>
              <a:buSzPts val="1800"/>
              <a:buFont typeface="Arial" panose="020B0604020202020204" pitchFamily="34" charset="0"/>
              <a:buChar char="•"/>
            </a:pPr>
            <a:r>
              <a:rPr lang="en" sz="2000" dirty="0">
                <a:effectLst>
                  <a:outerShdw blurRad="38100" dist="38100" dir="2700000" algn="tl">
                    <a:srgbClr val="000000">
                      <a:alpha val="43137"/>
                    </a:srgbClr>
                  </a:outerShdw>
                </a:effectLst>
              </a:rPr>
              <a:t>How basic academic and career interests develop</a:t>
            </a:r>
          </a:p>
          <a:p>
            <a:pPr lvl="1">
              <a:spcBef>
                <a:spcPts val="0"/>
              </a:spcBef>
              <a:buSzPts val="1800"/>
              <a:buFont typeface="Arial" panose="020B0604020202020204" pitchFamily="34" charset="0"/>
              <a:buChar char="•"/>
            </a:pPr>
            <a:r>
              <a:rPr lang="en" sz="2000" dirty="0">
                <a:effectLst>
                  <a:outerShdw blurRad="38100" dist="38100" dir="2700000" algn="tl">
                    <a:srgbClr val="000000">
                      <a:alpha val="43137"/>
                    </a:srgbClr>
                  </a:outerShdw>
                </a:effectLst>
              </a:rPr>
              <a:t>How educational and career choices are made</a:t>
            </a:r>
          </a:p>
          <a:p>
            <a:pPr lvl="1">
              <a:spcBef>
                <a:spcPts val="0"/>
              </a:spcBef>
              <a:buSzPts val="1800"/>
              <a:buFont typeface="Arial" panose="020B0604020202020204" pitchFamily="34" charset="0"/>
              <a:buChar char="•"/>
            </a:pPr>
            <a:r>
              <a:rPr lang="en" sz="2000" dirty="0">
                <a:effectLst>
                  <a:outerShdw blurRad="38100" dist="38100" dir="2700000" algn="tl">
                    <a:srgbClr val="000000">
                      <a:alpha val="43137"/>
                    </a:srgbClr>
                  </a:outerShdw>
                </a:effectLst>
              </a:rPr>
              <a:t>How academic and career success is obtained</a:t>
            </a:r>
            <a:endParaRPr sz="2000" dirty="0">
              <a:effectLst>
                <a:outerShdw blurRad="38100" dist="38100" dir="2700000" algn="tl">
                  <a:srgbClr val="000000">
                    <a:alpha val="43137"/>
                  </a:srgbClr>
                </a:outerShdw>
              </a:effectLst>
            </a:endParaRPr>
          </a:p>
          <a:p>
            <a:pPr marL="0" lvl="0" indent="0" rtl="0">
              <a:spcBef>
                <a:spcPts val="0"/>
              </a:spcBef>
              <a:spcAft>
                <a:spcPts val="0"/>
              </a:spcAft>
              <a:buNone/>
            </a:pPr>
            <a:endParaRPr dirty="0">
              <a:solidFill>
                <a:schemeClr val="dk1"/>
              </a:solidFill>
            </a:endParaRPr>
          </a:p>
          <a:p>
            <a:pPr marL="0" lvl="0" indent="0" rtl="0">
              <a:spcBef>
                <a:spcPts val="0"/>
              </a:spcBef>
              <a:spcAft>
                <a:spcPts val="0"/>
              </a:spcAft>
              <a:buNone/>
            </a:pPr>
            <a:endParaRPr dirty="0">
              <a:solidFill>
                <a:srgbClr val="000000"/>
              </a:solidFill>
            </a:endParaRPr>
          </a:p>
          <a:p>
            <a:pPr marL="0" marR="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dirty="0"/>
          </a:p>
        </p:txBody>
      </p:sp>
    </p:spTree>
    <p:extLst>
      <p:ext uri="{BB962C8B-B14F-4D97-AF65-F5344CB8AC3E}">
        <p14:creationId xmlns:p14="http://schemas.microsoft.com/office/powerpoint/2010/main" val="112991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rPr>
              <a:t>SCCT - Premise</a:t>
            </a:r>
            <a:endParaRPr b="1" dirty="0">
              <a:effectLst>
                <a:outerShdw blurRad="38100" dist="38100" dir="2700000" algn="tl">
                  <a:srgbClr val="000000">
                    <a:alpha val="43137"/>
                  </a:srgbClr>
                </a:outerShdw>
              </a:effectLst>
            </a:endParaRPr>
          </a:p>
        </p:txBody>
      </p:sp>
      <p:sp>
        <p:nvSpPr>
          <p:cNvPr id="190" name="Shape 190"/>
          <p:cNvSpPr txBox="1">
            <a:spLocks noGrp="1"/>
          </p:cNvSpPr>
          <p:nvPr>
            <p:ph type="body" idx="1"/>
          </p:nvPr>
        </p:nvSpPr>
        <p:spPr>
          <a:xfrm>
            <a:off x="311700" y="1224925"/>
            <a:ext cx="8425200" cy="3522000"/>
          </a:xfrm>
          <a:prstGeom prst="rect">
            <a:avLst/>
          </a:prstGeom>
        </p:spPr>
        <p:txBody>
          <a:bodyPr spcFirstLastPara="1" wrap="square" lIns="91425" tIns="91425" rIns="91425" bIns="91425" anchor="t" anchorCtr="0">
            <a:noAutofit/>
          </a:bodyPr>
          <a:lstStyle/>
          <a:p>
            <a:pPr lvl="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SCCT was developed to address the role of background variables, self-efficacy, and outcome expectations in the development of vocational interest, career choice, and work performance (Lent, Brown, &amp; Hackett, 1994).</a:t>
            </a:r>
          </a:p>
          <a:p>
            <a:pPr lvl="0" rtl="0">
              <a:spcBef>
                <a:spcPts val="0"/>
              </a:spcBef>
              <a:spcAft>
                <a:spcPts val="0"/>
              </a:spcAft>
              <a:buSzPts val="1800"/>
              <a:buFont typeface="Arial" panose="020B0604020202020204" pitchFamily="34" charset="0"/>
              <a:buChar char="•"/>
            </a:pPr>
            <a:endParaRPr sz="24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Career development is influenced both by objective and perceived environmental factors.</a:t>
            </a:r>
            <a:endParaRPr sz="2400" dirty="0">
              <a:effectLst>
                <a:outerShdw blurRad="38100" dist="38100" dir="2700000" algn="tl">
                  <a:srgbClr val="000000">
                    <a:alpha val="43137"/>
                  </a:srgbClr>
                </a:outerShdw>
              </a:effectLst>
            </a:endParaRPr>
          </a:p>
          <a:p>
            <a:pPr marL="0" marR="0" lvl="0" indent="0" algn="l" rtl="0">
              <a:lnSpc>
                <a:spcPct val="115000"/>
              </a:lnSpc>
              <a:spcBef>
                <a:spcPts val="0"/>
              </a:spcBef>
              <a:spcAft>
                <a:spcPts val="0"/>
              </a:spcAft>
              <a:buNone/>
            </a:pPr>
            <a:endParaRPr dirty="0">
              <a:solidFill>
                <a:srgbClr val="000000"/>
              </a:solidFill>
            </a:endParaRPr>
          </a:p>
          <a:p>
            <a:pPr marL="0" marR="0" lvl="0" indent="0" algn="l" rtl="0">
              <a:lnSpc>
                <a:spcPct val="115000"/>
              </a:lnSpc>
              <a:spcBef>
                <a:spcPts val="0"/>
              </a:spcBef>
              <a:spcAft>
                <a:spcPts val="0"/>
              </a:spcAft>
              <a:buNone/>
            </a:pPr>
            <a:endParaRPr dirty="0">
              <a:solidFill>
                <a:srgbClr val="000000"/>
              </a:solidFill>
            </a:endParaRPr>
          </a:p>
          <a:p>
            <a:pPr marL="0" marR="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dirty="0"/>
          </a:p>
        </p:txBody>
      </p:sp>
    </p:spTree>
    <p:extLst>
      <p:ext uri="{BB962C8B-B14F-4D97-AF65-F5344CB8AC3E}">
        <p14:creationId xmlns:p14="http://schemas.microsoft.com/office/powerpoint/2010/main" val="53562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rPr>
              <a:t>SCCT - Primary Constructs </a:t>
            </a:r>
            <a:endParaRPr b="1" dirty="0">
              <a:effectLst>
                <a:outerShdw blurRad="38100" dist="38100" dir="2700000" algn="tl">
                  <a:srgbClr val="000000">
                    <a:alpha val="43137"/>
                  </a:srgbClr>
                </a:outerShdw>
              </a:effectLst>
            </a:endParaRPr>
          </a:p>
        </p:txBody>
      </p:sp>
      <p:sp>
        <p:nvSpPr>
          <p:cNvPr id="196" name="Shape 196"/>
          <p:cNvSpPr txBox="1">
            <a:spLocks noGrp="1"/>
          </p:cNvSpPr>
          <p:nvPr>
            <p:ph type="body" idx="1"/>
          </p:nvPr>
        </p:nvSpPr>
        <p:spPr>
          <a:xfrm>
            <a:off x="311700" y="1224925"/>
            <a:ext cx="8520600" cy="3339300"/>
          </a:xfrm>
          <a:prstGeom prst="rect">
            <a:avLst/>
          </a:prstGeom>
        </p:spPr>
        <p:txBody>
          <a:bodyPr spcFirstLastPara="1" wrap="square" lIns="91425" tIns="91425" rIns="91425" bIns="91425" anchor="t" anchorCtr="0">
            <a:noAutofit/>
          </a:bodyPr>
          <a:lstStyle/>
          <a:p>
            <a:pPr marR="0" lvl="0" algn="l" rtl="0">
              <a:lnSpc>
                <a:spcPct val="115000"/>
              </a:lnSpc>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Key components: </a:t>
            </a:r>
          </a:p>
          <a:p>
            <a:pPr lvl="1">
              <a:lnSpc>
                <a:spcPct val="115000"/>
              </a:lnSpc>
              <a:spcBef>
                <a:spcPts val="0"/>
              </a:spcBef>
              <a:buSzPts val="1800"/>
              <a:buFont typeface="Arial" panose="020B0604020202020204" pitchFamily="34" charset="0"/>
              <a:buChar char="•"/>
            </a:pPr>
            <a:r>
              <a:rPr lang="en" sz="1850" dirty="0">
                <a:effectLst>
                  <a:outerShdw blurRad="38100" dist="38100" dir="2700000" algn="tl">
                    <a:srgbClr val="000000">
                      <a:alpha val="43137"/>
                    </a:srgbClr>
                  </a:outerShdw>
                </a:effectLst>
              </a:rPr>
              <a:t>Self-efficacy expectations</a:t>
            </a:r>
          </a:p>
          <a:p>
            <a:pPr lvl="1">
              <a:lnSpc>
                <a:spcPct val="115000"/>
              </a:lnSpc>
              <a:spcBef>
                <a:spcPts val="0"/>
              </a:spcBef>
              <a:buSzPts val="1800"/>
              <a:buFont typeface="Arial" panose="020B0604020202020204" pitchFamily="34" charset="0"/>
              <a:buChar char="•"/>
            </a:pPr>
            <a:r>
              <a:rPr lang="en" sz="1700" dirty="0">
                <a:effectLst>
                  <a:outerShdw blurRad="38100" dist="38100" dir="2700000" algn="tl">
                    <a:srgbClr val="000000">
                      <a:alpha val="43137"/>
                    </a:srgbClr>
                  </a:outerShdw>
                </a:effectLst>
              </a:rPr>
              <a:t>Outcome expectations</a:t>
            </a:r>
          </a:p>
          <a:p>
            <a:pPr lvl="1">
              <a:lnSpc>
                <a:spcPct val="115000"/>
              </a:lnSpc>
              <a:spcBef>
                <a:spcPts val="0"/>
              </a:spcBef>
              <a:buSzPts val="1800"/>
              <a:buFont typeface="Arial" panose="020B0604020202020204" pitchFamily="34" charset="0"/>
              <a:buChar char="•"/>
            </a:pPr>
            <a:r>
              <a:rPr lang="en" sz="2000" dirty="0">
                <a:effectLst>
                  <a:outerShdw blurRad="38100" dist="38100" dir="2700000" algn="tl">
                    <a:srgbClr val="000000">
                      <a:alpha val="43137"/>
                    </a:srgbClr>
                  </a:outerShdw>
                </a:effectLst>
              </a:rPr>
              <a:t>Personal goals</a:t>
            </a:r>
          </a:p>
          <a:p>
            <a:pPr marL="596900" lvl="1" indent="0">
              <a:lnSpc>
                <a:spcPct val="115000"/>
              </a:lnSpc>
              <a:spcBef>
                <a:spcPts val="0"/>
              </a:spcBef>
              <a:buSzPts val="1800"/>
              <a:buNone/>
            </a:pPr>
            <a:endParaRPr sz="2000" dirty="0">
              <a:effectLst>
                <a:outerShdw blurRad="38100" dist="38100" dir="2700000" algn="tl">
                  <a:srgbClr val="000000">
                    <a:alpha val="43137"/>
                  </a:srgbClr>
                </a:outerShdw>
              </a:effectLst>
            </a:endParaRPr>
          </a:p>
          <a:p>
            <a:pPr lvl="0" rtl="0">
              <a:spcBef>
                <a:spcPts val="0"/>
              </a:spcBef>
              <a:spcAft>
                <a:spcPts val="0"/>
              </a:spcAft>
              <a:buSzPts val="1800"/>
              <a:buFont typeface="Arial" panose="020B0604020202020204" pitchFamily="34" charset="0"/>
              <a:buChar char="•"/>
            </a:pPr>
            <a:r>
              <a:rPr lang="en" sz="2000" dirty="0">
                <a:effectLst>
                  <a:outerShdw blurRad="38100" dist="38100" dir="2700000" algn="tl">
                    <a:srgbClr val="000000">
                      <a:alpha val="43137"/>
                    </a:srgbClr>
                  </a:outerShdw>
                </a:effectLst>
              </a:rPr>
              <a:t>SCCT focuses on: </a:t>
            </a:r>
          </a:p>
          <a:p>
            <a:pPr lvl="1">
              <a:spcBef>
                <a:spcPts val="0"/>
              </a:spcBef>
              <a:buSzPts val="1800"/>
              <a:buFont typeface="Arial" panose="020B0604020202020204" pitchFamily="34" charset="0"/>
              <a:buChar char="•"/>
            </a:pPr>
            <a:r>
              <a:rPr lang="en" sz="1850" dirty="0">
                <a:effectLst>
                  <a:outerShdw blurRad="38100" dist="38100" dir="2700000" algn="tl">
                    <a:srgbClr val="000000">
                      <a:alpha val="43137"/>
                    </a:srgbClr>
                  </a:outerShdw>
                </a:effectLst>
              </a:rPr>
              <a:t>Several cognitive-person variables </a:t>
            </a:r>
          </a:p>
          <a:p>
            <a:pPr lvl="1">
              <a:spcBef>
                <a:spcPts val="0"/>
              </a:spcBef>
              <a:buSzPts val="1800"/>
              <a:buFont typeface="Arial" panose="020B0604020202020204" pitchFamily="34" charset="0"/>
              <a:buChar char="•"/>
            </a:pPr>
            <a:r>
              <a:rPr lang="en" sz="2000" dirty="0">
                <a:effectLst>
                  <a:outerShdw blurRad="38100" dist="38100" dir="2700000" algn="tl">
                    <a:srgbClr val="000000">
                      <a:alpha val="43137"/>
                    </a:srgbClr>
                  </a:outerShdw>
                </a:effectLst>
              </a:rPr>
              <a:t>How these variables interact with other aspects of the person and his or her environment to help shape the course of career development.</a:t>
            </a:r>
            <a:endParaRPr sz="2000" dirty="0">
              <a:effectLst>
                <a:outerShdw blurRad="38100" dist="38100" dir="2700000" algn="tl">
                  <a:srgbClr val="000000">
                    <a:alpha val="43137"/>
                  </a:srgbClr>
                </a:outerShdw>
              </a:effectLst>
            </a:endParaRPr>
          </a:p>
          <a:p>
            <a:pPr marL="0" lvl="0" indent="0" rtl="0">
              <a:spcBef>
                <a:spcPts val="0"/>
              </a:spcBef>
              <a:spcAft>
                <a:spcPts val="0"/>
              </a:spcAft>
              <a:buClr>
                <a:srgbClr val="000000"/>
              </a:buClr>
              <a:buNone/>
            </a:pPr>
            <a:endParaRPr dirty="0">
              <a:solidFill>
                <a:srgbClr val="000000"/>
              </a:solidFill>
            </a:endParaRPr>
          </a:p>
          <a:p>
            <a:pPr marL="0" lvl="0" indent="0" algn="just" rtl="0">
              <a:lnSpc>
                <a:spcPct val="120000"/>
              </a:lnSpc>
              <a:spcBef>
                <a:spcPts val="0"/>
              </a:spcBef>
              <a:spcAft>
                <a:spcPts val="0"/>
              </a:spcAft>
              <a:buClr>
                <a:schemeClr val="dk1"/>
              </a:buClr>
              <a:buSzPts val="1100"/>
              <a:buFont typeface="Arial"/>
              <a:buNone/>
            </a:pPr>
            <a:endParaRPr sz="1700" dirty="0">
              <a:solidFill>
                <a:srgbClr val="333333"/>
              </a:solidFill>
            </a:endParaRPr>
          </a:p>
          <a:p>
            <a:pPr marL="0" lvl="0" indent="0" rtl="0">
              <a:spcBef>
                <a:spcPts val="400"/>
              </a:spcBef>
              <a:spcAft>
                <a:spcPts val="0"/>
              </a:spcAft>
              <a:buNone/>
            </a:pPr>
            <a:endParaRPr dirty="0">
              <a:solidFill>
                <a:schemeClr val="dk1"/>
              </a:solidFill>
            </a:endParaRPr>
          </a:p>
          <a:p>
            <a:pPr marL="0" lvl="0" indent="0" rtl="0">
              <a:spcBef>
                <a:spcPts val="0"/>
              </a:spcBef>
              <a:spcAft>
                <a:spcPts val="0"/>
              </a:spcAft>
              <a:buNone/>
            </a:pPr>
            <a:endParaRPr dirty="0">
              <a:solidFill>
                <a:schemeClr val="dk1"/>
              </a:solidFill>
            </a:endParaRPr>
          </a:p>
          <a:p>
            <a:pPr marL="0" marR="0" lvl="0" indent="0" algn="l" rtl="0">
              <a:lnSpc>
                <a:spcPct val="115000"/>
              </a:lnSpc>
              <a:spcBef>
                <a:spcPts val="0"/>
              </a:spcBef>
              <a:spcAft>
                <a:spcPts val="0"/>
              </a:spcAft>
              <a:buNone/>
            </a:pPr>
            <a:r>
              <a:rPr lang="en" dirty="0">
                <a:solidFill>
                  <a:srgbClr val="000000"/>
                </a:solidFill>
              </a:rPr>
              <a:t>       </a:t>
            </a:r>
            <a:endParaRPr sz="1400" dirty="0"/>
          </a:p>
        </p:txBody>
      </p:sp>
    </p:spTree>
    <p:extLst>
      <p:ext uri="{BB962C8B-B14F-4D97-AF65-F5344CB8AC3E}">
        <p14:creationId xmlns:p14="http://schemas.microsoft.com/office/powerpoint/2010/main" val="45906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rPr>
              <a:t>SCCT - Primary Constructs </a:t>
            </a:r>
            <a:endParaRPr b="1" dirty="0">
              <a:effectLst>
                <a:outerShdw blurRad="38100" dist="38100" dir="2700000" algn="tl">
                  <a:srgbClr val="000000">
                    <a:alpha val="43137"/>
                  </a:srgbClr>
                </a:outerShdw>
              </a:effectLst>
            </a:endParaRPr>
          </a:p>
          <a:p>
            <a:pPr marL="0" lvl="0" indent="0" rtl="0">
              <a:spcBef>
                <a:spcPts val="0"/>
              </a:spcBef>
              <a:spcAft>
                <a:spcPts val="0"/>
              </a:spcAft>
              <a:buNone/>
            </a:pPr>
            <a:endParaRPr b="1" dirty="0">
              <a:solidFill>
                <a:srgbClr val="000000"/>
              </a:solidFill>
            </a:endParaRPr>
          </a:p>
        </p:txBody>
      </p:sp>
      <p:pic>
        <p:nvPicPr>
          <p:cNvPr id="202" name="Shape 202"/>
          <p:cNvPicPr preferRelativeResize="0"/>
          <p:nvPr/>
        </p:nvPicPr>
        <p:blipFill>
          <a:blip r:embed="rId3">
            <a:alphaModFix/>
          </a:blip>
          <a:stretch>
            <a:fillRect/>
          </a:stretch>
        </p:blipFill>
        <p:spPr>
          <a:xfrm>
            <a:off x="311700" y="1170125"/>
            <a:ext cx="8520599" cy="3526699"/>
          </a:xfrm>
          <a:prstGeom prst="rect">
            <a:avLst/>
          </a:prstGeom>
          <a:noFill/>
          <a:ln>
            <a:noFill/>
          </a:ln>
        </p:spPr>
      </p:pic>
      <p:sp>
        <p:nvSpPr>
          <p:cNvPr id="203" name="Shape 203"/>
          <p:cNvSpPr txBox="1"/>
          <p:nvPr/>
        </p:nvSpPr>
        <p:spPr>
          <a:xfrm>
            <a:off x="3803500" y="4696825"/>
            <a:ext cx="5195100" cy="24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t>(Lent, Brown, &amp; Hackett, 1993)</a:t>
            </a:r>
            <a:endParaRPr dirty="0"/>
          </a:p>
        </p:txBody>
      </p:sp>
    </p:spTree>
    <p:extLst>
      <p:ext uri="{BB962C8B-B14F-4D97-AF65-F5344CB8AC3E}">
        <p14:creationId xmlns:p14="http://schemas.microsoft.com/office/powerpoint/2010/main" val="350069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rPr>
              <a:t>SCCT - Research</a:t>
            </a:r>
            <a:endParaRPr b="1" dirty="0">
              <a:effectLst>
                <a:outerShdw blurRad="38100" dist="38100" dir="2700000" algn="tl">
                  <a:srgbClr val="000000">
                    <a:alpha val="43137"/>
                  </a:srgbClr>
                </a:outerShdw>
              </a:effectLst>
            </a:endParaRPr>
          </a:p>
        </p:txBody>
      </p:sp>
      <p:sp>
        <p:nvSpPr>
          <p:cNvPr id="209" name="Shape 209"/>
          <p:cNvSpPr txBox="1">
            <a:spLocks noGrp="1"/>
          </p:cNvSpPr>
          <p:nvPr>
            <p:ph type="body" idx="1"/>
          </p:nvPr>
        </p:nvSpPr>
        <p:spPr>
          <a:xfrm>
            <a:off x="354000" y="1157050"/>
            <a:ext cx="4218000" cy="32910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SzPts val="1700"/>
              <a:buFont typeface="Arial" panose="020B0604020202020204" pitchFamily="34" charset="0"/>
              <a:buChar char="•"/>
            </a:pPr>
            <a:r>
              <a:rPr lang="en" sz="1700" dirty="0">
                <a:effectLst>
                  <a:outerShdw blurRad="38100" dist="38100" dir="2700000" algn="tl">
                    <a:srgbClr val="000000">
                      <a:alpha val="43137"/>
                    </a:srgbClr>
                  </a:outerShdw>
                </a:effectLst>
              </a:rPr>
              <a:t>Domain-specific measures of self-efficacy are predictive of career-related interests, choice, achievement, persistence, indecision, and career exploratory behavior. </a:t>
            </a:r>
          </a:p>
          <a:p>
            <a:pPr marL="457200" marR="0" lvl="0" indent="-336550" algn="l" rtl="0">
              <a:lnSpc>
                <a:spcPct val="115000"/>
              </a:lnSpc>
              <a:spcBef>
                <a:spcPts val="0"/>
              </a:spcBef>
              <a:spcAft>
                <a:spcPts val="0"/>
              </a:spcAft>
              <a:buSzPts val="1700"/>
              <a:buFont typeface="Arial" panose="020B0604020202020204" pitchFamily="34" charset="0"/>
              <a:buChar char="•"/>
            </a:pPr>
            <a:endParaRPr sz="1700" dirty="0">
              <a:effectLst>
                <a:outerShdw blurRad="38100" dist="38100" dir="2700000" algn="tl">
                  <a:srgbClr val="000000">
                    <a:alpha val="43137"/>
                  </a:srgbClr>
                </a:outerShdw>
              </a:effectLst>
            </a:endParaRPr>
          </a:p>
          <a:p>
            <a:pPr marL="457200" lvl="0" indent="-336550" rtl="0">
              <a:spcBef>
                <a:spcPts val="0"/>
              </a:spcBef>
              <a:spcAft>
                <a:spcPts val="0"/>
              </a:spcAft>
              <a:buSzPts val="1700"/>
              <a:buFont typeface="Arial" panose="020B0604020202020204" pitchFamily="34" charset="0"/>
              <a:buChar char="•"/>
            </a:pPr>
            <a:r>
              <a:rPr lang="en" sz="1700" dirty="0">
                <a:effectLst>
                  <a:outerShdw blurRad="38100" dist="38100" dir="2700000" algn="tl">
                    <a:srgbClr val="000000">
                      <a:alpha val="43137"/>
                    </a:srgbClr>
                  </a:outerShdw>
                </a:effectLst>
              </a:rPr>
              <a:t>Should focus on programming that attends to Latino students’ self-efficacy and outcome expectations, and efficacy for overcoming barriers.</a:t>
            </a:r>
            <a:endParaRPr dirty="0">
              <a:effectLst>
                <a:outerShdw blurRad="38100" dist="38100" dir="2700000" algn="tl">
                  <a:srgbClr val="000000">
                    <a:alpha val="43137"/>
                  </a:srgbClr>
                </a:outerShdw>
              </a:effectLst>
            </a:endParaRPr>
          </a:p>
          <a:p>
            <a:pPr marL="0" marR="0" lvl="0" indent="0" algn="l" rtl="0">
              <a:lnSpc>
                <a:spcPct val="115000"/>
              </a:lnSpc>
              <a:spcBef>
                <a:spcPts val="0"/>
              </a:spcBef>
              <a:spcAft>
                <a:spcPts val="0"/>
              </a:spcAft>
              <a:buNone/>
            </a:pPr>
            <a:r>
              <a:rPr lang="en" dirty="0">
                <a:solidFill>
                  <a:srgbClr val="000000"/>
                </a:solidFill>
              </a:rPr>
              <a:t>       </a:t>
            </a:r>
            <a:endParaRPr dirty="0"/>
          </a:p>
        </p:txBody>
      </p:sp>
      <p:sp>
        <p:nvSpPr>
          <p:cNvPr id="210" name="Shape 210"/>
          <p:cNvSpPr txBox="1"/>
          <p:nvPr/>
        </p:nvSpPr>
        <p:spPr>
          <a:xfrm>
            <a:off x="509425" y="4650000"/>
            <a:ext cx="8436000" cy="39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dirty="0"/>
              <a:t>(Ali &amp; Menke, 2014; Dickinson, 2007; Hackett, 1995; Hackett &amp; Lent, 1992; Sung &amp; Connor, 2017; Swanson &amp; Gore, 2000)</a:t>
            </a:r>
            <a:endParaRPr sz="1200" dirty="0"/>
          </a:p>
        </p:txBody>
      </p:sp>
      <p:sp>
        <p:nvSpPr>
          <p:cNvPr id="211" name="Shape 211"/>
          <p:cNvSpPr txBox="1">
            <a:spLocks noGrp="1"/>
          </p:cNvSpPr>
          <p:nvPr>
            <p:ph type="body" idx="1"/>
          </p:nvPr>
        </p:nvSpPr>
        <p:spPr>
          <a:xfrm>
            <a:off x="4572000" y="1157050"/>
            <a:ext cx="4218000" cy="3291000"/>
          </a:xfrm>
          <a:prstGeom prst="rect">
            <a:avLst/>
          </a:prstGeom>
        </p:spPr>
        <p:txBody>
          <a:bodyPr spcFirstLastPara="1" wrap="square" lIns="91425" tIns="91425" rIns="91425" bIns="91425" anchor="t" anchorCtr="0">
            <a:noAutofit/>
          </a:bodyPr>
          <a:lstStyle/>
          <a:p>
            <a:pPr marL="457200" lvl="0" indent="-336550" rtl="0">
              <a:spcBef>
                <a:spcPts val="0"/>
              </a:spcBef>
              <a:spcAft>
                <a:spcPts val="0"/>
              </a:spcAft>
              <a:buSzPts val="1700"/>
              <a:buFont typeface="Arial" panose="020B0604020202020204" pitchFamily="34" charset="0"/>
              <a:buChar char="•"/>
            </a:pPr>
            <a:r>
              <a:rPr lang="en" sz="1700" dirty="0">
                <a:effectLst>
                  <a:outerShdw blurRad="38100" dist="38100" dir="2700000" algn="tl">
                    <a:srgbClr val="000000">
                      <a:alpha val="43137"/>
                    </a:srgbClr>
                  </a:outerShdw>
                </a:effectLst>
              </a:rPr>
              <a:t>SCCT is a useful explanatory framework of career behaviors among youth and young adults with epilepsy.</a:t>
            </a:r>
          </a:p>
          <a:p>
            <a:pPr marL="457200" lvl="0" indent="-336550" rtl="0">
              <a:spcBef>
                <a:spcPts val="0"/>
              </a:spcBef>
              <a:spcAft>
                <a:spcPts val="0"/>
              </a:spcAft>
              <a:buSzPts val="1700"/>
              <a:buFont typeface="Arial" panose="020B0604020202020204" pitchFamily="34" charset="0"/>
              <a:buChar char="•"/>
            </a:pPr>
            <a:endParaRPr sz="1700" dirty="0">
              <a:effectLst>
                <a:outerShdw blurRad="38100" dist="38100" dir="2700000" algn="tl">
                  <a:srgbClr val="000000">
                    <a:alpha val="43137"/>
                  </a:srgbClr>
                </a:outerShdw>
              </a:effectLst>
            </a:endParaRPr>
          </a:p>
          <a:p>
            <a:pPr marL="457200" lvl="0" indent="-336550" rtl="0">
              <a:spcBef>
                <a:spcPts val="0"/>
              </a:spcBef>
              <a:spcAft>
                <a:spcPts val="0"/>
              </a:spcAft>
              <a:buSzPts val="1700"/>
              <a:buFont typeface="Arial" panose="020B0604020202020204" pitchFamily="34" charset="0"/>
              <a:buChar char="•"/>
            </a:pPr>
            <a:r>
              <a:rPr lang="en" sz="1700" dirty="0">
                <a:effectLst>
                  <a:outerShdw blurRad="38100" dist="38100" dir="2700000" algn="tl">
                    <a:srgbClr val="000000">
                      <a:alpha val="43137"/>
                    </a:srgbClr>
                  </a:outerShdw>
                </a:effectLst>
              </a:rPr>
              <a:t>Role models are an important influence in the development of African Americans’ investigative self-efficacy as well as investigative and social outcome expectations</a:t>
            </a:r>
            <a:endParaRPr sz="1700" dirty="0">
              <a:effectLst>
                <a:outerShdw blurRad="38100" dist="38100" dir="2700000" algn="tl">
                  <a:srgbClr val="000000">
                    <a:alpha val="43137"/>
                  </a:srgbClr>
                </a:outerShdw>
              </a:effectLst>
            </a:endParaRPr>
          </a:p>
          <a:p>
            <a:pPr marL="0" marR="0" lvl="0" indent="0" algn="l" rtl="0">
              <a:lnSpc>
                <a:spcPct val="115000"/>
              </a:lnSpc>
              <a:spcBef>
                <a:spcPts val="0"/>
              </a:spcBef>
              <a:spcAft>
                <a:spcPts val="0"/>
              </a:spcAft>
              <a:buNone/>
            </a:pPr>
            <a:r>
              <a:rPr lang="en" sz="1700" dirty="0">
                <a:solidFill>
                  <a:srgbClr val="000000"/>
                </a:solidFill>
              </a:rPr>
              <a:t>       </a:t>
            </a:r>
            <a:endParaRPr sz="1700" dirty="0"/>
          </a:p>
        </p:txBody>
      </p:sp>
    </p:spTree>
    <p:extLst>
      <p:ext uri="{BB962C8B-B14F-4D97-AF65-F5344CB8AC3E}">
        <p14:creationId xmlns:p14="http://schemas.microsoft.com/office/powerpoint/2010/main" val="73555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b="1" dirty="0">
                <a:effectLst>
                  <a:outerShdw blurRad="38100" dist="38100" dir="2700000" algn="tl">
                    <a:srgbClr val="000000">
                      <a:alpha val="43137"/>
                    </a:srgbClr>
                  </a:outerShdw>
                </a:effectLst>
              </a:rPr>
              <a:t>SCCT- Tips for Practice</a:t>
            </a:r>
            <a:endParaRPr b="1" dirty="0">
              <a:effectLst>
                <a:outerShdw blurRad="38100" dist="38100" dir="2700000" algn="tl">
                  <a:srgbClr val="000000">
                    <a:alpha val="43137"/>
                  </a:srgbClr>
                </a:outerShdw>
              </a:effectLst>
            </a:endParaRPr>
          </a:p>
          <a:p>
            <a:pPr marL="0" lvl="0" indent="0">
              <a:spcBef>
                <a:spcPts val="0"/>
              </a:spcBef>
              <a:spcAft>
                <a:spcPts val="0"/>
              </a:spcAft>
              <a:buNone/>
            </a:pPr>
            <a:endParaRPr dirty="0"/>
          </a:p>
        </p:txBody>
      </p:sp>
      <p:sp>
        <p:nvSpPr>
          <p:cNvPr id="217" name="Shape 2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Font typeface="Arial" panose="020B0604020202020204" pitchFamily="34" charset="0"/>
              <a:buChar char="•"/>
            </a:pPr>
            <a:r>
              <a:rPr lang="en" sz="2400" dirty="0">
                <a:effectLst>
                  <a:outerShdw blurRad="38100" dist="38100" dir="2700000" algn="tl">
                    <a:srgbClr val="000000">
                      <a:alpha val="43137"/>
                    </a:srgbClr>
                  </a:outerShdw>
                </a:effectLst>
              </a:rPr>
              <a:t>The interventions that career professionals may consider:</a:t>
            </a:r>
            <a:endParaRPr sz="2400" dirty="0">
              <a:effectLst>
                <a:outerShdw blurRad="38100" dist="38100" dir="2700000" algn="tl">
                  <a:srgbClr val="000000">
                    <a:alpha val="43137"/>
                  </a:srgbClr>
                </a:outerShdw>
              </a:effectLst>
            </a:endParaRPr>
          </a:p>
          <a:p>
            <a:pPr marR="0" lvl="0" algn="l" rtl="0">
              <a:lnSpc>
                <a:spcPct val="115000"/>
              </a:lnSpc>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Developing and Modifying Self-Efficacy Percepts </a:t>
            </a:r>
            <a:endParaRPr sz="2400" dirty="0">
              <a:effectLst>
                <a:outerShdw blurRad="38100" dist="38100" dir="2700000" algn="tl">
                  <a:srgbClr val="000000">
                    <a:alpha val="43137"/>
                  </a:srgbClr>
                </a:outerShdw>
              </a:effectLst>
            </a:endParaRPr>
          </a:p>
          <a:p>
            <a:pPr marR="0" lvl="0" algn="l" rtl="0">
              <a:lnSpc>
                <a:spcPct val="115000"/>
              </a:lnSpc>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Overcoming Barriers to Choice and Success</a:t>
            </a:r>
            <a:endParaRPr sz="2400" dirty="0">
              <a:effectLst>
                <a:outerShdw blurRad="38100" dist="38100" dir="2700000" algn="tl">
                  <a:srgbClr val="000000">
                    <a:alpha val="43137"/>
                  </a:srgbClr>
                </a:outerShdw>
              </a:effectLst>
            </a:endParaRPr>
          </a:p>
          <a:p>
            <a:pPr marR="0" lvl="0" algn="l" rtl="0">
              <a:lnSpc>
                <a:spcPct val="115000"/>
              </a:lnSpc>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Expanding Interests and Facilitating Choice</a:t>
            </a:r>
            <a:endParaRPr sz="2400" dirty="0">
              <a:effectLst>
                <a:outerShdw blurRad="38100" dist="38100" dir="2700000" algn="tl">
                  <a:srgbClr val="000000">
                    <a:alpha val="43137"/>
                  </a:srgbClr>
                </a:outerShdw>
              </a:effectLst>
            </a:endParaRPr>
          </a:p>
          <a:p>
            <a:pPr marR="0" lvl="0" algn="l" rtl="0">
              <a:lnSpc>
                <a:spcPct val="115000"/>
              </a:lnSpc>
              <a:spcBef>
                <a:spcPts val="0"/>
              </a:spcBef>
              <a:spcAft>
                <a:spcPts val="0"/>
              </a:spcAft>
              <a:buSzPts val="1800"/>
              <a:buFont typeface="Arial" panose="020B0604020202020204" pitchFamily="34" charset="0"/>
              <a:buChar char="•"/>
            </a:pPr>
            <a:r>
              <a:rPr lang="en" sz="2400" dirty="0">
                <a:effectLst>
                  <a:outerShdw blurRad="38100" dist="38100" dir="2700000" algn="tl">
                    <a:srgbClr val="000000">
                      <a:alpha val="43137"/>
                    </a:srgbClr>
                  </a:outerShdw>
                </a:effectLst>
              </a:rPr>
              <a:t>The Role of Learning Experiences in SCCT</a:t>
            </a:r>
            <a:endParaRP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7115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731246" y="413459"/>
            <a:ext cx="8218200" cy="10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ea typeface="Fjalla One"/>
                <a:cs typeface="Fjalla One"/>
                <a:sym typeface="Fjalla One"/>
              </a:rPr>
              <a:t>Linda Gottfredson’s Theory of Circumscription, Compromise, and Self-Creation</a:t>
            </a:r>
            <a:endParaRPr sz="2400" b="1" dirty="0">
              <a:effectLst>
                <a:outerShdw blurRad="38100" dist="38100" dir="2700000" algn="tl">
                  <a:srgbClr val="000000">
                    <a:alpha val="43137"/>
                  </a:srgbClr>
                </a:outerShdw>
              </a:effectLst>
              <a:ea typeface="Fjalla One"/>
              <a:cs typeface="Fjalla One"/>
              <a:sym typeface="Fjalla One"/>
            </a:endParaRPr>
          </a:p>
        </p:txBody>
      </p:sp>
      <p:sp>
        <p:nvSpPr>
          <p:cNvPr id="229" name="Shape 229"/>
          <p:cNvSpPr txBox="1">
            <a:spLocks noGrp="1"/>
          </p:cNvSpPr>
          <p:nvPr>
            <p:ph type="body" idx="1"/>
          </p:nvPr>
        </p:nvSpPr>
        <p:spPr>
          <a:xfrm>
            <a:off x="860003" y="2578664"/>
            <a:ext cx="3566100" cy="3017400"/>
          </a:xfrm>
          <a:prstGeom prst="rect">
            <a:avLst/>
          </a:prstGeom>
        </p:spPr>
        <p:txBody>
          <a:bodyPr spcFirstLastPara="1" wrap="square" lIns="91425" tIns="91425" rIns="91425" bIns="91425" anchor="t" anchorCtr="0">
            <a:noAutofit/>
          </a:bodyPr>
          <a:lstStyle/>
          <a:p>
            <a:pPr marL="0" lvl="0" indent="0" rtl="0">
              <a:lnSpc>
                <a:spcPct val="115000"/>
              </a:lnSpc>
              <a:spcBef>
                <a:spcPts val="1000"/>
              </a:spcBef>
              <a:spcAft>
                <a:spcPts val="0"/>
              </a:spcAft>
              <a:buNone/>
            </a:pPr>
            <a:r>
              <a:rPr lang="en" sz="2000" b="1" i="1" dirty="0">
                <a:effectLst>
                  <a:outerShdw blurRad="38100" dist="38100" dir="2700000" algn="tl">
                    <a:srgbClr val="000000">
                      <a:alpha val="43137"/>
                    </a:srgbClr>
                  </a:outerShdw>
                </a:effectLst>
                <a:ea typeface="Roboto Slab"/>
                <a:cs typeface="Roboto Slab"/>
                <a:sym typeface="Roboto Slab"/>
              </a:rPr>
              <a:t>Circumscription</a:t>
            </a:r>
            <a:r>
              <a:rPr lang="en" sz="2000" dirty="0">
                <a:effectLst>
                  <a:outerShdw blurRad="38100" dist="38100" dir="2700000" algn="tl">
                    <a:srgbClr val="000000">
                      <a:alpha val="43137"/>
                    </a:srgbClr>
                  </a:outerShdw>
                </a:effectLst>
                <a:ea typeface="Roboto Slab"/>
                <a:cs typeface="Roboto Slab"/>
                <a:sym typeface="Roboto Slab"/>
              </a:rPr>
              <a:t> - the process of eliminating unacceptable occupational alternatives based primarily on gender and social class</a:t>
            </a:r>
            <a:endParaRPr sz="2000" dirty="0">
              <a:effectLst>
                <a:outerShdw blurRad="38100" dist="38100" dir="2700000" algn="tl">
                  <a:srgbClr val="000000">
                    <a:alpha val="43137"/>
                  </a:srgbClr>
                </a:outerShdw>
              </a:effectLst>
              <a:ea typeface="Roboto Slab"/>
              <a:cs typeface="Roboto Slab"/>
              <a:sym typeface="Roboto Slab"/>
            </a:endParaRPr>
          </a:p>
          <a:p>
            <a:pPr marL="177800" lvl="0" indent="-63500" rtl="0">
              <a:spcBef>
                <a:spcPts val="1100"/>
              </a:spcBef>
              <a:spcAft>
                <a:spcPts val="1600"/>
              </a:spcAft>
              <a:buNone/>
            </a:pPr>
            <a:endParaRPr dirty="0"/>
          </a:p>
        </p:txBody>
      </p:sp>
      <p:sp>
        <p:nvSpPr>
          <p:cNvPr id="230" name="Shape 230"/>
          <p:cNvSpPr txBox="1">
            <a:spLocks noGrp="1"/>
          </p:cNvSpPr>
          <p:nvPr>
            <p:ph type="body" idx="2"/>
          </p:nvPr>
        </p:nvSpPr>
        <p:spPr>
          <a:xfrm>
            <a:off x="5383346" y="2706450"/>
            <a:ext cx="3566100" cy="2588100"/>
          </a:xfrm>
          <a:prstGeom prst="rect">
            <a:avLst/>
          </a:prstGeom>
        </p:spPr>
        <p:txBody>
          <a:bodyPr spcFirstLastPara="1" wrap="square" lIns="91425" tIns="91425" rIns="91425" bIns="91425" anchor="t" anchorCtr="0">
            <a:noAutofit/>
          </a:bodyPr>
          <a:lstStyle/>
          <a:p>
            <a:pPr marL="0" lvl="0" indent="0" rtl="0">
              <a:lnSpc>
                <a:spcPct val="115000"/>
              </a:lnSpc>
              <a:spcBef>
                <a:spcPts val="1000"/>
              </a:spcBef>
              <a:spcAft>
                <a:spcPts val="0"/>
              </a:spcAft>
              <a:buNone/>
            </a:pPr>
            <a:r>
              <a:rPr lang="en" sz="2000" b="1" i="1" dirty="0">
                <a:effectLst>
                  <a:outerShdw blurRad="38100" dist="38100" dir="2700000" algn="tl">
                    <a:srgbClr val="000000">
                      <a:alpha val="43137"/>
                    </a:srgbClr>
                  </a:outerShdw>
                </a:effectLst>
                <a:ea typeface="Roboto Slab"/>
                <a:cs typeface="Roboto Slab"/>
                <a:sym typeface="Roboto Slab"/>
              </a:rPr>
              <a:t>Compromise</a:t>
            </a:r>
            <a:r>
              <a:rPr lang="en" sz="2000" dirty="0">
                <a:effectLst>
                  <a:outerShdw blurRad="38100" dist="38100" dir="2700000" algn="tl">
                    <a:srgbClr val="000000">
                      <a:alpha val="43137"/>
                    </a:srgbClr>
                  </a:outerShdw>
                </a:effectLst>
                <a:ea typeface="Roboto Slab"/>
                <a:cs typeface="Roboto Slab"/>
                <a:sym typeface="Roboto Slab"/>
              </a:rPr>
              <a:t> - the process of modifying career choices due to limiting factors, such as availability of jobs</a:t>
            </a:r>
            <a:endParaRPr sz="2000" dirty="0">
              <a:effectLst>
                <a:outerShdw blurRad="38100" dist="38100" dir="2700000" algn="tl">
                  <a:srgbClr val="000000">
                    <a:alpha val="43137"/>
                  </a:srgbClr>
                </a:outerShdw>
              </a:effectLst>
              <a:ea typeface="Roboto Slab"/>
              <a:cs typeface="Roboto Slab"/>
              <a:sym typeface="Roboto Slab"/>
            </a:endParaRPr>
          </a:p>
          <a:p>
            <a:pPr marL="177800" lvl="0" indent="-63500" rtl="0">
              <a:spcBef>
                <a:spcPts val="1100"/>
              </a:spcBef>
              <a:spcAft>
                <a:spcPts val="1600"/>
              </a:spcAft>
              <a:buNone/>
            </a:pPr>
            <a:endParaRPr dirty="0"/>
          </a:p>
        </p:txBody>
      </p:sp>
      <p:pic>
        <p:nvPicPr>
          <p:cNvPr id="3" name="Picture 2">
            <a:extLst>
              <a:ext uri="{FF2B5EF4-FFF2-40B4-BE49-F238E27FC236}">
                <a16:creationId xmlns:a16="http://schemas.microsoft.com/office/drawing/2014/main" id="{5939542B-BC28-4352-8B44-F1C941C195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05746" y="1430759"/>
            <a:ext cx="1530540" cy="1147905"/>
          </a:xfrm>
          <a:prstGeom prst="rect">
            <a:avLst/>
          </a:prstGeom>
        </p:spPr>
      </p:pic>
    </p:spTree>
    <p:extLst>
      <p:ext uri="{BB962C8B-B14F-4D97-AF65-F5344CB8AC3E}">
        <p14:creationId xmlns:p14="http://schemas.microsoft.com/office/powerpoint/2010/main" val="79996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7900" y="576550"/>
            <a:ext cx="8368200" cy="68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effectLst>
                  <a:outerShdw blurRad="38100" dist="38100" dir="2700000" algn="tl">
                    <a:srgbClr val="000000">
                      <a:alpha val="43137"/>
                    </a:srgbClr>
                  </a:outerShdw>
                </a:effectLst>
                <a:ea typeface="Fjalla One"/>
                <a:cs typeface="Fjalla One"/>
                <a:sym typeface="Fjalla One"/>
              </a:rPr>
              <a:t>Linda Gottfredson’s Theory of Circumscription, Compromise, and Self-Creation</a:t>
            </a:r>
            <a:endParaRPr sz="2400" b="1" dirty="0">
              <a:effectLst>
                <a:outerShdw blurRad="38100" dist="38100" dir="2700000" algn="tl">
                  <a:srgbClr val="000000">
                    <a:alpha val="43137"/>
                  </a:srgbClr>
                </a:outerShdw>
              </a:effectLst>
              <a:ea typeface="Fjalla One"/>
              <a:cs typeface="Fjalla One"/>
              <a:sym typeface="Fjalla One"/>
            </a:endParaRPr>
          </a:p>
        </p:txBody>
      </p:sp>
      <p:sp>
        <p:nvSpPr>
          <p:cNvPr id="124" name="Shape 124"/>
          <p:cNvSpPr txBox="1">
            <a:spLocks noGrp="1"/>
          </p:cNvSpPr>
          <p:nvPr>
            <p:ph type="body" idx="1"/>
          </p:nvPr>
        </p:nvSpPr>
        <p:spPr>
          <a:xfrm>
            <a:off x="387900" y="1627034"/>
            <a:ext cx="8368200" cy="3078900"/>
          </a:xfrm>
          <a:prstGeom prst="rect">
            <a:avLst/>
          </a:prstGeom>
        </p:spPr>
        <p:txBody>
          <a:bodyPr spcFirstLastPara="1" wrap="square" lIns="91425" tIns="91425" rIns="91425" bIns="91425" anchor="t" anchorCtr="0">
            <a:noAutofit/>
          </a:bodyPr>
          <a:lstStyle/>
          <a:p>
            <a:pPr>
              <a:lnSpc>
                <a:spcPct val="115000"/>
              </a:lnSpc>
              <a:spcBef>
                <a:spcPts val="1000"/>
              </a:spcBef>
              <a:buFont typeface="Arial" panose="020B0604020202020204" pitchFamily="34" charset="0"/>
              <a:buChar char="•"/>
            </a:pPr>
            <a:r>
              <a:rPr lang="en" sz="1800" dirty="0">
                <a:effectLst>
                  <a:outerShdw blurRad="38100" dist="38100" dir="2700000" algn="tl">
                    <a:srgbClr val="000000">
                      <a:alpha val="43137"/>
                    </a:srgbClr>
                  </a:outerShdw>
                </a:effectLst>
                <a:latin typeface="Calibri (Body)"/>
                <a:ea typeface="Roboto Slab"/>
                <a:cs typeface="Roboto Slab"/>
                <a:sym typeface="Roboto Slab"/>
              </a:rPr>
              <a:t>Process of formulating occupational aspirations in childhood and adolescence.</a:t>
            </a:r>
            <a:endParaRPr sz="1800" dirty="0">
              <a:effectLst>
                <a:outerShdw blurRad="38100" dist="38100" dir="2700000" algn="tl">
                  <a:srgbClr val="000000">
                    <a:alpha val="43137"/>
                  </a:srgbClr>
                </a:outerShdw>
              </a:effectLst>
              <a:latin typeface="Calibri (Body)"/>
              <a:ea typeface="Roboto Slab"/>
              <a:cs typeface="Roboto Slab"/>
              <a:sym typeface="Roboto Slab"/>
            </a:endParaRPr>
          </a:p>
          <a:p>
            <a:pPr>
              <a:lnSpc>
                <a:spcPct val="115000"/>
              </a:lnSpc>
              <a:buFont typeface="Arial" panose="020B0604020202020204" pitchFamily="34" charset="0"/>
              <a:buChar char="•"/>
            </a:pPr>
            <a:r>
              <a:rPr lang="en" sz="1800" dirty="0">
                <a:effectLst>
                  <a:outerShdw blurRad="38100" dist="38100" dir="2700000" algn="tl">
                    <a:srgbClr val="000000">
                      <a:alpha val="43137"/>
                    </a:srgbClr>
                  </a:outerShdw>
                </a:effectLst>
                <a:latin typeface="Calibri (Body)"/>
                <a:ea typeface="Roboto Slab"/>
                <a:cs typeface="Roboto Slab"/>
                <a:sym typeface="Roboto Slab"/>
              </a:rPr>
              <a:t>“Why do children seem to recreate the social inequalities of their elders long before they themselves experience any barriers to pursue their dreams?” (p. 205; Gottfredson, 2002)</a:t>
            </a:r>
            <a:endParaRPr sz="1800" dirty="0">
              <a:effectLst>
                <a:outerShdw blurRad="38100" dist="38100" dir="2700000" algn="tl">
                  <a:srgbClr val="000000">
                    <a:alpha val="43137"/>
                  </a:srgbClr>
                </a:outerShdw>
              </a:effectLst>
              <a:latin typeface="Calibri (Body)"/>
              <a:ea typeface="Roboto Slab"/>
              <a:cs typeface="Roboto Slab"/>
              <a:sym typeface="Roboto Slab"/>
            </a:endParaRPr>
          </a:p>
          <a:p>
            <a:pPr>
              <a:buFont typeface="Arial" panose="020B0604020202020204" pitchFamily="34" charset="0"/>
              <a:buChar char="•"/>
            </a:pPr>
            <a:r>
              <a:rPr lang="en" sz="1800" dirty="0">
                <a:effectLst>
                  <a:outerShdw blurRad="38100" dist="38100" dir="2700000" algn="tl">
                    <a:srgbClr val="000000">
                      <a:alpha val="43137"/>
                    </a:srgbClr>
                  </a:outerShdw>
                </a:effectLst>
                <a:latin typeface="Calibri (Body)"/>
                <a:ea typeface="Roboto Slab"/>
                <a:cs typeface="Roboto Slab"/>
                <a:sym typeface="Roboto Slab"/>
              </a:rPr>
              <a:t>Developmental and sociological perspective of career development.</a:t>
            </a:r>
            <a:endParaRPr sz="1800" dirty="0">
              <a:effectLst>
                <a:outerShdw blurRad="38100" dist="38100" dir="2700000" algn="tl">
                  <a:srgbClr val="000000">
                    <a:alpha val="43137"/>
                  </a:srgbClr>
                </a:outerShdw>
              </a:effectLst>
              <a:latin typeface="Calibri (Body)"/>
              <a:ea typeface="Roboto Slab"/>
              <a:cs typeface="Roboto Slab"/>
              <a:sym typeface="Roboto Slab"/>
            </a:endParaRPr>
          </a:p>
          <a:p>
            <a:pPr>
              <a:buFont typeface="Arial" panose="020B0604020202020204" pitchFamily="34" charset="0"/>
              <a:buChar char="•"/>
            </a:pPr>
            <a:r>
              <a:rPr lang="en" sz="1800" dirty="0">
                <a:effectLst>
                  <a:outerShdw blurRad="38100" dist="38100" dir="2700000" algn="tl">
                    <a:srgbClr val="000000">
                      <a:alpha val="43137"/>
                    </a:srgbClr>
                  </a:outerShdw>
                </a:effectLst>
                <a:latin typeface="Calibri (Body)"/>
                <a:ea typeface="Roboto Slab"/>
                <a:cs typeface="Roboto Slab"/>
                <a:sym typeface="Roboto Slab"/>
              </a:rPr>
              <a:t>Distinguish occupations by dimensions of masculinity-femininity, occupational prestige, and field of work (p. 88; 2002)</a:t>
            </a:r>
            <a:endParaRPr sz="1800" dirty="0">
              <a:effectLst>
                <a:outerShdw blurRad="38100" dist="38100" dir="2700000" algn="tl">
                  <a:srgbClr val="000000">
                    <a:alpha val="43137"/>
                  </a:srgbClr>
                </a:outerShdw>
              </a:effectLst>
              <a:latin typeface="Calibri (Body)"/>
              <a:ea typeface="Roboto Slab"/>
              <a:cs typeface="Roboto Slab"/>
              <a:sym typeface="Roboto Slab"/>
            </a:endParaRPr>
          </a:p>
          <a:p>
            <a:pPr>
              <a:buFont typeface="Arial" panose="020B0604020202020204" pitchFamily="34" charset="0"/>
              <a:buChar char="•"/>
            </a:pPr>
            <a:r>
              <a:rPr lang="en" sz="1800" dirty="0">
                <a:effectLst>
                  <a:outerShdw blurRad="38100" dist="38100" dir="2700000" algn="tl">
                    <a:srgbClr val="000000">
                      <a:alpha val="43137"/>
                    </a:srgbClr>
                  </a:outerShdw>
                </a:effectLst>
                <a:latin typeface="Calibri (Body)"/>
                <a:ea typeface="Roboto Slab"/>
                <a:cs typeface="Roboto Slab"/>
                <a:sym typeface="Roboto Slab"/>
              </a:rPr>
              <a:t>A person’s self-concept interactions with her or her occupational stereotypes.</a:t>
            </a:r>
            <a:endParaRPr sz="1800" dirty="0">
              <a:effectLst>
                <a:outerShdw blurRad="38100" dist="38100" dir="2700000" algn="tl">
                  <a:srgbClr val="000000">
                    <a:alpha val="43137"/>
                  </a:srgbClr>
                </a:outerShdw>
              </a:effectLst>
              <a:latin typeface="Calibri (Body)"/>
              <a:ea typeface="Roboto Slab"/>
              <a:cs typeface="Roboto Slab"/>
              <a:sym typeface="Roboto Slab"/>
            </a:endParaRPr>
          </a:p>
          <a:p>
            <a:pPr marL="0" lvl="0" indent="0" rtl="0">
              <a:spcBef>
                <a:spcPts val="1000"/>
              </a:spcBef>
              <a:spcAft>
                <a:spcPts val="0"/>
              </a:spcAft>
              <a:buNone/>
            </a:pPr>
            <a:endParaRPr dirty="0">
              <a:latin typeface="Roboto Slab"/>
              <a:ea typeface="Roboto Slab"/>
              <a:cs typeface="Roboto Slab"/>
              <a:sym typeface="Roboto Slab"/>
            </a:endParaRPr>
          </a:p>
          <a:p>
            <a:pPr marL="0" lvl="0" indent="0" rtl="0">
              <a:spcBef>
                <a:spcPts val="0"/>
              </a:spcBef>
              <a:spcAft>
                <a:spcPts val="0"/>
              </a:spcAft>
              <a:buClr>
                <a:srgbClr val="000000"/>
              </a:buClr>
              <a:buSzPts val="1100"/>
              <a:buFont typeface="Arial"/>
              <a:buNone/>
            </a:pPr>
            <a:endParaRPr dirty="0"/>
          </a:p>
          <a:p>
            <a:pPr marL="457200" lvl="0" indent="-342900" rtl="0">
              <a:lnSpc>
                <a:spcPct val="115000"/>
              </a:lnSpc>
              <a:spcBef>
                <a:spcPts val="1600"/>
              </a:spcBef>
              <a:spcAft>
                <a:spcPts val="0"/>
              </a:spcAft>
              <a:buClr>
                <a:srgbClr val="FFFFFF"/>
              </a:buClr>
              <a:buSzPts val="1800"/>
              <a:buFont typeface="Roboto Slab"/>
              <a:buChar char="●"/>
            </a:pPr>
            <a:endParaRPr dirty="0">
              <a:solidFill>
                <a:srgbClr val="FFFFFF"/>
              </a:solidFill>
              <a:latin typeface="Roboto Slab"/>
              <a:ea typeface="Roboto Slab"/>
              <a:cs typeface="Roboto Slab"/>
              <a:sym typeface="Roboto Slab"/>
            </a:endParaRPr>
          </a:p>
          <a:p>
            <a:pPr marL="0" lvl="0" indent="0" rtl="0">
              <a:lnSpc>
                <a:spcPct val="115000"/>
              </a:lnSpc>
              <a:spcBef>
                <a:spcPts val="1000"/>
              </a:spcBef>
              <a:spcAft>
                <a:spcPts val="0"/>
              </a:spcAft>
              <a:buNone/>
            </a:pPr>
            <a:endParaRPr sz="1800" dirty="0">
              <a:solidFill>
                <a:srgbClr val="FFFFFF"/>
              </a:solidFill>
              <a:latin typeface="Roboto Slab"/>
              <a:ea typeface="Roboto Slab"/>
              <a:cs typeface="Roboto Slab"/>
              <a:sym typeface="Roboto Slab"/>
            </a:endParaRPr>
          </a:p>
          <a:p>
            <a:pPr marL="0" lvl="0" indent="0" rtl="0">
              <a:spcBef>
                <a:spcPts val="0"/>
              </a:spcBef>
              <a:spcAft>
                <a:spcPts val="1600"/>
              </a:spcAft>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699" y="405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Theory</a:t>
            </a:r>
            <a:endParaRPr b="1" dirty="0">
              <a:effectLst>
                <a:outerShdw blurRad="38100" dist="38100" dir="2700000" algn="tl">
                  <a:srgbClr val="000000">
                    <a:alpha val="43137"/>
                  </a:srgbClr>
                </a:outerShdw>
              </a:effectLst>
            </a:endParaRPr>
          </a:p>
        </p:txBody>
      </p:sp>
      <p:sp>
        <p:nvSpPr>
          <p:cNvPr id="80" name="Shape 80"/>
          <p:cNvSpPr txBox="1">
            <a:spLocks noGrp="1"/>
          </p:cNvSpPr>
          <p:nvPr>
            <p:ph type="body" idx="1"/>
          </p:nvPr>
        </p:nvSpPr>
        <p:spPr>
          <a:xfrm>
            <a:off x="311699" y="2882697"/>
            <a:ext cx="8832300" cy="3991025"/>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600" dirty="0">
                <a:effectLst>
                  <a:outerShdw blurRad="38100" dist="38100" dir="2700000" algn="tl">
                    <a:srgbClr val="000000">
                      <a:alpha val="43137"/>
                    </a:srgbClr>
                  </a:outerShdw>
                </a:effectLst>
              </a:rPr>
              <a:t>Theory guides research by guiding the formulation of  research questions, creating measures of various constructs, and interpreting the results.</a:t>
            </a:r>
          </a:p>
          <a:p>
            <a:pPr>
              <a:buFont typeface="Arial" panose="020B0604020202020204" pitchFamily="34" charset="0"/>
              <a:buChar char="•"/>
            </a:pPr>
            <a:endParaRPr lang="en-US" sz="1600" dirty="0">
              <a:effectLst>
                <a:outerShdw blurRad="38100" dist="38100" dir="2700000" algn="tl">
                  <a:srgbClr val="000000">
                    <a:alpha val="43137"/>
                  </a:srgbClr>
                </a:outerShdw>
              </a:effectLst>
            </a:endParaRPr>
          </a:p>
          <a:p>
            <a:pPr>
              <a:buFont typeface="Arial" panose="020B0604020202020204" pitchFamily="34" charset="0"/>
              <a:buChar char="•"/>
            </a:pPr>
            <a:r>
              <a:rPr lang="en-US" sz="1600" dirty="0">
                <a:effectLst>
                  <a:outerShdw blurRad="38100" dist="38100" dir="2700000" algn="tl">
                    <a:srgbClr val="000000">
                      <a:alpha val="43137"/>
                    </a:srgbClr>
                  </a:outerShdw>
                </a:effectLst>
              </a:rPr>
              <a:t>Theory also guides research on career interventions by similarly supporting research questions, measures, and interpretation of ﬁndings.</a:t>
            </a:r>
          </a:p>
          <a:p>
            <a:pPr marL="114300" indent="0">
              <a:buNone/>
            </a:pPr>
            <a:r>
              <a:rPr lang="en-US" sz="1600" dirty="0">
                <a:effectLst>
                  <a:outerShdw blurRad="38100" dist="38100" dir="2700000" algn="tl">
                    <a:srgbClr val="000000">
                      <a:alpha val="43137"/>
                    </a:srgbClr>
                  </a:outerShdw>
                </a:effectLst>
              </a:rPr>
              <a:t> </a:t>
            </a:r>
          </a:p>
          <a:p>
            <a:pPr>
              <a:buFont typeface="Arial" panose="020B0604020202020204" pitchFamily="34" charset="0"/>
              <a:buChar char="•"/>
            </a:pPr>
            <a:r>
              <a:rPr lang="en-US" sz="1600" dirty="0">
                <a:effectLst>
                  <a:outerShdw blurRad="38100" dist="38100" dir="2700000" algn="tl">
                    <a:srgbClr val="000000">
                      <a:alpha val="43137"/>
                    </a:srgbClr>
                  </a:outerShdw>
                </a:effectLst>
              </a:rPr>
              <a:t>Guides practice by helping practitioners better understand individuals’ concerns; creating appropriate interventions; and developing theory-based assessments, information, and instruction. </a:t>
            </a:r>
          </a:p>
          <a:p>
            <a:pPr marL="114300" indent="0">
              <a:buNone/>
            </a:pPr>
            <a:endParaRPr lang="en-US" sz="1600"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84C5221D-360D-443B-9D1A-446A1AD0D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28" b="8028"/>
          <a:stretch>
            <a:fillRect/>
          </a:stretch>
        </p:blipFill>
        <p:spPr>
          <a:xfrm>
            <a:off x="2680518" y="692886"/>
            <a:ext cx="3782961" cy="1731224"/>
          </a:xfrm>
          <a:prstGeom prst="rect">
            <a:avLst/>
          </a:prstGeom>
        </p:spPr>
      </p:pic>
      <p:sp>
        <p:nvSpPr>
          <p:cNvPr id="2" name="TextBox 1">
            <a:extLst>
              <a:ext uri="{FF2B5EF4-FFF2-40B4-BE49-F238E27FC236}">
                <a16:creationId xmlns:a16="http://schemas.microsoft.com/office/drawing/2014/main" id="{089A42C5-D4B6-4F75-8398-7DFC430CF6EA}"/>
              </a:ext>
            </a:extLst>
          </p:cNvPr>
          <p:cNvSpPr txBox="1"/>
          <p:nvPr/>
        </p:nvSpPr>
        <p:spPr>
          <a:xfrm>
            <a:off x="2669456" y="2540422"/>
            <a:ext cx="3805084"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rPr>
              <a:t>(Sampson et al., 2014)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A911-4C34-4FBB-A7E3-A51A7CCFE0BB}"/>
              </a:ext>
            </a:extLst>
          </p:cNvPr>
          <p:cNvSpPr>
            <a:spLocks noGrp="1"/>
          </p:cNvSpPr>
          <p:nvPr>
            <p:ph type="title"/>
          </p:nvPr>
        </p:nvSpPr>
        <p:spPr/>
        <p:txBody>
          <a:bodyPr>
            <a:normAutofit fontScale="90000"/>
          </a:bodyPr>
          <a:lstStyle/>
          <a:p>
            <a:pPr algn="ctr"/>
            <a:r>
              <a:rPr lang="en" sz="2800" b="1" dirty="0">
                <a:effectLst>
                  <a:outerShdw blurRad="38100" dist="38100" dir="2700000" algn="tl">
                    <a:srgbClr val="000000">
                      <a:alpha val="43137"/>
                    </a:srgbClr>
                  </a:outerShdw>
                </a:effectLst>
                <a:ea typeface="Fjalla One"/>
                <a:cs typeface="Fjalla One"/>
                <a:sym typeface="Fjalla One"/>
              </a:rPr>
              <a:t>Linda Gottfredson’s Theory of Circumscription, Compromise, and Self-Creation</a:t>
            </a:r>
            <a:endParaRPr lang="en-US" dirty="0"/>
          </a:p>
        </p:txBody>
      </p:sp>
      <p:sp>
        <p:nvSpPr>
          <p:cNvPr id="3" name="Text Placeholder 2">
            <a:extLst>
              <a:ext uri="{FF2B5EF4-FFF2-40B4-BE49-F238E27FC236}">
                <a16:creationId xmlns:a16="http://schemas.microsoft.com/office/drawing/2014/main" id="{36EB4054-5D2A-4B53-9AE5-10248708337C}"/>
              </a:ext>
            </a:extLst>
          </p:cNvPr>
          <p:cNvSpPr>
            <a:spLocks noGrp="1"/>
          </p:cNvSpPr>
          <p:nvPr>
            <p:ph type="body" idx="1"/>
          </p:nvPr>
        </p:nvSpPr>
        <p:spPr>
          <a:xfrm>
            <a:off x="311700" y="1417946"/>
            <a:ext cx="8520600" cy="3416400"/>
          </a:xfrm>
        </p:spPr>
        <p:txBody>
          <a:bodyPr/>
          <a:lstStyle/>
          <a:p>
            <a:r>
              <a:rPr lang="en-US" dirty="0">
                <a:effectLst>
                  <a:outerShdw blurRad="38100" dist="38100" dir="2700000" algn="tl">
                    <a:srgbClr val="000000">
                      <a:alpha val="43137"/>
                    </a:srgbClr>
                  </a:outerShdw>
                </a:effectLst>
              </a:rPr>
              <a:t>Research with different populations</a:t>
            </a:r>
          </a:p>
          <a:p>
            <a:pPr lvl="1"/>
            <a:r>
              <a:rPr lang="en-US" dirty="0">
                <a:effectLst>
                  <a:outerShdw blurRad="38100" dist="38100" dir="2700000" algn="tl">
                    <a:srgbClr val="000000">
                      <a:alpha val="43137"/>
                    </a:srgbClr>
                  </a:outerShdw>
                </a:effectLst>
              </a:rPr>
              <a:t>Armstrong, P. I., &amp; Crombie, G. (2000). Compromises in adolescents' occupational aspirations and expectations from grades 8 to 10. </a:t>
            </a:r>
            <a:r>
              <a:rPr lang="en-US" i="1" dirty="0">
                <a:effectLst>
                  <a:outerShdw blurRad="38100" dist="38100" dir="2700000" algn="tl">
                    <a:srgbClr val="000000">
                      <a:alpha val="43137"/>
                    </a:srgbClr>
                  </a:outerShdw>
                </a:effectLst>
              </a:rPr>
              <a:t>Journal of Vocational Behavior</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56</a:t>
            </a:r>
            <a:r>
              <a:rPr lang="en-US" dirty="0">
                <a:effectLst>
                  <a:outerShdw blurRad="38100" dist="38100" dir="2700000" algn="tl">
                    <a:srgbClr val="000000">
                      <a:alpha val="43137"/>
                    </a:srgbClr>
                  </a:outerShdw>
                </a:effectLst>
              </a:rPr>
              <a:t>(1), 82-98.</a:t>
            </a:r>
          </a:p>
          <a:p>
            <a:pPr lvl="1"/>
            <a:r>
              <a:rPr lang="en-US" dirty="0">
                <a:effectLst>
                  <a:outerShdw blurRad="38100" dist="38100" dir="2700000" algn="tl">
                    <a:srgbClr val="000000">
                      <a:alpha val="43137"/>
                    </a:srgbClr>
                  </a:outerShdw>
                </a:effectLst>
              </a:rPr>
              <a:t>Cochran, D. B., Wang, E. W., Stevenson, S. J., Johnson, L. E., &amp; Crews, C. (2011). Adolescent occupational aspirations: Test of Gottfredson's theory of circumscription and compromise. </a:t>
            </a:r>
            <a:r>
              <a:rPr lang="en-US" i="1" dirty="0">
                <a:effectLst>
                  <a:outerShdw blurRad="38100" dist="38100" dir="2700000" algn="tl">
                    <a:srgbClr val="000000">
                      <a:alpha val="43137"/>
                    </a:srgbClr>
                  </a:outerShdw>
                </a:effectLst>
              </a:rPr>
              <a:t>The Career Development Quarterly</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59</a:t>
            </a:r>
            <a:r>
              <a:rPr lang="en-US" dirty="0">
                <a:effectLst>
                  <a:outerShdw blurRad="38100" dist="38100" dir="2700000" algn="tl">
                    <a:srgbClr val="000000">
                      <a:alpha val="43137"/>
                    </a:srgbClr>
                  </a:outerShdw>
                </a:effectLst>
              </a:rPr>
              <a:t>(5), 412-427.</a:t>
            </a:r>
          </a:p>
          <a:p>
            <a:pPr lvl="1"/>
            <a:r>
              <a:rPr lang="en-US" dirty="0">
                <a:effectLst>
                  <a:outerShdw blurRad="38100" dist="38100" dir="2700000" algn="tl">
                    <a:srgbClr val="000000">
                      <a:alpha val="43137"/>
                    </a:srgbClr>
                  </a:outerShdw>
                </a:effectLst>
              </a:rPr>
              <a:t>Leung, S. A. (1993). Circumscription and compromise: A replication study with Asian Americans. </a:t>
            </a:r>
            <a:r>
              <a:rPr lang="en-US" i="1" dirty="0">
                <a:effectLst>
                  <a:outerShdw blurRad="38100" dist="38100" dir="2700000" algn="tl">
                    <a:srgbClr val="000000">
                      <a:alpha val="43137"/>
                    </a:srgbClr>
                  </a:outerShdw>
                </a:effectLst>
              </a:rPr>
              <a:t>Journal of Counseling Psychology</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40</a:t>
            </a:r>
            <a:r>
              <a:rPr lang="en-US" dirty="0">
                <a:effectLst>
                  <a:outerShdw blurRad="38100" dist="38100" dir="2700000" algn="tl">
                    <a:srgbClr val="000000">
                      <a:alpha val="43137"/>
                    </a:srgbClr>
                  </a:outerShdw>
                </a:effectLst>
              </a:rPr>
              <a:t>(2), 188.</a:t>
            </a:r>
          </a:p>
          <a:p>
            <a:pPr lvl="1"/>
            <a:r>
              <a:rPr lang="en-US" dirty="0" err="1">
                <a:effectLst>
                  <a:outerShdw blurRad="38100" dist="38100" dir="2700000" algn="tl">
                    <a:srgbClr val="000000">
                      <a:alpha val="43137"/>
                    </a:srgbClr>
                  </a:outerShdw>
                </a:effectLst>
              </a:rPr>
              <a:t>Ivers</a:t>
            </a:r>
            <a:r>
              <a:rPr lang="en-US" dirty="0">
                <a:effectLst>
                  <a:outerShdw blurRad="38100" dist="38100" dir="2700000" algn="tl">
                    <a:srgbClr val="000000">
                      <a:alpha val="43137"/>
                    </a:srgbClr>
                  </a:outerShdw>
                </a:effectLst>
              </a:rPr>
              <a:t>, N. N., Milsom, A., &amp; Newsome, D. W. (2012). Using Gottfredson's theory of circumscription and compromise to improve Latino students' school success. </a:t>
            </a:r>
            <a:r>
              <a:rPr lang="en-US" i="1" dirty="0">
                <a:effectLst>
                  <a:outerShdw blurRad="38100" dist="38100" dir="2700000" algn="tl">
                    <a:srgbClr val="000000">
                      <a:alpha val="43137"/>
                    </a:srgbClr>
                  </a:outerShdw>
                </a:effectLst>
              </a:rPr>
              <a:t>The Career Development Quarterly</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60</a:t>
            </a:r>
            <a:r>
              <a:rPr lang="en-US" dirty="0">
                <a:effectLst>
                  <a:outerShdw blurRad="38100" dist="38100" dir="2700000" algn="tl">
                    <a:srgbClr val="000000">
                      <a:alpha val="43137"/>
                    </a:srgbClr>
                  </a:outerShdw>
                </a:effectLst>
              </a:rPr>
              <a:t>(3), 231-242.</a:t>
            </a:r>
          </a:p>
        </p:txBody>
      </p:sp>
    </p:spTree>
    <p:extLst>
      <p:ext uri="{BB962C8B-B14F-4D97-AF65-F5344CB8AC3E}">
        <p14:creationId xmlns:p14="http://schemas.microsoft.com/office/powerpoint/2010/main" val="1822701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1560-99FA-403C-B9F8-6D0CBBA85012}"/>
              </a:ext>
            </a:extLst>
          </p:cNvPr>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Gottfredson Tips for Practice</a:t>
            </a:r>
          </a:p>
        </p:txBody>
      </p:sp>
      <p:sp>
        <p:nvSpPr>
          <p:cNvPr id="3" name="Text Placeholder 2">
            <a:extLst>
              <a:ext uri="{FF2B5EF4-FFF2-40B4-BE49-F238E27FC236}">
                <a16:creationId xmlns:a16="http://schemas.microsoft.com/office/drawing/2014/main" id="{FE5ADDDA-107C-41A3-A459-88FCBA87245D}"/>
              </a:ext>
            </a:extLst>
          </p:cNvPr>
          <p:cNvSpPr>
            <a:spLocks noGrp="1"/>
          </p:cNvSpPr>
          <p:nvPr>
            <p:ph type="body" idx="1"/>
          </p:nvPr>
        </p:nvSpPr>
        <p:spPr/>
        <p:txBody>
          <a:bodyPr/>
          <a:lstStyle/>
          <a:p>
            <a:r>
              <a:rPr lang="en-US" sz="1800" dirty="0">
                <a:effectLst>
                  <a:outerShdw blurRad="38100" dist="38100" dir="2700000" algn="tl">
                    <a:srgbClr val="000000">
                      <a:alpha val="43137"/>
                    </a:srgbClr>
                  </a:outerShdw>
                </a:effectLst>
              </a:rPr>
              <a:t>Be aware of any social inequity both broadly and within your community</a:t>
            </a:r>
          </a:p>
          <a:p>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Continually focusing on identities and the degree they can impact one’s career development</a:t>
            </a:r>
          </a:p>
          <a:p>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Consider strategies for micro/macro and counselor/client led advocacy</a:t>
            </a:r>
          </a:p>
          <a:p>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Can use activities such as Pink or Blue Career Fantasy  on Pg. 71 in </a:t>
            </a:r>
            <a:r>
              <a:rPr lang="en-US" sz="1800" i="1" dirty="0">
                <a:effectLst>
                  <a:outerShdw blurRad="38100" dist="38100" dir="2700000" algn="tl">
                    <a:srgbClr val="000000">
                      <a:alpha val="43137"/>
                    </a:srgbClr>
                  </a:outerShdw>
                </a:effectLst>
              </a:rPr>
              <a:t>Experiential Activities in Teaching Career Counseling Classes and for Facilitating Career Groups</a:t>
            </a:r>
            <a:r>
              <a:rPr lang="en-US" sz="1800" dirty="0">
                <a:effectLst>
                  <a:outerShdw blurRad="38100" dist="38100" dir="2700000" algn="tl">
                    <a:srgbClr val="000000">
                      <a:alpha val="43137"/>
                    </a:srgbClr>
                  </a:outerShdw>
                </a:effectLst>
              </a:rPr>
              <a:t> Volume III by Lara, Pope, and Minor (2011) to elicit examination of aspects of gender and social impact on career development.</a:t>
            </a:r>
          </a:p>
          <a:p>
            <a:endParaRPr lang="en-US" dirty="0"/>
          </a:p>
          <a:p>
            <a:endParaRPr lang="en-US" dirty="0"/>
          </a:p>
          <a:p>
            <a:endParaRPr lang="en-US" dirty="0"/>
          </a:p>
        </p:txBody>
      </p:sp>
    </p:spTree>
    <p:extLst>
      <p:ext uri="{BB962C8B-B14F-4D97-AF65-F5344CB8AC3E}">
        <p14:creationId xmlns:p14="http://schemas.microsoft.com/office/powerpoint/2010/main" val="3146339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effectLst>
                  <a:outerShdw blurRad="38100" dist="38100" dir="2700000" algn="tl">
                    <a:srgbClr val="000000">
                      <a:alpha val="43137"/>
                    </a:srgbClr>
                  </a:outerShdw>
                </a:effectLst>
              </a:rPr>
              <a:t>Final Thoughts/Questions</a:t>
            </a:r>
            <a:endParaRPr b="1" dirty="0">
              <a:effectLst>
                <a:outerShdw blurRad="38100" dist="38100" dir="2700000" algn="tl">
                  <a:srgbClr val="000000">
                    <a:alpha val="43137"/>
                  </a:srgbClr>
                </a:outerShdw>
              </a:effectLst>
            </a:endParaRPr>
          </a:p>
        </p:txBody>
      </p:sp>
      <p:sp>
        <p:nvSpPr>
          <p:cNvPr id="242" name="Shape 2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lvl="0" indent="-285750">
              <a:spcBef>
                <a:spcPts val="0"/>
              </a:spcBef>
              <a:spcAft>
                <a:spcPts val="0"/>
              </a:spcAft>
              <a:buFont typeface="Arial" panose="020B0604020202020204" pitchFamily="34" charset="0"/>
              <a:buChar char="•"/>
            </a:pPr>
            <a:r>
              <a:rPr lang="en-US" sz="1800" dirty="0">
                <a:effectLst>
                  <a:outerShdw blurRad="38100" dist="38100" dir="2700000" algn="tl">
                    <a:srgbClr val="000000">
                      <a:alpha val="43137"/>
                    </a:srgbClr>
                  </a:outerShdw>
                </a:effectLst>
              </a:rPr>
              <a:t>Theories provide a framework in which to guide practice</a:t>
            </a:r>
          </a:p>
          <a:p>
            <a:pPr marL="285750" lvl="0" indent="-285750">
              <a:spcBef>
                <a:spcPts val="0"/>
              </a:spcBef>
              <a:spcAft>
                <a:spcPts val="0"/>
              </a:spcAft>
              <a:buFont typeface="Arial" panose="020B0604020202020204" pitchFamily="34" charset="0"/>
              <a:buChar char="•"/>
            </a:pPr>
            <a:endParaRPr lang="en-US" sz="1800" dirty="0">
              <a:effectLst>
                <a:outerShdw blurRad="38100" dist="38100" dir="2700000" algn="tl">
                  <a:srgbClr val="000000">
                    <a:alpha val="43137"/>
                  </a:srgbClr>
                </a:outerShdw>
              </a:effectLst>
            </a:endParaRPr>
          </a:p>
          <a:p>
            <a:pPr marL="285750" lvl="0" indent="-285750">
              <a:spcBef>
                <a:spcPts val="0"/>
              </a:spcBef>
              <a:spcAft>
                <a:spcPts val="0"/>
              </a:spcAft>
              <a:buFont typeface="Arial" panose="020B0604020202020204" pitchFamily="34" charset="0"/>
              <a:buChar char="•"/>
            </a:pPr>
            <a:r>
              <a:rPr lang="en-US" sz="1800" dirty="0">
                <a:effectLst>
                  <a:outerShdw blurRad="38100" dist="38100" dir="2700000" algn="tl">
                    <a:srgbClr val="000000">
                      <a:alpha val="43137"/>
                    </a:srgbClr>
                  </a:outerShdw>
                </a:effectLst>
              </a:rPr>
              <a:t>Theories help us be more effective and efficient in our work</a:t>
            </a:r>
          </a:p>
          <a:p>
            <a:pPr marL="285750" lvl="0" indent="-285750">
              <a:spcBef>
                <a:spcPts val="0"/>
              </a:spcBef>
              <a:spcAft>
                <a:spcPts val="0"/>
              </a:spcAft>
              <a:buFont typeface="Arial" panose="020B0604020202020204" pitchFamily="34" charset="0"/>
              <a:buChar char="•"/>
            </a:pPr>
            <a:endParaRPr lang="en" sz="1800" dirty="0">
              <a:effectLst>
                <a:outerShdw blurRad="38100" dist="38100" dir="2700000" algn="tl">
                  <a:srgbClr val="000000">
                    <a:alpha val="43137"/>
                  </a:srgbClr>
                </a:outerShdw>
              </a:effectLst>
            </a:endParaRPr>
          </a:p>
          <a:p>
            <a:pPr marL="285750" lvl="0" indent="-285750">
              <a:spcBef>
                <a:spcPts val="0"/>
              </a:spcBef>
              <a:spcAft>
                <a:spcPts val="0"/>
              </a:spcAft>
              <a:buFont typeface="Arial" panose="020B0604020202020204" pitchFamily="34" charset="0"/>
              <a:buChar char="•"/>
            </a:pPr>
            <a:r>
              <a:rPr lang="en" sz="1800" dirty="0">
                <a:effectLst>
                  <a:outerShdw blurRad="38100" dist="38100" dir="2700000" algn="tl">
                    <a:srgbClr val="000000">
                      <a:alpha val="43137"/>
                    </a:srgbClr>
                  </a:outerShdw>
                </a:effectLst>
              </a:rPr>
              <a:t>Practitioners can research the theories one uses in practice</a:t>
            </a:r>
          </a:p>
          <a:p>
            <a:pPr marL="285750" lvl="0" indent="-285750">
              <a:spcBef>
                <a:spcPts val="0"/>
              </a:spcBef>
              <a:spcAft>
                <a:spcPts val="0"/>
              </a:spcAft>
              <a:buFont typeface="Arial" panose="020B0604020202020204" pitchFamily="34" charset="0"/>
              <a:buChar char="•"/>
            </a:pPr>
            <a:endParaRPr lang="en" sz="1800" dirty="0">
              <a:effectLst>
                <a:outerShdw blurRad="38100" dist="38100" dir="2700000" algn="tl">
                  <a:srgbClr val="000000">
                    <a:alpha val="43137"/>
                  </a:srgbClr>
                </a:outerShdw>
              </a:effectLst>
            </a:endParaRPr>
          </a:p>
          <a:p>
            <a:pPr marL="285750" lvl="0" indent="-285750">
              <a:spcBef>
                <a:spcPts val="0"/>
              </a:spcBef>
              <a:spcAft>
                <a:spcPts val="0"/>
              </a:spcAft>
              <a:buFont typeface="Arial" panose="020B0604020202020204" pitchFamily="34" charset="0"/>
              <a:buChar char="•"/>
            </a:pPr>
            <a:r>
              <a:rPr lang="en" sz="1800" dirty="0">
                <a:effectLst>
                  <a:outerShdw blurRad="38100" dist="38100" dir="2700000" algn="tl">
                    <a:srgbClr val="000000">
                      <a:alpha val="43137"/>
                    </a:srgbClr>
                  </a:outerShdw>
                </a:effectLst>
              </a:rPr>
              <a:t>Remember practice informs theory</a:t>
            </a:r>
          </a:p>
          <a:p>
            <a:pPr marL="285750" lvl="0" indent="-285750">
              <a:spcBef>
                <a:spcPts val="1600"/>
              </a:spcBef>
              <a:spcAft>
                <a:spcPts val="1600"/>
              </a:spcAft>
              <a:buFont typeface="Arial" panose="020B0604020202020204" pitchFamily="34" charset="0"/>
              <a:buChar char="•"/>
            </a:pPr>
            <a:r>
              <a:rPr lang="en" sz="1800" dirty="0">
                <a:effectLst>
                  <a:outerShdw blurRad="38100" dist="38100" dir="2700000" algn="tl">
                    <a:srgbClr val="000000">
                      <a:alpha val="43137"/>
                    </a:srgbClr>
                  </a:outerShdw>
                </a:effectLst>
              </a:rPr>
              <a:t>Ongoing examination and utilization of a framework injects life in</a:t>
            </a:r>
            <a:r>
              <a:rPr lang="en-US" sz="1800" dirty="0">
                <a:effectLst>
                  <a:outerShdw blurRad="38100" dist="38100" dir="2700000" algn="tl">
                    <a:srgbClr val="000000">
                      <a:alpha val="43137"/>
                    </a:srgbClr>
                  </a:outerShdw>
                </a:effectLst>
              </a:rPr>
              <a:t>to career theory</a:t>
            </a:r>
          </a:p>
          <a:p>
            <a:pPr marL="285750" lvl="0" indent="-285750">
              <a:spcBef>
                <a:spcPts val="1600"/>
              </a:spcBef>
              <a:spcAft>
                <a:spcPts val="1600"/>
              </a:spcAft>
              <a:buFont typeface="Arial" panose="020B0604020202020204" pitchFamily="34" charset="0"/>
              <a:buChar char="•"/>
            </a:pPr>
            <a:r>
              <a:rPr lang="en-US" sz="1800" dirty="0">
                <a:effectLst>
                  <a:outerShdw blurRad="38100" dist="38100" dir="2700000" algn="tl">
                    <a:srgbClr val="000000">
                      <a:alpha val="43137"/>
                    </a:srgbClr>
                  </a:outerShdw>
                </a:effectLst>
              </a:rPr>
              <a:t>Questions?</a:t>
            </a:r>
          </a:p>
          <a:p>
            <a:pPr marL="285750" lvl="0" indent="-285750">
              <a:spcBef>
                <a:spcPts val="1600"/>
              </a:spcBef>
              <a:spcAft>
                <a:spcPts val="1600"/>
              </a:spcAft>
              <a:buFont typeface="Arial" panose="020B0604020202020204" pitchFamily="34" charset="0"/>
              <a:buChar char="•"/>
            </a:pPr>
            <a:endParaRP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638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References</a:t>
            </a:r>
            <a:endParaRPr dirty="0"/>
          </a:p>
        </p:txBody>
      </p:sp>
      <p:sp>
        <p:nvSpPr>
          <p:cNvPr id="149" name="Shape 149"/>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lgn="ctr">
              <a:spcAft>
                <a:spcPts val="1600"/>
              </a:spcAft>
              <a:buNone/>
            </a:pPr>
            <a:r>
              <a:rPr lang="en-US" dirty="0">
                <a:latin typeface="Calibri (Body)"/>
                <a:ea typeface="Roboto Slab"/>
                <a:cs typeface="Roboto Slab"/>
                <a:sym typeface="Roboto Slab"/>
                <a:hlinkClick r:id="rId3"/>
              </a:rPr>
              <a:t>https://career.fsu.edu/tech-center/resources</a:t>
            </a:r>
            <a:r>
              <a:rPr lang="en-US" dirty="0">
                <a:latin typeface="Calibri (Body)"/>
                <a:ea typeface="Roboto Slab"/>
                <a:cs typeface="Roboto Slab"/>
                <a:sym typeface="Roboto Slab"/>
              </a:rPr>
              <a:t> </a:t>
            </a:r>
            <a:endParaRPr lang="en" dirty="0">
              <a:latin typeface="Calibri (Body)"/>
              <a:ea typeface="Roboto Slab"/>
              <a:cs typeface="Roboto Slab"/>
              <a:sym typeface="Roboto Slab"/>
            </a:endParaRPr>
          </a:p>
          <a:p>
            <a:pPr marL="285750" indent="-285750">
              <a:spcAft>
                <a:spcPts val="1600"/>
              </a:spcAft>
            </a:pPr>
            <a:r>
              <a:rPr lang="en" dirty="0">
                <a:solidFill>
                  <a:srgbClr val="FF0000"/>
                </a:solidFill>
                <a:latin typeface="Calibri (Body)"/>
                <a:ea typeface="Roboto Slab"/>
                <a:cs typeface="Roboto Slab"/>
                <a:sym typeface="Roboto Slab"/>
              </a:rPr>
              <a:t>Gottfredson, 2002</a:t>
            </a:r>
          </a:p>
          <a:p>
            <a:pPr marL="285750" indent="-285750">
              <a:spcAft>
                <a:spcPts val="1600"/>
              </a:spcAft>
            </a:pPr>
            <a:r>
              <a:rPr lang="en-US" altLang="en-US" sz="1400" dirty="0"/>
              <a:t>Sampson, J. P., et al. (2014). Annual review: A content analysis of career development theory, research, and practice - 2013. </a:t>
            </a:r>
            <a:r>
              <a:rPr lang="en-US" altLang="en-US" sz="1400" i="1" dirty="0"/>
              <a:t>The Career Development Quarterly</a:t>
            </a:r>
            <a:r>
              <a:rPr lang="en-US" altLang="en-US" sz="1400" dirty="0"/>
              <a:t>, </a:t>
            </a:r>
            <a:r>
              <a:rPr lang="en-US" altLang="en-US" sz="1400" i="1" dirty="0"/>
              <a:t>62</a:t>
            </a:r>
            <a:r>
              <a:rPr lang="en-US" altLang="en-US" sz="1400" dirty="0"/>
              <a:t>, 290-326. doi:</a:t>
            </a:r>
            <a:r>
              <a:rPr lang="en-US" altLang="en-US" sz="1400" dirty="0">
                <a:hlinkClick r:id="rId4"/>
              </a:rPr>
              <a:t>10.1002/j.2161-0045.2014.00085.x</a:t>
            </a:r>
            <a:endParaRPr lang="en-US" dirty="0"/>
          </a:p>
          <a:p>
            <a:pPr marL="285750" indent="-285750">
              <a:spcAft>
                <a:spcPts val="1600"/>
              </a:spcAft>
            </a:pPr>
            <a:r>
              <a:rPr lang="en-US" dirty="0"/>
              <a:t>Sampson, J. P., Jr., Bullock-Yowell, E., Dozier, V. C., Osborn, D. S., &amp; Lenz, J. G. (Eds.). (2017). </a:t>
            </a:r>
            <a:r>
              <a:rPr lang="en-US" i="1" dirty="0"/>
              <a:t>Integrating theory, research, and practice in vocational psychology: Current status and future directions</a:t>
            </a:r>
            <a:r>
              <a:rPr lang="en-US" dirty="0"/>
              <a:t>. Tallahassee, FL: Florida State University Libraries. Retrieved from </a:t>
            </a:r>
            <a:r>
              <a:rPr lang="en-US" u="sng" dirty="0">
                <a:hlinkClick r:id="rId5"/>
              </a:rPr>
              <a:t>http://journals.fcla.edu/svp2016/</a:t>
            </a:r>
            <a:r>
              <a:rPr lang="en-US" dirty="0"/>
              <a:t> </a:t>
            </a:r>
          </a:p>
          <a:p>
            <a:pPr marL="285750" indent="-285750">
              <a:spcAft>
                <a:spcPts val="1600"/>
              </a:spcAft>
            </a:pPr>
            <a:r>
              <a:rPr lang="en-US" dirty="0"/>
              <a:t>Sampson, J. P., Jr. Peterson, G. W., Lenz, J. G., &amp; Reardon, R. C. (1996). </a:t>
            </a:r>
            <a:r>
              <a:rPr lang="en-US" i="1" dirty="0"/>
              <a:t>Career Thoughts Inventory: Improving your career thoughts a workbook for the Career Thoughts Inventory.</a:t>
            </a:r>
            <a:r>
              <a:rPr lang="en-US" dirty="0"/>
              <a:t> Odessa, FL: PAR, Inc. </a:t>
            </a:r>
          </a:p>
          <a:p>
            <a:pPr marL="285750" indent="-285750">
              <a:spcAft>
                <a:spcPts val="1600"/>
              </a:spcAft>
            </a:pPr>
            <a:r>
              <a:rPr lang="en-US" dirty="0"/>
              <a:t>Sampson, J. P., Jr., Reardon, R. C., Peterson, G. W., &amp; Lenz, J. G. (2004). </a:t>
            </a:r>
            <a:r>
              <a:rPr lang="en-US" i="1" dirty="0"/>
              <a:t>Career counseling and services: A cognitive information processing approach. </a:t>
            </a:r>
            <a:r>
              <a:rPr lang="en-US" dirty="0"/>
              <a:t>Pacific Grove, CA: Brooks/Cole. </a:t>
            </a:r>
          </a:p>
          <a:p>
            <a:pPr marL="285750" indent="-285750">
              <a:spcAft>
                <a:spcPts val="1600"/>
              </a:spcAft>
            </a:pPr>
            <a:endParaRPr lang="en-US" dirty="0"/>
          </a:p>
          <a:p>
            <a:pPr marL="285750" indent="-285750">
              <a:spcAft>
                <a:spcPts val="1600"/>
              </a:spcAft>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Selected References</a:t>
            </a:r>
            <a:endParaRPr b="1" dirty="0">
              <a:effectLst>
                <a:outerShdw blurRad="38100" dist="38100" dir="2700000" algn="tl">
                  <a:srgbClr val="000000">
                    <a:alpha val="43137"/>
                  </a:srgbClr>
                </a:outerShdw>
              </a:effectLst>
            </a:endParaRPr>
          </a:p>
        </p:txBody>
      </p:sp>
      <p:sp>
        <p:nvSpPr>
          <p:cNvPr id="248" name="Shape 248"/>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000" dirty="0">
                <a:effectLst>
                  <a:outerShdw blurRad="38100" dist="38100" dir="2700000" algn="tl">
                    <a:srgbClr val="000000">
                      <a:alpha val="43137"/>
                    </a:srgbClr>
                  </a:outerShdw>
                </a:effectLst>
              </a:rPr>
              <a:t>Barclay, S. R., &amp;Stoltz, K. B. (2016). The life design group: A case study vignette in group career construction counseling. </a:t>
            </a:r>
            <a:r>
              <a:rPr lang="en" sz="1000" i="1" dirty="0">
                <a:effectLst>
                  <a:outerShdw blurRad="38100" dist="38100" dir="2700000" algn="tl">
                    <a:srgbClr val="000000">
                      <a:alpha val="43137"/>
                    </a:srgbClr>
                  </a:outerShdw>
                </a:effectLst>
              </a:rPr>
              <a:t>Journal of Student Affairs Research and Practice</a:t>
            </a:r>
            <a:r>
              <a:rPr lang="en" sz="1000" dirty="0">
                <a:effectLst>
                  <a:outerShdw blurRad="38100" dist="38100" dir="2700000" algn="tl">
                    <a:srgbClr val="000000">
                      <a:alpha val="43137"/>
                    </a:srgbClr>
                  </a:outerShdw>
                </a:effectLst>
              </a:rPr>
              <a:t>, 53(1), 78-89. Doi:10.1080/1946591.2016.1087859</a:t>
            </a:r>
            <a:endParaRPr sz="1000" dirty="0">
              <a:effectLst>
                <a:outerShdw blurRad="38100" dist="38100" dir="2700000" algn="tl">
                  <a:srgbClr val="000000">
                    <a:alpha val="43137"/>
                  </a:srgbClr>
                </a:outerShdw>
              </a:effectLst>
            </a:endParaRPr>
          </a:p>
          <a:p>
            <a:pPr marL="0" lvl="0" indent="0">
              <a:spcBef>
                <a:spcPts val="1600"/>
              </a:spcBef>
              <a:spcAft>
                <a:spcPts val="0"/>
              </a:spcAft>
              <a:buClr>
                <a:schemeClr val="dk1"/>
              </a:buClr>
              <a:buSzPts val="1100"/>
              <a:buFont typeface="Arial"/>
              <a:buNone/>
            </a:pPr>
            <a:r>
              <a:rPr lang="en" sz="1000" dirty="0">
                <a:effectLst>
                  <a:outerShdw blurRad="38100" dist="38100" dir="2700000" algn="tl">
                    <a:srgbClr val="000000">
                      <a:alpha val="43137"/>
                    </a:srgbClr>
                  </a:outerShdw>
                </a:effectLst>
              </a:rPr>
              <a:t>Del Corso, J., &amp; Rehfuss, M. C. (2011). The role of narrative in career construction theory. </a:t>
            </a:r>
            <a:r>
              <a:rPr lang="en" sz="1000" i="1" dirty="0">
                <a:effectLst>
                  <a:outerShdw blurRad="38100" dist="38100" dir="2700000" algn="tl">
                    <a:srgbClr val="000000">
                      <a:alpha val="43137"/>
                    </a:srgbClr>
                  </a:outerShdw>
                </a:effectLst>
              </a:rPr>
              <a:t>Journal of Vocational Behavior</a:t>
            </a:r>
            <a:r>
              <a:rPr lang="en" sz="1000" dirty="0">
                <a:effectLst>
                  <a:outerShdw blurRad="38100" dist="38100" dir="2700000" algn="tl">
                    <a:srgbClr val="000000">
                      <a:alpha val="43137"/>
                    </a:srgbClr>
                  </a:outerShdw>
                </a:effectLst>
              </a:rPr>
              <a:t>, 79, 334-339. doi:10.1016/j.jvb.2011.04.003</a:t>
            </a:r>
            <a:endParaRPr sz="1000" dirty="0">
              <a:effectLst>
                <a:outerShdw blurRad="38100" dist="38100" dir="2700000" algn="tl">
                  <a:srgbClr val="000000">
                    <a:alpha val="43137"/>
                  </a:srgbClr>
                </a:outerShdw>
              </a:effectLst>
            </a:endParaRPr>
          </a:p>
          <a:p>
            <a:pPr marL="0" lvl="0" indent="0">
              <a:spcBef>
                <a:spcPts val="1600"/>
              </a:spcBef>
              <a:spcAft>
                <a:spcPts val="0"/>
              </a:spcAft>
              <a:buClr>
                <a:schemeClr val="dk1"/>
              </a:buClr>
              <a:buSzPts val="1100"/>
              <a:buFont typeface="Arial"/>
              <a:buNone/>
            </a:pPr>
            <a:r>
              <a:rPr lang="en" sz="1000" dirty="0">
                <a:effectLst>
                  <a:outerShdw blurRad="38100" dist="38100" dir="2700000" algn="tl">
                    <a:srgbClr val="000000">
                      <a:alpha val="43137"/>
                    </a:srgbClr>
                  </a:outerShdw>
                </a:effectLst>
              </a:rPr>
              <a:t>Hodges, B. (2009). </a:t>
            </a:r>
            <a:r>
              <a:rPr lang="en" sz="1000" i="1" dirty="0">
                <a:effectLst>
                  <a:outerShdw blurRad="38100" dist="38100" dir="2700000" algn="tl">
                    <a:srgbClr val="000000">
                      <a:alpha val="43137"/>
                    </a:srgbClr>
                  </a:outerShdw>
                </a:effectLst>
              </a:rPr>
              <a:t>The play that changed my life</a:t>
            </a:r>
            <a:r>
              <a:rPr lang="en" sz="1000" dirty="0">
                <a:effectLst>
                  <a:outerShdw blurRad="38100" dist="38100" dir="2700000" algn="tl">
                    <a:srgbClr val="000000">
                      <a:alpha val="43137"/>
                    </a:srgbClr>
                  </a:outerShdw>
                </a:effectLst>
              </a:rPr>
              <a:t>. New York, NY: Scribners.</a:t>
            </a:r>
            <a:endParaRPr sz="1000" dirty="0">
              <a:effectLst>
                <a:outerShdw blurRad="38100" dist="38100" dir="2700000" algn="tl">
                  <a:srgbClr val="000000">
                    <a:alpha val="43137"/>
                  </a:srgbClr>
                </a:outerShdw>
              </a:effectLst>
            </a:endParaRPr>
          </a:p>
          <a:p>
            <a:pPr marL="0" lvl="0" indent="0">
              <a:spcBef>
                <a:spcPts val="1600"/>
              </a:spcBef>
              <a:spcAft>
                <a:spcPts val="0"/>
              </a:spcAft>
              <a:buClr>
                <a:schemeClr val="dk1"/>
              </a:buClr>
              <a:buSzPts val="1100"/>
              <a:buFont typeface="Arial"/>
              <a:buNone/>
            </a:pPr>
            <a:r>
              <a:rPr lang="en" sz="1000" dirty="0">
                <a:effectLst>
                  <a:outerShdw blurRad="38100" dist="38100" dir="2700000" algn="tl">
                    <a:srgbClr val="000000">
                      <a:alpha val="43137"/>
                    </a:srgbClr>
                  </a:outerShdw>
                </a:effectLst>
              </a:rPr>
              <a:t>Perera, H. N., &amp; McIllveen, P. (2014). The role of optimism and enegagement coping in college adaptation: A career construction model. </a:t>
            </a:r>
            <a:r>
              <a:rPr lang="en" sz="1000" i="1" dirty="0">
                <a:effectLst>
                  <a:outerShdw blurRad="38100" dist="38100" dir="2700000" algn="tl">
                    <a:srgbClr val="000000">
                      <a:alpha val="43137"/>
                    </a:srgbClr>
                  </a:outerShdw>
                </a:effectLst>
              </a:rPr>
              <a:t>Journal of Vocational </a:t>
            </a:r>
            <a:r>
              <a:rPr lang="en" sz="1000" dirty="0">
                <a:effectLst>
                  <a:outerShdw blurRad="38100" dist="38100" dir="2700000" algn="tl">
                    <a:srgbClr val="000000">
                      <a:alpha val="43137"/>
                    </a:srgbClr>
                  </a:outerShdw>
                </a:effectLst>
              </a:rPr>
              <a:t>Behavior, 84, 395-404. doi:</a:t>
            </a:r>
            <a:r>
              <a:rPr lang="en" sz="1000" dirty="0">
                <a:effectLst>
                  <a:outerShdw blurRad="38100" dist="38100" dir="2700000" algn="tl">
                    <a:srgbClr val="000000">
                      <a:alpha val="43137"/>
                    </a:srgbClr>
                  </a:outerShdw>
                </a:effectLst>
                <a:uFill>
                  <a:noFill/>
                </a:uFill>
                <a:hlinkClick r:id="rId3"/>
              </a:rPr>
              <a:t> </a:t>
            </a:r>
            <a:r>
              <a:rPr lang="en" sz="1000" u="sng" dirty="0">
                <a:effectLst>
                  <a:outerShdw blurRad="38100" dist="38100" dir="2700000" algn="tl">
                    <a:srgbClr val="000000">
                      <a:alpha val="43137"/>
                    </a:srgbClr>
                  </a:outerShdw>
                </a:effectLst>
                <a:hlinkClick r:id="rId3"/>
              </a:rPr>
              <a:t>http://dx.doi.org/10.1016/j.jvb.2014.03.002</a:t>
            </a:r>
            <a:endParaRPr sz="1000" u="sng" dirty="0">
              <a:effectLst>
                <a:outerShdw blurRad="38100" dist="38100" dir="2700000" algn="tl">
                  <a:srgbClr val="000000">
                    <a:alpha val="43137"/>
                  </a:srgbClr>
                </a:outerShdw>
              </a:effectLst>
              <a:hlinkClick r:id="rId3"/>
            </a:endParaRPr>
          </a:p>
          <a:p>
            <a:pPr marL="0" lvl="0" indent="0">
              <a:spcBef>
                <a:spcPts val="1600"/>
              </a:spcBef>
              <a:spcAft>
                <a:spcPts val="0"/>
              </a:spcAft>
              <a:buClr>
                <a:schemeClr val="dk1"/>
              </a:buClr>
              <a:buSzPts val="1100"/>
              <a:buFont typeface="Arial"/>
              <a:buNone/>
            </a:pPr>
            <a:r>
              <a:rPr lang="en" sz="1000" dirty="0">
                <a:effectLst>
                  <a:outerShdw blurRad="38100" dist="38100" dir="2700000" algn="tl">
                    <a:srgbClr val="000000">
                      <a:alpha val="43137"/>
                    </a:srgbClr>
                  </a:outerShdw>
                </a:effectLst>
              </a:rPr>
              <a:t>Perera, H. N., &amp; McIllveen, P. (2017). Profiles of career adaptivity and their relations with adaptability, adapting, and adaptation. </a:t>
            </a:r>
            <a:r>
              <a:rPr lang="en" sz="1000" i="1" dirty="0">
                <a:effectLst>
                  <a:outerShdw blurRad="38100" dist="38100" dir="2700000" algn="tl">
                    <a:srgbClr val="000000">
                      <a:alpha val="43137"/>
                    </a:srgbClr>
                  </a:outerShdw>
                </a:effectLst>
              </a:rPr>
              <a:t>Journal of Vocational Behavior</a:t>
            </a:r>
            <a:r>
              <a:rPr lang="en" sz="1000" dirty="0">
                <a:effectLst>
                  <a:outerShdw blurRad="38100" dist="38100" dir="2700000" algn="tl">
                    <a:srgbClr val="000000">
                      <a:alpha val="43137"/>
                    </a:srgbClr>
                  </a:outerShdw>
                </a:effectLst>
              </a:rPr>
              <a:t>, 98, 70-84. doi:</a:t>
            </a:r>
            <a:r>
              <a:rPr lang="en" sz="1000" dirty="0">
                <a:effectLst>
                  <a:outerShdw blurRad="38100" dist="38100" dir="2700000" algn="tl">
                    <a:srgbClr val="000000">
                      <a:alpha val="43137"/>
                    </a:srgbClr>
                  </a:outerShdw>
                </a:effectLst>
                <a:uFill>
                  <a:noFill/>
                </a:uFill>
                <a:hlinkClick r:id="rId4"/>
              </a:rPr>
              <a:t> </a:t>
            </a:r>
            <a:r>
              <a:rPr lang="en" sz="1000" u="sng" dirty="0">
                <a:effectLst>
                  <a:outerShdw blurRad="38100" dist="38100" dir="2700000" algn="tl">
                    <a:srgbClr val="000000">
                      <a:alpha val="43137"/>
                    </a:srgbClr>
                  </a:outerShdw>
                </a:effectLst>
                <a:hlinkClick r:id="rId4"/>
              </a:rPr>
              <a:t>http://dx.doi.org/10.1016/j.jvb.2016.10.001</a:t>
            </a:r>
            <a:endParaRPr sz="1000" u="sng" dirty="0">
              <a:effectLst>
                <a:outerShdw blurRad="38100" dist="38100" dir="2700000" algn="tl">
                  <a:srgbClr val="000000">
                    <a:alpha val="43137"/>
                  </a:srgbClr>
                </a:outerShdw>
              </a:effectLst>
              <a:hlinkClick r:id="rId4"/>
            </a:endParaRPr>
          </a:p>
          <a:p>
            <a:pPr marL="0" lvl="0" indent="0">
              <a:spcBef>
                <a:spcPts val="1600"/>
              </a:spcBef>
              <a:spcAft>
                <a:spcPts val="1600"/>
              </a:spcAft>
              <a:buNone/>
            </a:pPr>
            <a:endParaRPr dirty="0"/>
          </a:p>
        </p:txBody>
      </p:sp>
    </p:spTree>
    <p:extLst>
      <p:ext uri="{BB962C8B-B14F-4D97-AF65-F5344CB8AC3E}">
        <p14:creationId xmlns:p14="http://schemas.microsoft.com/office/powerpoint/2010/main" val="394581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Selected References</a:t>
            </a:r>
            <a:endParaRPr b="1" dirty="0">
              <a:effectLst>
                <a:outerShdw blurRad="38100" dist="38100" dir="2700000" algn="tl">
                  <a:srgbClr val="000000">
                    <a:alpha val="43137"/>
                  </a:srgbClr>
                </a:outerShdw>
              </a:effectLst>
            </a:endParaRPr>
          </a:p>
        </p:txBody>
      </p:sp>
      <p:sp>
        <p:nvSpPr>
          <p:cNvPr id="248" name="Shape 248"/>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indent="0">
              <a:spcAft>
                <a:spcPts val="1600"/>
              </a:spcAft>
              <a:buNone/>
            </a:pPr>
            <a:r>
              <a:rPr lang="en-US" altLang="en-US" sz="1000" dirty="0"/>
              <a:t>Sampson, J. P., et al. (2014). Annual review: A content analysis of career development theory, research, and practice - 2013. </a:t>
            </a:r>
            <a:r>
              <a:rPr lang="en-US" altLang="en-US" sz="1000" i="1" dirty="0"/>
              <a:t>The Career Development Quarterly</a:t>
            </a:r>
            <a:r>
              <a:rPr lang="en-US" altLang="en-US" sz="1000" dirty="0"/>
              <a:t>, </a:t>
            </a:r>
            <a:r>
              <a:rPr lang="en-US" altLang="en-US" sz="1000" i="1" dirty="0"/>
              <a:t>62</a:t>
            </a:r>
            <a:r>
              <a:rPr lang="en-US" altLang="en-US" sz="1000" dirty="0"/>
              <a:t>, 290-326. doi:</a:t>
            </a:r>
            <a:r>
              <a:rPr lang="en-US" altLang="en-US" sz="1000" dirty="0">
                <a:hlinkClick r:id="rId3"/>
              </a:rPr>
              <a:t>10.1002/j.2161-0045.2014.00085.x</a:t>
            </a:r>
            <a:endParaRPr lang="en-US" sz="1000" dirty="0"/>
          </a:p>
          <a:p>
            <a:pPr marL="0" indent="0">
              <a:spcAft>
                <a:spcPts val="1600"/>
              </a:spcAft>
              <a:buNone/>
            </a:pPr>
            <a:r>
              <a:rPr lang="en-US" sz="1000" dirty="0"/>
              <a:t>Sampson, J. P., Jr., Bullock-</a:t>
            </a:r>
            <a:r>
              <a:rPr lang="en-US" sz="1000" dirty="0" err="1"/>
              <a:t>Yowell</a:t>
            </a:r>
            <a:r>
              <a:rPr lang="en-US" sz="1000" dirty="0"/>
              <a:t>, E., Dozier, V. C., Osborn, D. S., &amp; Lenz, J. G. (Eds.). (2017). </a:t>
            </a:r>
            <a:r>
              <a:rPr lang="en-US" sz="1000" i="1" dirty="0"/>
              <a:t>Integrating theory, research, and practice in vocational psychology: Current status and future directions</a:t>
            </a:r>
            <a:r>
              <a:rPr lang="en-US" sz="1000" dirty="0"/>
              <a:t>. Tallahassee, FL: Florida State University Libraries. Retrieved from </a:t>
            </a:r>
            <a:r>
              <a:rPr lang="en-US" sz="1000" u="sng" dirty="0">
                <a:hlinkClick r:id="rId4"/>
              </a:rPr>
              <a:t>http://journals.fcla.edu/svp2016/</a:t>
            </a:r>
            <a:r>
              <a:rPr lang="en-US" sz="1000" dirty="0"/>
              <a:t> </a:t>
            </a:r>
          </a:p>
          <a:p>
            <a:pPr marL="0" indent="0">
              <a:spcAft>
                <a:spcPts val="1600"/>
              </a:spcAft>
              <a:buNone/>
            </a:pPr>
            <a:r>
              <a:rPr lang="en-US" sz="1000" dirty="0"/>
              <a:t>Sampson, J. P., Jr. Peterson, G. W., Lenz, J. G., &amp; Reardon, R. C. (1996). </a:t>
            </a:r>
            <a:r>
              <a:rPr lang="en-US" sz="1000" i="1" dirty="0"/>
              <a:t>Career Thoughts Inventory: Improving your career thoughts a workbook for the Career Thoughts Inventory.</a:t>
            </a:r>
            <a:r>
              <a:rPr lang="en-US" sz="1000" dirty="0"/>
              <a:t> Odessa, FL: PAR, Inc. </a:t>
            </a:r>
          </a:p>
          <a:p>
            <a:pPr marL="0" indent="0">
              <a:spcAft>
                <a:spcPts val="1600"/>
              </a:spcAft>
              <a:buNone/>
            </a:pPr>
            <a:r>
              <a:rPr lang="en-US" sz="1000" dirty="0"/>
              <a:t>Sampson, J. P., Jr., Reardon, R. C., Peterson, G. W., &amp; Lenz, J. G. (2004). </a:t>
            </a:r>
            <a:r>
              <a:rPr lang="en-US" sz="1000" i="1" dirty="0"/>
              <a:t>Career counseling and services: A cognitive information processing approach. </a:t>
            </a:r>
            <a:r>
              <a:rPr lang="en-US" sz="1000" dirty="0"/>
              <a:t>Pacific Grove, CA: Brooks/Cole. </a:t>
            </a:r>
          </a:p>
          <a:p>
            <a:pPr marL="0" indent="0">
              <a:spcAft>
                <a:spcPts val="1600"/>
              </a:spcAft>
              <a:buNone/>
            </a:pPr>
            <a:r>
              <a:rPr lang="en-US" sz="1000" dirty="0">
                <a:effectLst>
                  <a:outerShdw blurRad="38100" dist="38100" dir="2700000" algn="tl">
                    <a:srgbClr val="000000">
                      <a:alpha val="43137"/>
                    </a:srgbClr>
                  </a:outerShdw>
                </a:effectLst>
              </a:rPr>
              <a:t>Savickas, M. L., (2011). </a:t>
            </a:r>
            <a:r>
              <a:rPr lang="en-US" sz="1000" i="1" dirty="0">
                <a:effectLst>
                  <a:outerShdw blurRad="38100" dist="38100" dir="2700000" algn="tl">
                    <a:srgbClr val="000000">
                      <a:alpha val="43137"/>
                    </a:srgbClr>
                  </a:outerShdw>
                </a:effectLst>
              </a:rPr>
              <a:t>Career </a:t>
            </a:r>
            <a:r>
              <a:rPr lang="en-US" sz="1000" dirty="0">
                <a:effectLst>
                  <a:outerShdw blurRad="38100" dist="38100" dir="2700000" algn="tl">
                    <a:srgbClr val="000000">
                      <a:alpha val="43137"/>
                    </a:srgbClr>
                  </a:outerShdw>
                </a:effectLst>
              </a:rPr>
              <a:t>Counseling. Washington, DC: American Psychological Association.</a:t>
            </a:r>
          </a:p>
          <a:p>
            <a:pPr marL="0" indent="0">
              <a:spcAft>
                <a:spcPts val="1600"/>
              </a:spcAft>
              <a:buNone/>
            </a:pPr>
            <a:r>
              <a:rPr lang="en-US" sz="1000" dirty="0">
                <a:effectLst>
                  <a:outerShdw blurRad="38100" dist="38100" dir="2700000" algn="tl">
                    <a:srgbClr val="000000">
                      <a:alpha val="43137"/>
                    </a:srgbClr>
                  </a:outerShdw>
                </a:effectLst>
              </a:rPr>
              <a:t>Savickas, M. L., (2015). </a:t>
            </a:r>
            <a:r>
              <a:rPr lang="en-US" sz="1000" i="1" dirty="0">
                <a:effectLst>
                  <a:outerShdw blurRad="38100" dist="38100" dir="2700000" algn="tl">
                    <a:srgbClr val="000000">
                      <a:alpha val="43137"/>
                    </a:srgbClr>
                  </a:outerShdw>
                </a:effectLst>
              </a:rPr>
              <a:t>Life-Design Counseling Manual</a:t>
            </a:r>
            <a:r>
              <a:rPr lang="en-US" sz="1000" dirty="0">
                <a:effectLst>
                  <a:outerShdw blurRad="38100" dist="38100" dir="2700000" algn="tl">
                    <a:srgbClr val="000000">
                      <a:alpha val="43137"/>
                    </a:srgbClr>
                  </a:outerShdw>
                </a:effectLst>
              </a:rPr>
              <a:t>. Mark Savickas</a:t>
            </a:r>
          </a:p>
          <a:p>
            <a:pPr marL="0" indent="0">
              <a:spcAft>
                <a:spcPts val="1600"/>
              </a:spcAft>
              <a:buNone/>
            </a:pPr>
            <a:r>
              <a:rPr lang="en-US" sz="1000" dirty="0" err="1">
                <a:effectLst>
                  <a:outerShdw blurRad="38100" dist="38100" dir="2700000" algn="tl">
                    <a:srgbClr val="000000">
                      <a:alpha val="43137"/>
                    </a:srgbClr>
                  </a:outerShdw>
                </a:effectLst>
              </a:rPr>
              <a:t>Xie</a:t>
            </a:r>
            <a:r>
              <a:rPr lang="en-US" sz="1000" dirty="0">
                <a:effectLst>
                  <a:outerShdw blurRad="38100" dist="38100" dir="2700000" algn="tl">
                    <a:srgbClr val="000000">
                      <a:alpha val="43137"/>
                    </a:srgbClr>
                  </a:outerShdw>
                </a:effectLst>
              </a:rPr>
              <a:t>, B., Xia, M., Xin, X., &amp; Zhou, W. (2016). Linking calling to work engagement and subjective career success: The perspective of career construction theory. </a:t>
            </a:r>
            <a:r>
              <a:rPr lang="en-US" sz="1000" i="1" dirty="0">
                <a:effectLst>
                  <a:outerShdw blurRad="38100" dist="38100" dir="2700000" algn="tl">
                    <a:srgbClr val="000000">
                      <a:alpha val="43137"/>
                    </a:srgbClr>
                  </a:outerShdw>
                </a:effectLst>
              </a:rPr>
              <a:t>Journal of Vocational Behavior</a:t>
            </a:r>
            <a:r>
              <a:rPr lang="en-US" sz="1000" dirty="0">
                <a:effectLst>
                  <a:outerShdw blurRad="38100" dist="38100" dir="2700000" algn="tl">
                    <a:srgbClr val="000000">
                      <a:alpha val="43137"/>
                    </a:srgbClr>
                  </a:outerShdw>
                </a:effectLst>
              </a:rPr>
              <a:t>, 94, 70-78. </a:t>
            </a:r>
            <a:r>
              <a:rPr lang="en-US" sz="1000" dirty="0" err="1">
                <a:effectLst>
                  <a:outerShdw blurRad="38100" dist="38100" dir="2700000" algn="tl">
                    <a:srgbClr val="000000">
                      <a:alpha val="43137"/>
                    </a:srgbClr>
                  </a:outerShdw>
                </a:effectLst>
              </a:rPr>
              <a:t>doi</a:t>
            </a:r>
            <a:r>
              <a:rPr lang="en-US" sz="1000" dirty="0">
                <a:effectLst>
                  <a:outerShdw blurRad="38100" dist="38100" dir="2700000" algn="tl">
                    <a:srgbClr val="000000">
                      <a:alpha val="43137"/>
                    </a:srgbClr>
                  </a:outerShdw>
                </a:effectLst>
              </a:rPr>
              <a:t>:</a:t>
            </a:r>
            <a:r>
              <a:rPr lang="en-US" sz="1000" dirty="0">
                <a:effectLst>
                  <a:outerShdw blurRad="38100" dist="38100" dir="2700000" algn="tl">
                    <a:srgbClr val="000000">
                      <a:alpha val="43137"/>
                    </a:srgbClr>
                  </a:outerShdw>
                </a:effectLst>
                <a:uFill>
                  <a:noFill/>
                </a:uFill>
                <a:hlinkClick r:id="rId5"/>
              </a:rPr>
              <a:t> </a:t>
            </a:r>
            <a:r>
              <a:rPr lang="en-US" sz="1000" u="sng" dirty="0">
                <a:effectLst>
                  <a:outerShdw blurRad="38100" dist="38100" dir="2700000" algn="tl">
                    <a:srgbClr val="000000">
                      <a:alpha val="43137"/>
                    </a:srgbClr>
                  </a:outerShdw>
                </a:effectLst>
                <a:hlinkClick r:id="rId5"/>
              </a:rPr>
              <a:t>http://dx.doi.org/10.1016/j.jvb.2016.02.011</a:t>
            </a:r>
          </a:p>
          <a:p>
            <a:pPr marL="0" indent="0">
              <a:spcBef>
                <a:spcPts val="1600"/>
              </a:spcBef>
              <a:buClr>
                <a:schemeClr val="dk1"/>
              </a:buClr>
              <a:buSzPts val="1100"/>
              <a:buNone/>
            </a:pPr>
            <a:r>
              <a:rPr lang="en-US" sz="1100" dirty="0">
                <a:solidFill>
                  <a:schemeClr val="dk1"/>
                </a:solidFill>
              </a:rPr>
              <a:t> </a:t>
            </a:r>
            <a:r>
              <a:rPr lang="en-US" sz="1100" dirty="0">
                <a:latin typeface="Calibri (Body)"/>
                <a:ea typeface="Roboto Slab"/>
                <a:cs typeface="Roboto Slab"/>
                <a:sym typeface="Roboto Slab"/>
                <a:hlinkClick r:id="rId6"/>
              </a:rPr>
              <a:t>https://career.fsu.edu/tech-center/resources</a:t>
            </a:r>
            <a:r>
              <a:rPr lang="en-US" sz="1100" dirty="0">
                <a:latin typeface="Calibri (Body)"/>
                <a:ea typeface="Roboto Slab"/>
                <a:cs typeface="Roboto Slab"/>
                <a:sym typeface="Roboto Slab"/>
              </a:rPr>
              <a:t> </a:t>
            </a:r>
            <a:endParaRPr lang="en" sz="1100" dirty="0">
              <a:latin typeface="Calibri (Body)"/>
              <a:ea typeface="Roboto Slab"/>
              <a:cs typeface="Roboto Slab"/>
              <a:sym typeface="Roboto Slab"/>
            </a:endParaRPr>
          </a:p>
          <a:p>
            <a:pPr marL="0" lvl="0" indent="0">
              <a:spcBef>
                <a:spcPts val="1600"/>
              </a:spcBef>
              <a:buClr>
                <a:schemeClr val="dk1"/>
              </a:buClr>
              <a:buSzPts val="1100"/>
              <a:buNone/>
            </a:pPr>
            <a:endParaRPr lang="en-US" sz="1100" dirty="0">
              <a:solidFill>
                <a:schemeClr val="dk1"/>
              </a:solidFill>
            </a:endParaRPr>
          </a:p>
          <a:p>
            <a:pPr marL="0" lvl="0" indent="0">
              <a:spcBef>
                <a:spcPts val="16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spcBef>
                <a:spcPts val="1600"/>
              </a:spcBef>
              <a:spcAft>
                <a:spcPts val="1600"/>
              </a:spcAft>
              <a:buNone/>
            </a:pPr>
            <a:endParaRPr dirty="0"/>
          </a:p>
        </p:txBody>
      </p:sp>
    </p:spTree>
    <p:extLst>
      <p:ext uri="{BB962C8B-B14F-4D97-AF65-F5344CB8AC3E}">
        <p14:creationId xmlns:p14="http://schemas.microsoft.com/office/powerpoint/2010/main" val="13392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B605-04F7-419D-81B3-4D4B889236A6}"/>
              </a:ext>
            </a:extLst>
          </p:cNvPr>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Theory</a:t>
            </a:r>
          </a:p>
        </p:txBody>
      </p:sp>
      <p:sp>
        <p:nvSpPr>
          <p:cNvPr id="3" name="Text Placeholder 2">
            <a:extLst>
              <a:ext uri="{FF2B5EF4-FFF2-40B4-BE49-F238E27FC236}">
                <a16:creationId xmlns:a16="http://schemas.microsoft.com/office/drawing/2014/main" id="{0ECF5D73-2A95-4E85-96D3-D1C4BD274530}"/>
              </a:ext>
            </a:extLst>
          </p:cNvPr>
          <p:cNvSpPr>
            <a:spLocks noGrp="1"/>
          </p:cNvSpPr>
          <p:nvPr>
            <p:ph type="body" idx="1"/>
          </p:nvPr>
        </p:nvSpPr>
        <p:spPr/>
        <p:txBody>
          <a:bodyPr>
            <a:noAutofit/>
          </a:bodyPr>
          <a:lstStyle/>
          <a:p>
            <a:pPr>
              <a:buFont typeface="Arial" panose="020B0604020202020204" pitchFamily="34" charset="0"/>
              <a:buChar char="•"/>
            </a:pPr>
            <a:r>
              <a:rPr lang="en-US" sz="2000" dirty="0">
                <a:effectLst>
                  <a:outerShdw blurRad="38100" dist="38100" dir="2700000" algn="tl">
                    <a:srgbClr val="000000">
                      <a:alpha val="43137"/>
                    </a:srgbClr>
                  </a:outerShdw>
                </a:effectLst>
              </a:rPr>
              <a:t>Some practitioners have less interest in the translation of theory to practice (Kidd, Killeen, Jarvis, &amp; Offer, 1994; Morrow-Bradley &amp; Elliott, 1986). </a:t>
            </a:r>
          </a:p>
          <a:p>
            <a:pPr>
              <a:buFont typeface="Arial" panose="020B0604020202020204" pitchFamily="34" charset="0"/>
              <a:buChar char="•"/>
            </a:pP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a:effectLst>
                  <a:outerShdw blurRad="38100" dist="38100" dir="2700000" algn="tl">
                    <a:srgbClr val="000000">
                      <a:alpha val="43137"/>
                    </a:srgbClr>
                  </a:outerShdw>
                </a:effectLst>
              </a:rPr>
              <a:t>Some outcome studies of career interventions have shown that the models or theories supposedly guiding the intervention were not fully implemented (Miller &amp; Brown, 2005). </a:t>
            </a:r>
          </a:p>
          <a:p>
            <a:pPr>
              <a:buFont typeface="Arial" panose="020B0604020202020204" pitchFamily="34" charset="0"/>
              <a:buChar char="•"/>
            </a:pP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a:effectLst>
                  <a:outerShdw blurRad="38100" dist="38100" dir="2700000" algn="tl">
                    <a:srgbClr val="000000">
                      <a:alpha val="43137"/>
                    </a:srgbClr>
                  </a:outerShdw>
                </a:effectLst>
              </a:rPr>
              <a:t>One reason for the disconnect between theorists and practitioners is that each group uses different language to describe the same situation, with theorists focusing more on conceptual and research terms and practitioners focusing more on problems, information, and interpretations (Jepsen, 1996).</a:t>
            </a:r>
          </a:p>
        </p:txBody>
      </p:sp>
    </p:spTree>
    <p:extLst>
      <p:ext uri="{BB962C8B-B14F-4D97-AF65-F5344CB8AC3E}">
        <p14:creationId xmlns:p14="http://schemas.microsoft.com/office/powerpoint/2010/main" val="11640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3901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Theory </a:t>
            </a:r>
            <a:endParaRPr b="1" dirty="0">
              <a:effectLst>
                <a:outerShdw blurRad="38100" dist="38100" dir="2700000" algn="tl">
                  <a:srgbClr val="000000">
                    <a:alpha val="43137"/>
                  </a:srgbClr>
                </a:outerShdw>
              </a:effectLst>
            </a:endParaRPr>
          </a:p>
        </p:txBody>
      </p:sp>
      <p:sp>
        <p:nvSpPr>
          <p:cNvPr id="80" name="Shape 80"/>
          <p:cNvSpPr txBox="1">
            <a:spLocks noGrp="1"/>
          </p:cNvSpPr>
          <p:nvPr>
            <p:ph type="body" idx="1"/>
          </p:nvPr>
        </p:nvSpPr>
        <p:spPr>
          <a:xfrm>
            <a:off x="155850" y="2171826"/>
            <a:ext cx="8832300" cy="3991025"/>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2000" dirty="0">
                <a:effectLst>
                  <a:outerShdw blurRad="38100" dist="38100" dir="2700000" algn="tl">
                    <a:srgbClr val="000000">
                      <a:alpha val="43137"/>
                    </a:srgbClr>
                  </a:outerShdw>
                </a:effectLst>
              </a:rPr>
              <a:t>Research is used in creating and validating new theory. </a:t>
            </a:r>
          </a:p>
          <a:p>
            <a:pPr>
              <a:buFont typeface="Arial" panose="020B0604020202020204" pitchFamily="34" charset="0"/>
              <a:buChar char="•"/>
            </a:pP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a:effectLst>
                  <a:outerShdw blurRad="38100" dist="38100" dir="2700000" algn="tl">
                    <a:srgbClr val="000000">
                      <a:alpha val="43137"/>
                    </a:srgbClr>
                  </a:outerShdw>
                </a:effectLst>
              </a:rPr>
              <a:t>Research also contributes to practice by providing an evidence base for improving career interventions. </a:t>
            </a:r>
          </a:p>
          <a:p>
            <a:pPr marL="114300" indent="0">
              <a:buNone/>
            </a:pP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a:effectLst>
                  <a:outerShdw blurRad="38100" dist="38100" dir="2700000" algn="tl">
                    <a:srgbClr val="000000">
                      <a:alpha val="43137"/>
                    </a:srgbClr>
                  </a:outerShdw>
                </a:effectLst>
              </a:rPr>
              <a:t>Observations from practice support ongoing theory revision and provide evidence to further guide future research. </a:t>
            </a:r>
          </a:p>
          <a:p>
            <a:pPr>
              <a:buFont typeface="Arial" panose="020B0604020202020204" pitchFamily="34" charset="0"/>
              <a:buChar char="•"/>
            </a:pPr>
            <a:endParaRPr lang="en-US" sz="2000" dirty="0">
              <a:effectLst>
                <a:outerShdw blurRad="38100" dist="38100" dir="2700000" algn="tl">
                  <a:srgbClr val="000000">
                    <a:alpha val="43137"/>
                  </a:srgbClr>
                </a:outerShdw>
              </a:effectLst>
            </a:endParaRPr>
          </a:p>
          <a:p>
            <a:pPr>
              <a:buFont typeface="Arial" panose="020B0604020202020204" pitchFamily="34" charset="0"/>
              <a:buChar char="•"/>
            </a:pPr>
            <a:r>
              <a:rPr lang="en-US" sz="2000" dirty="0">
                <a:effectLst>
                  <a:outerShdw blurRad="38100" dist="38100" dir="2700000" algn="tl">
                    <a:srgbClr val="000000">
                      <a:alpha val="43137"/>
                    </a:srgbClr>
                  </a:outerShdw>
                </a:effectLst>
              </a:rPr>
              <a:t>Thoughts?</a:t>
            </a:r>
          </a:p>
          <a:p>
            <a:pPr marL="114300" indent="0">
              <a:buNone/>
            </a:pPr>
            <a:endParaRPr lang="en-US" sz="1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463957D-E5ED-4F97-8BD1-FD6D8679A0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68662" y="714267"/>
            <a:ext cx="1806676" cy="1355007"/>
          </a:xfrm>
          <a:prstGeom prst="rect">
            <a:avLst/>
          </a:prstGeom>
        </p:spPr>
      </p:pic>
    </p:spTree>
    <p:extLst>
      <p:ext uri="{BB962C8B-B14F-4D97-AF65-F5344CB8AC3E}">
        <p14:creationId xmlns:p14="http://schemas.microsoft.com/office/powerpoint/2010/main" val="426095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327355" y="134162"/>
            <a:ext cx="6347456" cy="4920875"/>
          </a:xfrm>
          <a:prstGeom prst="rect">
            <a:avLst/>
          </a:prstGeom>
        </p:spPr>
      </p:pic>
    </p:spTree>
    <p:extLst>
      <p:ext uri="{BB962C8B-B14F-4D97-AF65-F5344CB8AC3E}">
        <p14:creationId xmlns:p14="http://schemas.microsoft.com/office/powerpoint/2010/main" val="43524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699" y="91064"/>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Theory</a:t>
            </a:r>
            <a:endParaRPr b="1" dirty="0">
              <a:effectLst>
                <a:outerShdw blurRad="38100" dist="38100" dir="2700000" algn="tl">
                  <a:srgbClr val="000000">
                    <a:alpha val="43137"/>
                  </a:srgbClr>
                </a:outerShdw>
              </a:effectLst>
            </a:endParaRPr>
          </a:p>
        </p:txBody>
      </p:sp>
      <p:sp>
        <p:nvSpPr>
          <p:cNvPr id="92" name="Shape 92"/>
          <p:cNvSpPr txBox="1">
            <a:spLocks noGrp="1"/>
          </p:cNvSpPr>
          <p:nvPr>
            <p:ph type="body" idx="1"/>
          </p:nvPr>
        </p:nvSpPr>
        <p:spPr>
          <a:xfrm>
            <a:off x="311699" y="663764"/>
            <a:ext cx="8520600" cy="34164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SzPts val="2400"/>
              <a:buFont typeface="Arial" panose="020B0604020202020204" pitchFamily="34" charset="0"/>
              <a:buChar char="•"/>
            </a:pPr>
            <a:r>
              <a:rPr lang="en" sz="1800" dirty="0">
                <a:effectLst>
                  <a:outerShdw blurRad="38100" dist="38100" dir="2700000" algn="tl">
                    <a:srgbClr val="000000">
                      <a:alpha val="43137"/>
                    </a:srgbClr>
                  </a:outerShdw>
                </a:effectLst>
                <a:latin typeface="Calibri"/>
                <a:ea typeface="Calibri"/>
                <a:cs typeface="Calibri"/>
                <a:sym typeface="Calibri"/>
              </a:rPr>
              <a:t>Narrative psychology</a:t>
            </a:r>
            <a:endParaRPr sz="1800" dirty="0">
              <a:effectLst>
                <a:outerShdw blurRad="38100" dist="38100" dir="2700000" algn="tl">
                  <a:srgbClr val="000000">
                    <a:alpha val="43137"/>
                  </a:srgbClr>
                </a:outerShdw>
              </a:effectLst>
              <a:latin typeface="Calibri"/>
              <a:ea typeface="Calibri"/>
              <a:cs typeface="Calibri"/>
              <a:sym typeface="Calibri"/>
            </a:endParaRPr>
          </a:p>
          <a:p>
            <a:pPr lvl="1" rtl="0">
              <a:spcBef>
                <a:spcPts val="0"/>
              </a:spcBef>
              <a:spcAft>
                <a:spcPts val="0"/>
              </a:spcAft>
              <a:buSzPts val="1400"/>
              <a:buFont typeface="Arial" panose="020B0604020202020204" pitchFamily="34" charset="0"/>
              <a:buChar char="•"/>
            </a:pPr>
            <a:r>
              <a:rPr lang="en" sz="1800" dirty="0">
                <a:effectLst>
                  <a:outerShdw blurRad="38100" dist="38100" dir="2700000" algn="tl">
                    <a:srgbClr val="000000">
                      <a:alpha val="43137"/>
                    </a:srgbClr>
                  </a:outerShdw>
                </a:effectLst>
                <a:latin typeface="Calibri"/>
                <a:ea typeface="Calibri"/>
                <a:cs typeface="Calibri"/>
                <a:sym typeface="Calibri"/>
              </a:rPr>
              <a:t>Attention to stories to uncover meaning</a:t>
            </a:r>
            <a:endParaRPr sz="1800" dirty="0">
              <a:effectLst>
                <a:outerShdw blurRad="38100" dist="38100" dir="2700000" algn="tl">
                  <a:srgbClr val="000000">
                    <a:alpha val="43137"/>
                  </a:srgbClr>
                </a:outerShdw>
              </a:effectLst>
              <a:latin typeface="Calibri"/>
              <a:ea typeface="Calibri"/>
              <a:cs typeface="Calibri"/>
              <a:sym typeface="Calibri"/>
            </a:endParaRPr>
          </a:p>
          <a:p>
            <a:pPr lvl="1" rtl="0">
              <a:spcBef>
                <a:spcPts val="0"/>
              </a:spcBef>
              <a:spcAft>
                <a:spcPts val="0"/>
              </a:spcAft>
              <a:buSzPts val="1400"/>
              <a:buFont typeface="Arial" panose="020B0604020202020204" pitchFamily="34" charset="0"/>
              <a:buChar char="•"/>
            </a:pPr>
            <a:r>
              <a:rPr lang="en" sz="1800" dirty="0">
                <a:effectLst>
                  <a:outerShdw blurRad="38100" dist="38100" dir="2700000" algn="tl">
                    <a:srgbClr val="000000">
                      <a:alpha val="43137"/>
                    </a:srgbClr>
                  </a:outerShdw>
                </a:effectLst>
                <a:latin typeface="Calibri"/>
                <a:ea typeface="Calibri"/>
                <a:cs typeface="Calibri"/>
                <a:sym typeface="Calibri"/>
              </a:rPr>
              <a:t>Stories as a source of reflection (Savickas, 2015)</a:t>
            </a:r>
            <a:endParaRPr sz="1800" dirty="0">
              <a:effectLst>
                <a:outerShdw blurRad="38100" dist="38100" dir="2700000" algn="tl">
                  <a:srgbClr val="000000">
                    <a:alpha val="43137"/>
                  </a:srgbClr>
                </a:outerShdw>
              </a:effectLst>
              <a:latin typeface="Calibri"/>
              <a:ea typeface="Calibri"/>
              <a:cs typeface="Calibri"/>
              <a:sym typeface="Calibri"/>
            </a:endParaRPr>
          </a:p>
          <a:p>
            <a:pPr lvl="1" rtl="0">
              <a:spcBef>
                <a:spcPts val="0"/>
              </a:spcBef>
              <a:spcAft>
                <a:spcPts val="0"/>
              </a:spcAft>
              <a:buSzPts val="1400"/>
              <a:buFont typeface="Arial" panose="020B0604020202020204" pitchFamily="34" charset="0"/>
              <a:buChar char="•"/>
            </a:pPr>
            <a:r>
              <a:rPr lang="en" sz="1800" dirty="0">
                <a:effectLst>
                  <a:outerShdw blurRad="38100" dist="38100" dir="2700000" algn="tl">
                    <a:srgbClr val="000000">
                      <a:alpha val="43137"/>
                    </a:srgbClr>
                  </a:outerShdw>
                </a:effectLst>
                <a:latin typeface="Calibri"/>
                <a:ea typeface="Calibri"/>
                <a:cs typeface="Calibri"/>
                <a:sym typeface="Calibri"/>
              </a:rPr>
              <a:t>“Narrating the self increases comprehension, coherence, and continuity.” (Savickas, 2011)</a:t>
            </a:r>
            <a:endParaRPr sz="1800" dirty="0">
              <a:effectLst>
                <a:outerShdw blurRad="38100" dist="38100" dir="2700000" algn="tl">
                  <a:srgbClr val="000000">
                    <a:alpha val="43137"/>
                  </a:srgbClr>
                </a:outerShdw>
              </a:effectLst>
              <a:latin typeface="Calibri"/>
              <a:ea typeface="Calibri"/>
              <a:cs typeface="Calibri"/>
              <a:sym typeface="Calibri"/>
            </a:endParaRPr>
          </a:p>
          <a:p>
            <a:pPr lvl="1" rtl="0">
              <a:spcBef>
                <a:spcPts val="0"/>
              </a:spcBef>
              <a:spcAft>
                <a:spcPts val="0"/>
              </a:spcAft>
              <a:buSzPts val="1400"/>
              <a:buFont typeface="Arial" panose="020B0604020202020204" pitchFamily="34" charset="0"/>
              <a:buChar char="•"/>
            </a:pPr>
            <a:r>
              <a:rPr lang="en" sz="1800" dirty="0">
                <a:effectLst>
                  <a:outerShdw blurRad="38100" dist="38100" dir="2700000" algn="tl">
                    <a:srgbClr val="000000">
                      <a:alpha val="43137"/>
                    </a:srgbClr>
                  </a:outerShdw>
                </a:effectLst>
                <a:latin typeface="Calibri"/>
                <a:ea typeface="Calibri"/>
                <a:cs typeface="Calibri"/>
                <a:sym typeface="Calibri"/>
              </a:rPr>
              <a:t>The power of language (Corso &amp; Rehfuss, 2011)</a:t>
            </a:r>
            <a:endParaRPr sz="1800" dirty="0">
              <a:effectLst>
                <a:outerShdw blurRad="38100" dist="38100" dir="2700000" algn="tl">
                  <a:srgbClr val="000000">
                    <a:alpha val="43137"/>
                  </a:srgbClr>
                </a:outerShdw>
              </a:effectLst>
              <a:latin typeface="Calibri"/>
              <a:ea typeface="Calibri"/>
              <a:cs typeface="Calibri"/>
              <a:sym typeface="Calibri"/>
            </a:endParaRPr>
          </a:p>
          <a:p>
            <a:pPr marL="0" lvl="0" indent="0">
              <a:spcBef>
                <a:spcPts val="0"/>
              </a:spcBef>
              <a:spcAft>
                <a:spcPts val="1600"/>
              </a:spcAft>
              <a:buNone/>
            </a:pPr>
            <a:endParaRPr dirty="0"/>
          </a:p>
        </p:txBody>
      </p:sp>
      <p:pic>
        <p:nvPicPr>
          <p:cNvPr id="93" name="Shape 93"/>
          <p:cNvPicPr preferRelativeResize="0"/>
          <p:nvPr/>
        </p:nvPicPr>
        <p:blipFill>
          <a:blip r:embed="rId3">
            <a:alphaModFix/>
          </a:blip>
          <a:stretch>
            <a:fillRect/>
          </a:stretch>
        </p:blipFill>
        <p:spPr>
          <a:xfrm>
            <a:off x="1967025" y="2731350"/>
            <a:ext cx="5209949" cy="2261600"/>
          </a:xfrm>
          <a:prstGeom prst="rect">
            <a:avLst/>
          </a:prstGeom>
          <a:noFill/>
          <a:ln>
            <a:noFill/>
          </a:ln>
        </p:spPr>
      </p:pic>
    </p:spTree>
    <p:extLst>
      <p:ext uri="{BB962C8B-B14F-4D97-AF65-F5344CB8AC3E}">
        <p14:creationId xmlns:p14="http://schemas.microsoft.com/office/powerpoint/2010/main" val="60717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rot="1800047">
            <a:off x="5881693" y="2206709"/>
            <a:ext cx="2690936" cy="2690936"/>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8100000">
            <a:off x="6995340" y="2208018"/>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1800047" flipH="1">
            <a:off x="5831456" y="2206709"/>
            <a:ext cx="2690936" cy="2690936"/>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Theory </a:t>
            </a:r>
            <a:endParaRPr b="1" dirty="0">
              <a:effectLst>
                <a:outerShdw blurRad="38100" dist="38100" dir="2700000" algn="tl">
                  <a:srgbClr val="000000">
                    <a:alpha val="43137"/>
                  </a:srgbClr>
                </a:outerShdw>
              </a:effectLst>
            </a:endParaRPr>
          </a:p>
        </p:txBody>
      </p:sp>
      <p:sp>
        <p:nvSpPr>
          <p:cNvPr id="102" name="Shape 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Super- life-span development</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Career adaptability (how)</a:t>
            </a:r>
            <a:endParaRPr sz="1800" dirty="0">
              <a:effectLst>
                <a:outerShdw blurRad="38100" dist="38100" dir="2700000" algn="tl">
                  <a:srgbClr val="000000">
                    <a:alpha val="43137"/>
                  </a:srgbClr>
                </a:outerShdw>
              </a:effectLst>
            </a:endParaRPr>
          </a:p>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Adlerian- self-completion, Individual Psychology</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Life themes (why)</a:t>
            </a:r>
            <a:endParaRPr sz="1800" dirty="0">
              <a:effectLst>
                <a:outerShdw blurRad="38100" dist="38100" dir="2700000" algn="tl">
                  <a:srgbClr val="000000">
                    <a:alpha val="43137"/>
                  </a:srgbClr>
                </a:outerShdw>
              </a:effectLst>
            </a:endParaRPr>
          </a:p>
          <a:p>
            <a:pPr marL="457200" lvl="0" indent="-381000" rtl="0">
              <a:spcBef>
                <a:spcPts val="0"/>
              </a:spcBef>
              <a:spcAft>
                <a:spcPts val="0"/>
              </a:spcAft>
              <a:buSzPts val="2400"/>
              <a:buFont typeface="Arial" panose="020B0604020202020204" pitchFamily="34" charset="0"/>
              <a:buChar char="•"/>
            </a:pPr>
            <a:r>
              <a:rPr lang="en" sz="2400" dirty="0">
                <a:effectLst>
                  <a:outerShdw blurRad="38100" dist="38100" dir="2700000" algn="tl">
                    <a:srgbClr val="000000">
                      <a:alpha val="43137"/>
                    </a:srgbClr>
                  </a:outerShdw>
                </a:effectLst>
              </a:rPr>
              <a:t>Holland- vocational personality</a:t>
            </a:r>
            <a:endParaRPr sz="2400" dirty="0">
              <a:effectLst>
                <a:outerShdw blurRad="38100" dist="38100" dir="2700000" algn="tl">
                  <a:srgbClr val="000000">
                    <a:alpha val="43137"/>
                  </a:srgbClr>
                </a:outerShdw>
              </a:effectLst>
            </a:endParaRPr>
          </a:p>
          <a:p>
            <a:pPr marL="914400" lvl="1" indent="-342900" rtl="0">
              <a:spcBef>
                <a:spcPts val="0"/>
              </a:spcBef>
              <a:spcAft>
                <a:spcPts val="0"/>
              </a:spcAft>
              <a:buSzPts val="1800"/>
              <a:buFont typeface="Arial" panose="020B0604020202020204" pitchFamily="34" charset="0"/>
              <a:buChar char="•"/>
            </a:pPr>
            <a:r>
              <a:rPr lang="en" sz="1800" dirty="0">
                <a:effectLst>
                  <a:outerShdw blurRad="38100" dist="38100" dir="2700000" algn="tl">
                    <a:srgbClr val="000000">
                      <a:alpha val="43137"/>
                    </a:srgbClr>
                  </a:outerShdw>
                </a:effectLst>
              </a:rPr>
              <a:t>Vocations (where)</a:t>
            </a:r>
            <a:endParaRPr sz="1800" dirty="0">
              <a:effectLst>
                <a:outerShdw blurRad="38100" dist="38100" dir="2700000" algn="tl">
                  <a:srgbClr val="000000">
                    <a:alpha val="43137"/>
                  </a:srgbClr>
                </a:outerShdw>
              </a:effectLst>
            </a:endParaRPr>
          </a:p>
          <a:p>
            <a:pPr marL="0" lvl="0" indent="0" rtl="0">
              <a:spcBef>
                <a:spcPts val="1600"/>
              </a:spcBef>
              <a:spcAft>
                <a:spcPts val="1600"/>
              </a:spcAft>
              <a:buNone/>
            </a:pPr>
            <a:endParaRPr sz="1800" dirty="0"/>
          </a:p>
        </p:txBody>
      </p:sp>
      <p:sp>
        <p:nvSpPr>
          <p:cNvPr id="103" name="Shape 103"/>
          <p:cNvSpPr/>
          <p:nvPr/>
        </p:nvSpPr>
        <p:spPr>
          <a:xfrm>
            <a:off x="5906875" y="2282117"/>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4" name="Shape 104"/>
          <p:cNvGrpSpPr/>
          <p:nvPr/>
        </p:nvGrpSpPr>
        <p:grpSpPr>
          <a:xfrm>
            <a:off x="4390864" y="3195007"/>
            <a:ext cx="1267151" cy="344911"/>
            <a:chOff x="1680836" y="1315124"/>
            <a:chExt cx="1931633" cy="669600"/>
          </a:xfrm>
        </p:grpSpPr>
        <p:cxnSp>
          <p:nvCxnSpPr>
            <p:cNvPr id="105" name="Shape 105"/>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106" name="Shape 106"/>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0"/>
                </a:spcAft>
                <a:buNone/>
              </a:pPr>
              <a:r>
                <a:rPr lang="en" sz="800">
                  <a:latin typeface="Roboto"/>
                  <a:ea typeface="Roboto"/>
                  <a:cs typeface="Roboto"/>
                  <a:sym typeface="Roboto"/>
                </a:rPr>
                <a:t>Career Adaptability</a:t>
              </a:r>
              <a:endParaRPr sz="800" b="1">
                <a:latin typeface="Roboto"/>
                <a:ea typeface="Roboto"/>
                <a:cs typeface="Roboto"/>
                <a:sym typeface="Roboto"/>
              </a:endParaRPr>
            </a:p>
          </p:txBody>
        </p:sp>
      </p:grpSp>
      <p:grpSp>
        <p:nvGrpSpPr>
          <p:cNvPr id="107" name="Shape 107"/>
          <p:cNvGrpSpPr/>
          <p:nvPr/>
        </p:nvGrpSpPr>
        <p:grpSpPr>
          <a:xfrm>
            <a:off x="7571631" y="2402093"/>
            <a:ext cx="1557619" cy="385444"/>
            <a:chOff x="5517319" y="1638300"/>
            <a:chExt cx="2459527" cy="921894"/>
          </a:xfrm>
        </p:grpSpPr>
        <p:cxnSp>
          <p:nvCxnSpPr>
            <p:cNvPr id="108" name="Shape 108"/>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09" name="Shape 109"/>
            <p:cNvSpPr txBox="1"/>
            <p:nvPr/>
          </p:nvSpPr>
          <p:spPr>
            <a:xfrm>
              <a:off x="6481646" y="1890594"/>
              <a:ext cx="1495200" cy="669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800">
                  <a:latin typeface="Roboto"/>
                  <a:ea typeface="Roboto"/>
                  <a:cs typeface="Roboto"/>
                  <a:sym typeface="Roboto"/>
                </a:rPr>
                <a:t>Life Themes </a:t>
              </a:r>
              <a:endParaRPr sz="800" b="1">
                <a:latin typeface="Roboto"/>
                <a:ea typeface="Roboto"/>
                <a:cs typeface="Roboto"/>
                <a:sym typeface="Roboto"/>
              </a:endParaRPr>
            </a:p>
          </p:txBody>
        </p:sp>
      </p:grpSp>
      <p:grpSp>
        <p:nvGrpSpPr>
          <p:cNvPr id="110" name="Shape 110"/>
          <p:cNvGrpSpPr/>
          <p:nvPr/>
        </p:nvGrpSpPr>
        <p:grpSpPr>
          <a:xfrm rot="-87973">
            <a:off x="6583813" y="4073869"/>
            <a:ext cx="1186232" cy="617954"/>
            <a:chOff x="3808214" y="3535140"/>
            <a:chExt cx="1495200" cy="937999"/>
          </a:xfrm>
        </p:grpSpPr>
        <p:cxnSp>
          <p:nvCxnSpPr>
            <p:cNvPr id="111" name="Shape 111"/>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12" name="Shape 112"/>
            <p:cNvSpPr txBox="1"/>
            <p:nvPr/>
          </p:nvSpPr>
          <p:spPr>
            <a:xfrm>
              <a:off x="3808214" y="4009339"/>
              <a:ext cx="1495200" cy="4638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a:latin typeface="Roboto"/>
                  <a:ea typeface="Roboto"/>
                  <a:cs typeface="Roboto"/>
                  <a:sym typeface="Roboto"/>
                </a:rPr>
                <a:t>Vocational Personality</a:t>
              </a:r>
              <a:endParaRPr sz="800" b="1">
                <a:latin typeface="Roboto"/>
                <a:ea typeface="Roboto"/>
                <a:cs typeface="Roboto"/>
                <a:sym typeface="Roboto"/>
              </a:endParaRPr>
            </a:p>
          </p:txBody>
        </p:sp>
      </p:grpSp>
      <p:sp>
        <p:nvSpPr>
          <p:cNvPr id="113" name="Shape 113"/>
          <p:cNvSpPr txBox="1"/>
          <p:nvPr/>
        </p:nvSpPr>
        <p:spPr>
          <a:xfrm>
            <a:off x="6505359" y="3254410"/>
            <a:ext cx="1443600" cy="804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200" b="1">
                <a:latin typeface="Roboto"/>
                <a:ea typeface="Roboto"/>
                <a:cs typeface="Roboto"/>
                <a:sym typeface="Roboto"/>
              </a:rPr>
              <a:t>Domains of Career Construction Theory</a:t>
            </a:r>
            <a:endParaRPr sz="1200"/>
          </a:p>
        </p:txBody>
      </p:sp>
      <p:sp>
        <p:nvSpPr>
          <p:cNvPr id="114" name="Shape 114"/>
          <p:cNvSpPr/>
          <p:nvPr/>
        </p:nvSpPr>
        <p:spPr>
          <a:xfrm rot="-9000757" flipH="1">
            <a:off x="5882028" y="2207058"/>
            <a:ext cx="2690226" cy="2690226"/>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1027861">
            <a:off x="8145249" y="4013107"/>
            <a:ext cx="312672" cy="312672"/>
          </a:xfrm>
          <a:prstGeom prst="rtTriangle">
            <a:avLst/>
          </a:prstGeom>
          <a:solidFill>
            <a:srgbClr val="08563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6359841">
            <a:off x="5941526" y="3987662"/>
            <a:ext cx="363580" cy="363580"/>
          </a:xfrm>
          <a:prstGeom prst="rtTriangle">
            <a:avLst/>
          </a:prstGeom>
          <a:solidFill>
            <a:srgbClr val="0E94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085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effectLst>
                  <a:outerShdw blurRad="38100" dist="38100" dir="2700000" algn="tl">
                    <a:srgbClr val="000000">
                      <a:alpha val="43137"/>
                    </a:srgbClr>
                  </a:outerShdw>
                </a:effectLst>
              </a:rPr>
              <a:t>CCT- Premise</a:t>
            </a:r>
            <a:endParaRPr b="1" dirty="0">
              <a:effectLst>
                <a:outerShdw blurRad="38100" dist="38100" dir="2700000" algn="tl">
                  <a:srgbClr val="000000">
                    <a:alpha val="43137"/>
                  </a:srgbClr>
                </a:outerShdw>
              </a:effectLst>
            </a:endParaRPr>
          </a:p>
        </p:txBody>
      </p:sp>
      <p:sp>
        <p:nvSpPr>
          <p:cNvPr id="122" name="Shape 122"/>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lvl="0" rtl="0">
              <a:spcBef>
                <a:spcPts val="800"/>
              </a:spcBef>
              <a:spcAft>
                <a:spcPts val="0"/>
              </a:spcAft>
              <a:buSzPts val="1800"/>
              <a:buFont typeface="Arial" panose="020B0604020202020204" pitchFamily="34" charset="0"/>
              <a:buChar char="•"/>
            </a:pPr>
            <a:r>
              <a:rPr lang="en" sz="2800" dirty="0">
                <a:effectLst>
                  <a:outerShdw blurRad="38100" dist="38100" dir="2700000" algn="tl">
                    <a:srgbClr val="000000">
                      <a:alpha val="43137"/>
                    </a:srgbClr>
                  </a:outerShdw>
                </a:effectLst>
                <a:latin typeface="Calibri"/>
                <a:ea typeface="Calibri"/>
                <a:cs typeface="Calibri"/>
                <a:sym typeface="Calibri"/>
              </a:rPr>
              <a:t>Third paradigm of career intervention</a:t>
            </a:r>
            <a:endParaRPr sz="2800" dirty="0">
              <a:effectLst>
                <a:outerShdw blurRad="38100" dist="38100" dir="2700000" algn="tl">
                  <a:srgbClr val="000000">
                    <a:alpha val="43137"/>
                  </a:srgbClr>
                </a:outerShdw>
              </a:effectLst>
              <a:latin typeface="Calibri"/>
              <a:ea typeface="Calibri"/>
              <a:cs typeface="Calibri"/>
              <a:sym typeface="Calibri"/>
            </a:endParaRPr>
          </a:p>
          <a:p>
            <a:pPr lvl="1" rtl="0">
              <a:spcBef>
                <a:spcPts val="0"/>
              </a:spcBef>
              <a:spcAft>
                <a:spcPts val="0"/>
              </a:spcAft>
              <a:buSzPts val="1400"/>
              <a:buFont typeface="Arial" panose="020B0604020202020204" pitchFamily="34" charset="0"/>
              <a:buChar char="•"/>
            </a:pPr>
            <a:r>
              <a:rPr lang="en" sz="2800" dirty="0">
                <a:effectLst>
                  <a:outerShdw blurRad="38100" dist="38100" dir="2700000" algn="tl">
                    <a:srgbClr val="000000">
                      <a:alpha val="43137"/>
                    </a:srgbClr>
                  </a:outerShdw>
                </a:effectLst>
                <a:latin typeface="Calibri"/>
                <a:ea typeface="Calibri"/>
                <a:cs typeface="Calibri"/>
                <a:sym typeface="Calibri"/>
              </a:rPr>
              <a:t>Vocational guidance    	Career Education   	 Life- Design counseling for career construction</a:t>
            </a:r>
            <a:endParaRPr sz="2800" dirty="0">
              <a:effectLst>
                <a:outerShdw blurRad="38100" dist="38100" dir="2700000" algn="tl">
                  <a:srgbClr val="000000">
                    <a:alpha val="43137"/>
                  </a:srgbClr>
                </a:outerShdw>
              </a:effectLst>
              <a:latin typeface="Calibri"/>
              <a:ea typeface="Calibri"/>
              <a:cs typeface="Calibri"/>
              <a:sym typeface="Calibri"/>
            </a:endParaRPr>
          </a:p>
          <a:p>
            <a:pPr lvl="2" rtl="0">
              <a:spcBef>
                <a:spcPts val="0"/>
              </a:spcBef>
              <a:spcAft>
                <a:spcPts val="0"/>
              </a:spcAft>
              <a:buSzPts val="1400"/>
              <a:buFont typeface="Arial" panose="020B0604020202020204" pitchFamily="34" charset="0"/>
              <a:buChar char="•"/>
            </a:pPr>
            <a:r>
              <a:rPr lang="en" sz="1600" dirty="0">
                <a:effectLst>
                  <a:outerShdw blurRad="38100" dist="38100" dir="2700000" algn="tl">
                    <a:srgbClr val="000000">
                      <a:alpha val="43137"/>
                    </a:srgbClr>
                  </a:outerShdw>
                </a:effectLst>
                <a:latin typeface="Calibri"/>
                <a:ea typeface="Calibri"/>
                <a:cs typeface="Calibri"/>
                <a:sym typeface="Calibri"/>
              </a:rPr>
              <a:t>Scores to Stages to Stories (Savickas, 2015)</a:t>
            </a:r>
          </a:p>
          <a:p>
            <a:pPr lvl="2" rtl="0">
              <a:spcBef>
                <a:spcPts val="0"/>
              </a:spcBef>
              <a:spcAft>
                <a:spcPts val="0"/>
              </a:spcAft>
              <a:buSzPts val="1400"/>
              <a:buFont typeface="Arial" panose="020B0604020202020204" pitchFamily="34" charset="0"/>
              <a:buChar char="•"/>
            </a:pPr>
            <a:endParaRPr sz="2800" dirty="0">
              <a:effectLst>
                <a:outerShdw blurRad="38100" dist="38100" dir="2700000" algn="tl">
                  <a:srgbClr val="000000">
                    <a:alpha val="43137"/>
                  </a:srgbClr>
                </a:outerShdw>
              </a:effectLst>
              <a:latin typeface="Calibri"/>
              <a:ea typeface="Calibri"/>
              <a:cs typeface="Calibri"/>
              <a:sym typeface="Calibri"/>
            </a:endParaRPr>
          </a:p>
          <a:p>
            <a:pPr lvl="0" rtl="0">
              <a:spcBef>
                <a:spcPts val="0"/>
              </a:spcBef>
              <a:spcAft>
                <a:spcPts val="0"/>
              </a:spcAft>
              <a:buSzPts val="1800"/>
              <a:buFont typeface="Arial" panose="020B0604020202020204" pitchFamily="34" charset="0"/>
              <a:buChar char="•"/>
            </a:pPr>
            <a:r>
              <a:rPr lang="en" sz="2800" dirty="0">
                <a:effectLst>
                  <a:outerShdw blurRad="38100" dist="38100" dir="2700000" algn="tl">
                    <a:srgbClr val="000000">
                      <a:alpha val="43137"/>
                    </a:srgbClr>
                  </a:outerShdw>
                </a:effectLst>
                <a:latin typeface="Calibri"/>
                <a:ea typeface="Calibri"/>
                <a:cs typeface="Calibri"/>
                <a:sym typeface="Calibri"/>
              </a:rPr>
              <a:t>“Career Construction Theory, simply stated, holds that individuals build their careers by imposing meaning on vocational behavior.” (Savickas, 2011)</a:t>
            </a:r>
            <a:endParaRPr sz="2800" dirty="0">
              <a:effectLst>
                <a:outerShdw blurRad="38100" dist="38100" dir="2700000" algn="tl">
                  <a:srgbClr val="000000">
                    <a:alpha val="43137"/>
                  </a:srgbClr>
                </a:outerShdw>
              </a:effectLst>
              <a:latin typeface="Calibri"/>
              <a:ea typeface="Calibri"/>
              <a:cs typeface="Calibri"/>
              <a:sym typeface="Calibri"/>
            </a:endParaRPr>
          </a:p>
          <a:p>
            <a:pPr marL="0" lvl="0" indent="0">
              <a:spcBef>
                <a:spcPts val="0"/>
              </a:spcBef>
              <a:spcAft>
                <a:spcPts val="1600"/>
              </a:spcAft>
              <a:buNone/>
            </a:pPr>
            <a:endParaRPr dirty="0"/>
          </a:p>
        </p:txBody>
      </p:sp>
      <p:sp>
        <p:nvSpPr>
          <p:cNvPr id="123" name="Shape 123"/>
          <p:cNvSpPr/>
          <p:nvPr/>
        </p:nvSpPr>
        <p:spPr>
          <a:xfrm>
            <a:off x="4415250" y="1928204"/>
            <a:ext cx="313500" cy="150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7340886" y="1914594"/>
            <a:ext cx="313500" cy="150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86019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7BCBB-D9BF-4065-821D-6B28B471D4B4}"/>
</file>

<file path=customXml/itemProps2.xml><?xml version="1.0" encoding="utf-8"?>
<ds:datastoreItem xmlns:ds="http://schemas.openxmlformats.org/officeDocument/2006/customXml" ds:itemID="{CAA92CDD-289D-4CB7-AA15-03BA53027A51}"/>
</file>

<file path=customXml/itemProps3.xml><?xml version="1.0" encoding="utf-8"?>
<ds:datastoreItem xmlns:ds="http://schemas.openxmlformats.org/officeDocument/2006/customXml" ds:itemID="{663F17EB-9D11-4777-A13E-ADB1124C336C}"/>
</file>

<file path=docProps/app.xml><?xml version="1.0" encoding="utf-8"?>
<Properties xmlns="http://schemas.openxmlformats.org/officeDocument/2006/extended-properties" xmlns:vt="http://schemas.openxmlformats.org/officeDocument/2006/docPropsVTypes">
  <Template>Celestial</Template>
  <TotalTime>7494</TotalTime>
  <Words>2529</Words>
  <Application>Microsoft Office PowerPoint</Application>
  <PresentationFormat>On-screen Show (16:9)</PresentationFormat>
  <Paragraphs>306</Paragraphs>
  <Slides>35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Rockwell</vt:lpstr>
      <vt:lpstr>Times New Roman</vt:lpstr>
      <vt:lpstr>Calibri</vt:lpstr>
      <vt:lpstr>Fjalla One</vt:lpstr>
      <vt:lpstr>Calibri (Body)</vt:lpstr>
      <vt:lpstr>Roboto Slab</vt:lpstr>
      <vt:lpstr>Calibri Light</vt:lpstr>
      <vt:lpstr>Roboto</vt:lpstr>
      <vt:lpstr>Celestial</vt:lpstr>
      <vt:lpstr>Practitioner’s Guide to Using theory in Practice</vt:lpstr>
      <vt:lpstr>Introduction</vt:lpstr>
      <vt:lpstr>Theory</vt:lpstr>
      <vt:lpstr>Theory</vt:lpstr>
      <vt:lpstr>Theory </vt:lpstr>
      <vt:lpstr>PowerPoint Presentation</vt:lpstr>
      <vt:lpstr>CCT- Theory</vt:lpstr>
      <vt:lpstr>CCT- Theory </vt:lpstr>
      <vt:lpstr>CCT- Premise</vt:lpstr>
      <vt:lpstr>CCT- Primary Constructs </vt:lpstr>
      <vt:lpstr>CCT- Assessment</vt:lpstr>
      <vt:lpstr>CCT- Research </vt:lpstr>
      <vt:lpstr>CCT- Tips for Practice</vt:lpstr>
      <vt:lpstr>CCT- Samples</vt:lpstr>
      <vt:lpstr>Cognitive Information Processing theory</vt:lpstr>
      <vt:lpstr>PowerPoint Presentation</vt:lpstr>
      <vt:lpstr>Two-Dimensional Readiness Model</vt:lpstr>
      <vt:lpstr>PowerPoint Presentation</vt:lpstr>
      <vt:lpstr>Career thoughts inventory:  readiness measure</vt:lpstr>
      <vt:lpstr>Career Thoughts Inventory Workbook</vt:lpstr>
      <vt:lpstr>Theory, Research, and Practice Integration</vt:lpstr>
      <vt:lpstr>SCCT - Theory</vt:lpstr>
      <vt:lpstr>SCCT - Premise</vt:lpstr>
      <vt:lpstr>SCCT - Primary Constructs </vt:lpstr>
      <vt:lpstr>SCCT - Primary Constructs  </vt:lpstr>
      <vt:lpstr>SCCT - Research</vt:lpstr>
      <vt:lpstr>SCCT- Tips for Practice </vt:lpstr>
      <vt:lpstr>Linda Gottfredson’s Theory of Circumscription, Compromise, and Self-Creation</vt:lpstr>
      <vt:lpstr>Linda Gottfredson’s Theory of Circumscription, Compromise, and Self-Creation</vt:lpstr>
      <vt:lpstr>Linda Gottfredson’s Theory of Circumscription, Compromise, and Self-Creation</vt:lpstr>
      <vt:lpstr>Gottfredson Tips for Practice</vt:lpstr>
      <vt:lpstr>Final Thoughts/Questions</vt:lpstr>
      <vt:lpstr>References</vt:lpstr>
      <vt:lpstr>Selected References</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Practitioner’s Guide to Using theory in Practice</dc:title>
  <dc:creator>Hayden, Seth C.</dc:creator>
  <cp:lastModifiedBy>Administrator</cp:lastModifiedBy>
  <cp:revision>30</cp:revision>
  <dcterms:modified xsi:type="dcterms:W3CDTF">2018-06-25T14:33:46Z</dcterms:modified>
</cp:coreProperties>
</file>