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9" r:id="rId2"/>
    <p:sldId id="348" r:id="rId3"/>
    <p:sldId id="257" r:id="rId4"/>
    <p:sldId id="338" r:id="rId5"/>
    <p:sldId id="306" r:id="rId6"/>
    <p:sldId id="333" r:id="rId7"/>
    <p:sldId id="334" r:id="rId8"/>
    <p:sldId id="340" r:id="rId9"/>
    <p:sldId id="341" r:id="rId10"/>
    <p:sldId id="337" r:id="rId11"/>
    <p:sldId id="335" r:id="rId12"/>
    <p:sldId id="313" r:id="rId13"/>
    <p:sldId id="342" r:id="rId14"/>
    <p:sldId id="343" r:id="rId15"/>
    <p:sldId id="336" r:id="rId16"/>
    <p:sldId id="344" r:id="rId17"/>
    <p:sldId id="345" r:id="rId18"/>
    <p:sldId id="346" r:id="rId19"/>
    <p:sldId id="347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BC3BD"/>
    <a:srgbClr val="00FFCC"/>
    <a:srgbClr val="24B5AF"/>
    <a:srgbClr val="EE8640"/>
    <a:srgbClr val="EF5438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08A1-C607-4CBC-A412-ED9B3F893C9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4831-EBDE-4D2E-A550-C7B71F997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3785652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4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Three: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4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4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Implementing a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4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4B5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Career Plan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24B5A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472378"/>
            <a:ext cx="7118131" cy="0"/>
          </a:xfrm>
          <a:prstGeom prst="line">
            <a:avLst/>
          </a:prstGeom>
          <a:ln w="12700">
            <a:solidFill>
              <a:srgbClr val="00FF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4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Views of Your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Gain Experience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Create Connections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First Impressions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Be a Professional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Be Prepared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Be Persistent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Be Realistic, Open-Minded, &amp; Flexible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2B8655-5418-4E8F-8C1F-16A403504D09}"/>
              </a:ext>
            </a:extLst>
          </p:cNvPr>
          <p:cNvSpPr txBox="1"/>
          <p:nvPr/>
        </p:nvSpPr>
        <p:spPr>
          <a:xfrm>
            <a:off x="4719782" y="2086776"/>
            <a:ext cx="1976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many of these can you check off?</a:t>
            </a:r>
            <a:endParaRPr lang="en-US" sz="32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4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 Job-Hunting Myths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Wallflower Syndrome”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“Lone Ranger Syndrome”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“Looking Under the Light”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“I’ll Do Anything”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4C00A3-D2EA-4737-9070-AB96D2E16A06}"/>
              </a:ext>
            </a:extLst>
          </p:cNvPr>
          <p:cNvSpPr txBox="1"/>
          <p:nvPr/>
        </p:nvSpPr>
        <p:spPr>
          <a:xfrm>
            <a:off x="5246255" y="1837712"/>
            <a:ext cx="2392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Avoid these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by using a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more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u="sng" dirty="0"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proactive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job hunting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approach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on Job-Hunting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964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Values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Interests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Skills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1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does your 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relate to the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jobs you will seek?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other aspects of self-knowledge might be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 in job hunting?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8F691C-4CCC-45AC-B08D-3D4D9F5F19B2}"/>
              </a:ext>
            </a:extLst>
          </p:cNvPr>
          <p:cNvSpPr txBox="1"/>
          <p:nvPr/>
        </p:nvSpPr>
        <p:spPr>
          <a:xfrm>
            <a:off x="6558365" y="3562139"/>
            <a:ext cx="1745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Share examples of these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A9AD5F2-451A-4DE7-A281-822411C3C16F}"/>
              </a:ext>
            </a:extLst>
          </p:cNvPr>
          <p:cNvSpPr/>
          <p:nvPr/>
        </p:nvSpPr>
        <p:spPr>
          <a:xfrm>
            <a:off x="6291347" y="3273708"/>
            <a:ext cx="2279710" cy="1961858"/>
          </a:xfrm>
          <a:prstGeom prst="wedgeEllipseCallout">
            <a:avLst>
              <a:gd name="adj1" fmla="val -59728"/>
              <a:gd name="adj2" fmla="val 34723"/>
            </a:avLst>
          </a:prstGeom>
          <a:noFill/>
          <a:ln>
            <a:solidFill>
              <a:srgbClr val="3BC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on Job-Hunting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Knowledge of specific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employers:</a:t>
            </a:r>
          </a:p>
          <a:p>
            <a:pPr lvl="1">
              <a:lnSpc>
                <a:spcPct val="2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 titles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mployment classifications</a:t>
            </a:r>
          </a:p>
          <a:p>
            <a:pPr marL="457200" lvl="1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&amp; industrial categories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9F2C0F5A-0780-425A-AA51-4D2A8450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72" y="1744210"/>
            <a:ext cx="3019714" cy="39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2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on Job-Hunting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736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12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en-US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geographic preferences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 your options?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potential employment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options affect the following: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future education?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leisure?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family?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7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Awareness of a “gap”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 and external cues—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some of these?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6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Reflecting on self- and option knowledge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Understanding how you make important 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decisions related to employment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Influence of self-talk on the job search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8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Expanding and narrowing employment 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options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What resources can help you </a:t>
            </a:r>
            <a:r>
              <a:rPr lang="en-US" sz="260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expand</a:t>
            </a:r>
            <a:r>
              <a:rPr lang="en-US" sz="2600" dirty="0">
                <a:effectLst/>
                <a:latin typeface="Arial" panose="020B0604020202020204" pitchFamily="34" charset="0"/>
              </a:rPr>
              <a:t> your list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of possible employers?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What factors will you use to </a:t>
            </a:r>
            <a:r>
              <a:rPr lang="en-US" sz="260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narrow</a:t>
            </a:r>
            <a:r>
              <a:rPr lang="en-US" sz="2600" dirty="0">
                <a:effectLst/>
                <a:latin typeface="Arial" panose="020B0604020202020204" pitchFamily="34" charset="0"/>
              </a:rPr>
              <a:t> that list?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9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Valuing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Prioritizing employment options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 self-knowledge and employment preferences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Weigh </a:t>
            </a:r>
            <a:r>
              <a:rPr lang="en-US" sz="22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costs and benefits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self, significant others,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cultural group, community, society at large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Ranking options—may be job targets or job offers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3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in the Job Campaign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b="1" dirty="0">
                <a:effectLst/>
                <a:latin typeface="Arial" panose="020B0604020202020204" pitchFamily="34" charset="0"/>
              </a:rPr>
              <a:t>Execution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Actions taken to pursue employment or implement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employment choice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Developing job search tools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Develop record-keeping system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If executing job offer choice, completing remaining steps in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hiring process</a:t>
            </a:r>
            <a:endParaRPr lang="en-US" sz="2000" dirty="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6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6"/>
            <a:ext cx="7318317" cy="16279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6000" dirty="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Launching an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0" dirty="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 Employment Campaign</a:t>
            </a:r>
            <a:endParaRPr lang="en-US" sz="160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11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Thoughts in the Job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964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Self-Talk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might negative self-talk impact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your job campaign?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Self-Awareness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Awareness of how well you are executing job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hunting tasks, your feelings, thoughts, behaviors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Reactions from friends and significant others</a:t>
            </a:r>
            <a:endParaRPr lang="en-US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Monitoring and Control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Knowing next steps in the job campaign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to move on and when to ask for help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339BE3-79AF-4906-9E4A-75903DB69520}"/>
              </a:ext>
            </a:extLst>
          </p:cNvPr>
          <p:cNvSpPr txBox="1"/>
          <p:nvPr/>
        </p:nvSpPr>
        <p:spPr>
          <a:xfrm>
            <a:off x="6231868" y="1625964"/>
            <a:ext cx="223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 tips to help the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job search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process go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better?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Steps in an active job campaign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understanding what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 want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 how CIP Pyramid and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 can be used in your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298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 of job campaigns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History of job-hunting methods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for college graduates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Employers’ view of job campaigns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hunting myths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CIP perspective on job hunting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a Job Campaign?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3218"/>
            <a:ext cx="394335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Doing a personal assessment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Identifying goals/objectives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Targeting potential employers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Considering alternative work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s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ettings/ways of working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Preparing letters and resumes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6182C9-BBC4-4BAE-BBA7-78CAED72978E}"/>
              </a:ext>
            </a:extLst>
          </p:cNvPr>
          <p:cNvSpPr txBox="1"/>
          <p:nvPr/>
        </p:nvSpPr>
        <p:spPr>
          <a:xfrm>
            <a:off x="4775200" y="1863218"/>
            <a:ext cx="4054764" cy="327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Contacting employers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Interviewing with employers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Making onsite visits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Maintaining a record-</a:t>
            </a:r>
            <a:br>
              <a:rPr lang="en-US" sz="2000" dirty="0"/>
            </a:br>
            <a:r>
              <a:rPr lang="en-US" sz="2000" dirty="0">
                <a:effectLst/>
                <a:latin typeface="Arial" panose="020B0604020202020204" pitchFamily="34" charset="0"/>
              </a:rPr>
              <a:t>keeping system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Evaluating offers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Choosing the best offer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794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Campaigns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an active approach—what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this mean?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some life events that can lead to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persons starting a job campaign?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is job hunting like having a “job?”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commitment needed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3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History of Job-Hunting Methods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Frank Parsons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&amp; worse ways to job hunt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Networking &amp; the “hidden job market”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Color is Your Parachute?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Internet’s impact on job hunting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on job hunting—what have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learned from this?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8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for College Graduates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Jobs and well-being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jobs are found—visibility of small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vs. large employers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Staffing services industry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Deciding about working in this industry—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Table 11.1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Tips for job hunting in staffing services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industry—see Table 11.2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 for College Graduates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Factors in college job search success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Majors, jobs, and salaries—what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does the research say?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Importance of skills valued by</a:t>
            </a:r>
            <a:br>
              <a:rPr lang="en-US" sz="2400" dirty="0">
                <a:effectLst/>
                <a:latin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  employers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how might this information relate</a:t>
            </a:r>
            <a:br>
              <a:rPr lang="en-US" sz="20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to your transferable skills?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0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Recruiting &amp; Hiring Strategies</a:t>
            </a:r>
            <a:endParaRPr lang="en-US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recruiting strategies used by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Challenges faced by employers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campus resources to be successful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one’s job campaign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 candidate characteristics valued by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859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Presentation Overview</vt:lpstr>
      <vt:lpstr>What is a Job Campaign?</vt:lpstr>
      <vt:lpstr>Job Campaigns</vt:lpstr>
      <vt:lpstr>History of Job-Hunting Methods</vt:lpstr>
      <vt:lpstr>Employment for College Graduates</vt:lpstr>
      <vt:lpstr>Employment for College Graduates</vt:lpstr>
      <vt:lpstr>Employer Recruiting &amp; Hiring Strategies</vt:lpstr>
      <vt:lpstr>Employer Views of Your Job Campaign</vt:lpstr>
      <vt:lpstr>Four Job-Hunting Myths</vt:lpstr>
      <vt:lpstr>CIP Perspective on Job-Hunting</vt:lpstr>
      <vt:lpstr>CIP Perspective on Job-Hunting</vt:lpstr>
      <vt:lpstr>CIP Perspective on Job-Hunting</vt:lpstr>
      <vt:lpstr>CASVE Cycle in the Job Campaign</vt:lpstr>
      <vt:lpstr>CASVE Cycle in the Job Campaign</vt:lpstr>
      <vt:lpstr>CASVE Cycle in the Job Campaign</vt:lpstr>
      <vt:lpstr>CASVE Cycle in the Job Campaign</vt:lpstr>
      <vt:lpstr>CASVE Cycle in the Job Campaign</vt:lpstr>
      <vt:lpstr>Thoughts in the Job Campaign</vt:lpstr>
      <vt:lpstr>Summary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292</cp:revision>
  <dcterms:created xsi:type="dcterms:W3CDTF">2022-03-08T19:49:57Z</dcterms:created>
  <dcterms:modified xsi:type="dcterms:W3CDTF">2022-05-14T20:47:01Z</dcterms:modified>
</cp:coreProperties>
</file>