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2E_99F9F7F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7" r:id="rId4"/>
    <p:sldId id="263" r:id="rId5"/>
    <p:sldId id="259" r:id="rId6"/>
    <p:sldId id="286" r:id="rId7"/>
    <p:sldId id="260" r:id="rId8"/>
    <p:sldId id="287" r:id="rId9"/>
    <p:sldId id="261" r:id="rId10"/>
    <p:sldId id="288" r:id="rId11"/>
    <p:sldId id="289" r:id="rId12"/>
    <p:sldId id="290" r:id="rId13"/>
    <p:sldId id="291" r:id="rId14"/>
    <p:sldId id="292" r:id="rId15"/>
    <p:sldId id="296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omments/modernComment_12E_99F9F7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F0ED43-EC6A-4501-A370-6D3C3DEFB749}" authorId="{A50C437D-168C-2A24-CCB2-CC5233F9E77D}" created="2022-04-20T03:54:07.403">
    <pc:sldMkLst xmlns:pc="http://schemas.microsoft.com/office/powerpoint/2013/main/command">
      <pc:docMk/>
      <pc:sldMk cId="2583295988" sldId="302"/>
    </pc:sldMkLst>
    <p188:txBody>
      <a:bodyPr/>
      <a:lstStyle/>
      <a:p>
        <a:r>
          <a:rPr lang="en-US"/>
          <a:t>This slide is identical to slide 10- did you want it in here twice?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microsoft.com/office/2018/10/relationships/comments" Target="../comments/modernComment_12E_99F9F7F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7"/>
            <a:ext cx="7318317" cy="884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Decision Making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4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CASVE Cycle (Decision Making)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17D898-482B-4BCF-B981-D3870DC4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91" y="1805150"/>
            <a:ext cx="5173618" cy="3890963"/>
          </a:xfrm>
          <a:ln w="12700">
            <a:solidFill>
              <a:srgbClr val="33CCCC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949B8-3D40-4811-8A4A-AA758E60686D}"/>
              </a:ext>
            </a:extLst>
          </p:cNvPr>
          <p:cNvCxnSpPr/>
          <p:nvPr/>
        </p:nvCxnSpPr>
        <p:spPr>
          <a:xfrm>
            <a:off x="725214" y="1537137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2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96810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Becoming aware of the gap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Discomfort becomes greater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</a:t>
            </a:r>
            <a:r>
              <a:rPr lang="en-US" sz="2400" dirty="0">
                <a:effectLst/>
                <a:latin typeface="Arial" panose="020B0604020202020204" pitchFamily="34" charset="0"/>
              </a:rPr>
              <a:t>than fear of change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Assistance sought when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</a:t>
            </a:r>
            <a:r>
              <a:rPr lang="en-US" sz="2400" dirty="0">
                <a:effectLst/>
                <a:latin typeface="Arial" panose="020B0604020202020204" pitchFamily="34" charset="0"/>
              </a:rPr>
              <a:t>resources are inadequate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7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9681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 Conditions:</a:t>
            </a: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Avoidance behavior</a:t>
            </a: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Physiological state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4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9681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Conditions:</a:t>
            </a: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others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1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825625"/>
            <a:ext cx="566967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Clarify </a:t>
            </a:r>
            <a:r>
              <a:rPr lang="en-US" sz="2400" b="1" u="sng" dirty="0">
                <a:effectLst/>
                <a:latin typeface="Arial" panose="020B0604020202020204" pitchFamily="34" charset="0"/>
              </a:rPr>
              <a:t>self-knowledge</a:t>
            </a:r>
            <a:r>
              <a:rPr lang="en-US" sz="2400" dirty="0">
                <a:effectLst/>
                <a:latin typeface="Arial" panose="020B0604020202020204" pitchFamily="34" charset="0"/>
              </a:rPr>
              <a:t> related to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gap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Clarify </a:t>
            </a:r>
            <a:r>
              <a:rPr lang="en-US" sz="2400" b="1" u="sng" dirty="0">
                <a:effectLst/>
                <a:latin typeface="Arial" panose="020B0604020202020204" pitchFamily="34" charset="0"/>
              </a:rPr>
              <a:t>option knowledge</a:t>
            </a:r>
            <a:r>
              <a:rPr lang="en-US" sz="2400" u="sng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related to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gap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Understanding how I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dirty="0">
                <a:effectLst/>
                <a:latin typeface="Arial" panose="020B0604020202020204" pitchFamily="34" charset="0"/>
              </a:rPr>
              <a:t>     </a:t>
            </a:r>
            <a:r>
              <a:rPr lang="en-US" sz="2400" b="1" u="sng" dirty="0">
                <a:effectLst/>
                <a:latin typeface="Arial" panose="020B0604020202020204" pitchFamily="34" charset="0"/>
              </a:rPr>
              <a:t>make</a:t>
            </a:r>
            <a:r>
              <a:rPr lang="en-US" sz="2400" b="1" u="sng" dirty="0">
                <a:latin typeface="Arial" panose="020B0604020202020204" pitchFamily="34" charset="0"/>
              </a:rPr>
              <a:t> </a:t>
            </a:r>
            <a:r>
              <a:rPr lang="en-US" sz="2400" b="1" u="sng" dirty="0">
                <a:effectLst/>
                <a:latin typeface="Arial" panose="020B0604020202020204" pitchFamily="34" charset="0"/>
              </a:rPr>
              <a:t>important decisions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Understanding how my </a:t>
            </a:r>
            <a:r>
              <a:rPr lang="en-US" sz="2400" b="1" u="sng" dirty="0">
                <a:effectLst/>
                <a:latin typeface="Arial" panose="020B0604020202020204" pitchFamily="34" charset="0"/>
              </a:rPr>
              <a:t>thinking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influences choices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609542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Clarify self-knowledge related to the gap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What do I want?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What have I learned from past experience, e.g., family, tests, etc.?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What are my values, interests, skills?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515729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Clarify option knowledge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I know about occupations,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fields of study, or jobs?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I have an effective schema for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the world of work?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0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515729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Understanding </a:t>
            </a:r>
            <a:r>
              <a:rPr lang="en-US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make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decisions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Willingness to accept responsibility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Decision-making and learning styles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Understanding how positive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and</a:t>
            </a:r>
            <a:r>
              <a:rPr lang="en-US" sz="2000" dirty="0">
                <a:effectLst/>
                <a:latin typeface="Arial" panose="020B0604020202020204" pitchFamily="34" charset="0"/>
              </a:rPr>
              <a:t>    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negative thinking influences career    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choices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825625"/>
            <a:ext cx="7721025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can I do to solve the gap?</a:t>
            </a: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avoid missing alternatives while not becoming overwhelmed with options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2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&amp; Narrowing My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570908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Synthesis </a:t>
            </a:r>
            <a:r>
              <a:rPr lang="en-US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Elaboration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Brainstorming to expand list of</a:t>
            </a: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possible options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Synthesis </a:t>
            </a:r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Crystallization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Reduce list to 3 – 5 options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3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 of Information Processing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FB4C0F1-04A1-4360-8494-8BB48ADB7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63" y="1674924"/>
            <a:ext cx="6865673" cy="4150435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7" y="1825625"/>
            <a:ext cx="750635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Judging costs and benefits of </a:t>
            </a:r>
            <a:r>
              <a:rPr lang="en-US" b="1" u="sng" dirty="0">
                <a:effectLst/>
                <a:latin typeface="Arial" panose="020B0604020202020204" pitchFamily="34" charset="0"/>
              </a:rPr>
              <a:t>each</a:t>
            </a:r>
            <a:r>
              <a:rPr lang="en-US" dirty="0">
                <a:effectLst/>
                <a:latin typeface="Arial" panose="020B0604020202020204" pitchFamily="34" charset="0"/>
              </a:rPr>
              <a:t> option to: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Oneself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Significant others, e.g., family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Cultural group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Community and/or society at large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0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7" y="1825625"/>
            <a:ext cx="750635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Prioritizing options: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choice and back up choices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best choice for me? Significant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others? Cultural group?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Selecting a 1st option: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Narrow gap identified in Communication phase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4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7" y="1825625"/>
            <a:ext cx="559084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Final phase—converting thoughts into action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Formulate goal and execute a plan for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your first choice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Three activities: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lanning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trying out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BFAB7F-3DD0-4BAF-95BA-0AF1D7CDA443}"/>
              </a:ext>
            </a:extLst>
          </p:cNvPr>
          <p:cNvSpPr txBox="1"/>
          <p:nvPr/>
        </p:nvSpPr>
        <p:spPr>
          <a:xfrm>
            <a:off x="3308847" y="419525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What are some examples for each of these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5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7" y="1825625"/>
            <a:ext cx="645007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 demands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the gap been closed?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negative emotions and physiological states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improved?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I taking action to achieve my goal?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CASVE Cycle (Decision Making)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17D898-482B-4BCF-B981-D3870DC4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91" y="1805150"/>
            <a:ext cx="5173618" cy="3890963"/>
          </a:xfrm>
          <a:ln w="12700">
            <a:solidFill>
              <a:srgbClr val="33CCCC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949B8-3D40-4811-8A4A-AA758E60686D}"/>
              </a:ext>
            </a:extLst>
          </p:cNvPr>
          <p:cNvCxnSpPr/>
          <p:nvPr/>
        </p:nvCxnSpPr>
        <p:spPr>
          <a:xfrm>
            <a:off x="725214" y="1537137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959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90136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Career Decision Making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645007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Decision making is an ongoing process, not an event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Process is a skill--can become almost automatic with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continued practice and use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Problems in one phase can shut down or derail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entire problem-solving process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Remember: career “problems” are continuous, you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likely repeat the cycle many times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5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90136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Decision Making Skills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0" y="1690689"/>
            <a:ext cx="5630719" cy="40470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Completing assessment instruments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e.g., Career Thoughts Inventory (CTI)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guides/worksheets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 to Good Decision Making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Appendix F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Observe other successful decision makers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 information interviews, read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Reflect on where you are in the CASVE cycle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F052D2-8691-4283-80F4-B2CCF4558EA3}"/>
              </a:ext>
            </a:extLst>
          </p:cNvPr>
          <p:cNvSpPr txBox="1">
            <a:spLocks/>
          </p:cNvSpPr>
          <p:nvPr/>
        </p:nvSpPr>
        <p:spPr>
          <a:xfrm>
            <a:off x="6884605" y="4244035"/>
            <a:ext cx="1123628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2376D7-C225-4615-8FFB-3DEC4882A5ED}"/>
              </a:ext>
            </a:extLst>
          </p:cNvPr>
          <p:cNvSpPr txBox="1">
            <a:spLocks/>
          </p:cNvSpPr>
          <p:nvPr/>
        </p:nvSpPr>
        <p:spPr>
          <a:xfrm>
            <a:off x="7500068" y="5262921"/>
            <a:ext cx="747384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39585F-7A49-49F6-928D-FB8AE9ABC287}"/>
              </a:ext>
            </a:extLst>
          </p:cNvPr>
          <p:cNvSpPr txBox="1">
            <a:spLocks/>
          </p:cNvSpPr>
          <p:nvPr/>
        </p:nvSpPr>
        <p:spPr>
          <a:xfrm>
            <a:off x="6681960" y="5262920"/>
            <a:ext cx="647248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BB8912-629F-49DF-8D27-96898C4C11D5}"/>
              </a:ext>
            </a:extLst>
          </p:cNvPr>
          <p:cNvSpPr txBox="1">
            <a:spLocks/>
          </p:cNvSpPr>
          <p:nvPr/>
        </p:nvSpPr>
        <p:spPr>
          <a:xfrm>
            <a:off x="6420955" y="4687076"/>
            <a:ext cx="747383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B1B951-3FA7-4B4E-AED4-6BD94E793E89}"/>
              </a:ext>
            </a:extLst>
          </p:cNvPr>
          <p:cNvSpPr txBox="1">
            <a:spLocks/>
          </p:cNvSpPr>
          <p:nvPr/>
        </p:nvSpPr>
        <p:spPr>
          <a:xfrm>
            <a:off x="7722618" y="4691887"/>
            <a:ext cx="747383" cy="336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10" name="Graphic 9" descr="Line arrow: Clockwise curve with solid fill">
            <a:extLst>
              <a:ext uri="{FF2B5EF4-FFF2-40B4-BE49-F238E27FC236}">
                <a16:creationId xmlns:a16="http://schemas.microsoft.com/office/drawing/2014/main" id="{96897CD4-82F7-4FC0-8EEF-69B9FEEAF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1635">
            <a:off x="6659129" y="4941952"/>
            <a:ext cx="169164" cy="169164"/>
          </a:xfrm>
          <a:prstGeom prst="rect">
            <a:avLst/>
          </a:prstGeom>
        </p:spPr>
      </p:pic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1CE42121-4C50-4439-A1AB-752AFAFB9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5923">
            <a:off x="6710065" y="4331791"/>
            <a:ext cx="169164" cy="169164"/>
          </a:xfrm>
          <a:prstGeom prst="rect">
            <a:avLst/>
          </a:prstGeom>
        </p:spPr>
      </p:pic>
      <p:pic>
        <p:nvPicPr>
          <p:cNvPr id="12" name="Graphic 11" descr="Line arrow: Clockwise curve with solid fill">
            <a:extLst>
              <a:ext uri="{FF2B5EF4-FFF2-40B4-BE49-F238E27FC236}">
                <a16:creationId xmlns:a16="http://schemas.microsoft.com/office/drawing/2014/main" id="{EC85815C-7EF2-415E-B2EE-EDBEDA9D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6666">
            <a:off x="7931534" y="4325778"/>
            <a:ext cx="169164" cy="169164"/>
          </a:xfrm>
          <a:prstGeom prst="rect">
            <a:avLst/>
          </a:prstGeom>
        </p:spPr>
      </p:pic>
      <p:pic>
        <p:nvPicPr>
          <p:cNvPr id="13" name="Graphic 12" descr="Line arrow: Clockwise curve with solid fill">
            <a:extLst>
              <a:ext uri="{FF2B5EF4-FFF2-40B4-BE49-F238E27FC236}">
                <a16:creationId xmlns:a16="http://schemas.microsoft.com/office/drawing/2014/main" id="{9606CF84-8D36-4423-9C24-48BFC27B1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460386">
            <a:off x="8011728" y="4979993"/>
            <a:ext cx="169164" cy="169164"/>
          </a:xfrm>
          <a:prstGeom prst="rect">
            <a:avLst/>
          </a:prstGeom>
        </p:spPr>
      </p:pic>
      <p:pic>
        <p:nvPicPr>
          <p:cNvPr id="14" name="Graphic 13" descr="Line arrow: Clockwise curve with solid fill">
            <a:extLst>
              <a:ext uri="{FF2B5EF4-FFF2-40B4-BE49-F238E27FC236}">
                <a16:creationId xmlns:a16="http://schemas.microsoft.com/office/drawing/2014/main" id="{9E1E9A79-DE3A-4F30-B073-77F71D26E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25493">
            <a:off x="7347881" y="5384334"/>
            <a:ext cx="16916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Importance of good decision making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Kinds of decision makers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Problems in effective decision making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Readiness for career decision making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CASVE cycle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Improving decision-making skills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E20B8-8084-4E37-B705-94A169FF6135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Indicator of our effectiveness in life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Long-term implications of some decisions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Others evaluate us by </a:t>
            </a:r>
            <a:r>
              <a:rPr lang="en-US" b="1" i="1" dirty="0">
                <a:effectLst/>
                <a:latin typeface="Arial" panose="020B0604020202020204" pitchFamily="34" charset="0"/>
              </a:rPr>
              <a:t>how</a:t>
            </a:r>
            <a:r>
              <a:rPr lang="en-US" dirty="0">
                <a:effectLst/>
                <a:latin typeface="Arial" panose="020B0604020202020204" pitchFamily="34" charset="0"/>
              </a:rPr>
              <a:t> we make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decisions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Process for making effective decisions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can be learned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6FD9DB-76AE-420A-A6A4-F2FEC06AD6EE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3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78267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Decided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Undecided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Indecisive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4041884" y="2736502"/>
            <a:ext cx="328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do these relate to the type of career assistance needed?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in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78267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Personal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Family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Society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4091151" y="2736502"/>
            <a:ext cx="328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examples from each of these areas?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Readiness for Career Decision Making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</a:t>
            </a:r>
            <a:r>
              <a:rPr lang="en-US" sz="2600" u="sng" dirty="0">
                <a:effectLst/>
                <a:latin typeface="Arial" panose="020B0604020202020204" pitchFamily="34" charset="0"/>
              </a:rPr>
              <a:t>Capability Factors</a:t>
            </a:r>
            <a:r>
              <a:rPr lang="en-US" sz="2600" dirty="0">
                <a:effectLst/>
                <a:latin typeface="Arial" panose="020B0604020202020204" pitchFamily="34" charset="0"/>
              </a:rPr>
              <a:t>—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emotions, motivation,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willingness to assume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responsibility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</a:t>
            </a:r>
            <a:r>
              <a:rPr lang="en-US" sz="2600" u="sng" dirty="0">
                <a:effectLst/>
                <a:latin typeface="Arial" panose="020B0604020202020204" pitchFamily="34" charset="0"/>
              </a:rPr>
              <a:t>Complexity Factors</a:t>
            </a:r>
            <a:r>
              <a:rPr lang="en-US" sz="2600" dirty="0">
                <a:effectLst/>
                <a:latin typeface="Arial" panose="020B0604020202020204" pitchFamily="34" charset="0"/>
              </a:rPr>
              <a:t>—family,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social, economic,</a:t>
            </a:r>
            <a:r>
              <a:rPr lang="en-US" sz="2600" dirty="0"/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organizational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conditions</a:t>
            </a:r>
            <a:endParaRPr lang="en-US" sz="2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826B13-CA6D-4BA5-9F5B-0BB9EA45A414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EC80CD-47CE-4F01-8121-B8CFE2AE9CE9}"/>
              </a:ext>
            </a:extLst>
          </p:cNvPr>
          <p:cNvSpPr txBox="1"/>
          <p:nvPr/>
        </p:nvSpPr>
        <p:spPr>
          <a:xfrm>
            <a:off x="4975532" y="2091966"/>
            <a:ext cx="3281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might these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factors help or hinder career decision making?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3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39433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Recognizing a “gap”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Analyzing its causes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Coming up with ways to remove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gap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Choosing an option to remove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the gap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Developing a strategy for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the choice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of a risk-taking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attitude, ability to deal with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happenstance!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4664622" y="1982624"/>
            <a:ext cx="328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“gaps” that college students face related to career decision making?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4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CASVE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003" y="2004410"/>
            <a:ext cx="3036833" cy="673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949B8-3D40-4811-8A4A-AA758E60686D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BB8B88-6A5A-41AB-BEAD-D70610F392F9}"/>
              </a:ext>
            </a:extLst>
          </p:cNvPr>
          <p:cNvSpPr txBox="1">
            <a:spLocks/>
          </p:cNvSpPr>
          <p:nvPr/>
        </p:nvSpPr>
        <p:spPr>
          <a:xfrm>
            <a:off x="5377730" y="5000022"/>
            <a:ext cx="2019959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56DF9A-CDB5-40BA-975E-89F2BC97D99C}"/>
              </a:ext>
            </a:extLst>
          </p:cNvPr>
          <p:cNvSpPr txBox="1">
            <a:spLocks/>
          </p:cNvSpPr>
          <p:nvPr/>
        </p:nvSpPr>
        <p:spPr>
          <a:xfrm>
            <a:off x="2558588" y="5000022"/>
            <a:ext cx="1749315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193FC6-CAA7-4960-A154-C1C9B5201319}"/>
              </a:ext>
            </a:extLst>
          </p:cNvPr>
          <p:cNvSpPr txBox="1">
            <a:spLocks/>
          </p:cNvSpPr>
          <p:nvPr/>
        </p:nvSpPr>
        <p:spPr>
          <a:xfrm>
            <a:off x="1812704" y="3453411"/>
            <a:ext cx="2019958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04DF1B-D3CC-41AE-8DD1-8F12E5B1263D}"/>
              </a:ext>
            </a:extLst>
          </p:cNvPr>
          <p:cNvSpPr txBox="1">
            <a:spLocks/>
          </p:cNvSpPr>
          <p:nvPr/>
        </p:nvSpPr>
        <p:spPr>
          <a:xfrm>
            <a:off x="6094030" y="3453411"/>
            <a:ext cx="1749315" cy="67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10" name="Graphic 9" descr="Line arrow: Clockwise curve with solid fill">
            <a:extLst>
              <a:ext uri="{FF2B5EF4-FFF2-40B4-BE49-F238E27FC236}">
                <a16:creationId xmlns:a16="http://schemas.microsoft.com/office/drawing/2014/main" id="{1DB1FD1B-D4AD-410B-8BB0-EDA670448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1635">
            <a:off x="1983155" y="4074824"/>
            <a:ext cx="914400" cy="914400"/>
          </a:xfrm>
          <a:prstGeom prst="rect">
            <a:avLst/>
          </a:prstGeom>
        </p:spPr>
      </p:pic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3C6359C1-B144-483D-8703-6BB0157F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5923">
            <a:off x="2160684" y="2281033"/>
            <a:ext cx="914400" cy="914400"/>
          </a:xfrm>
          <a:prstGeom prst="rect">
            <a:avLst/>
          </a:prstGeom>
        </p:spPr>
      </p:pic>
      <p:pic>
        <p:nvPicPr>
          <p:cNvPr id="12" name="Graphic 11" descr="Line arrow: Clockwise curve with solid fill">
            <a:extLst>
              <a:ext uri="{FF2B5EF4-FFF2-40B4-BE49-F238E27FC236}">
                <a16:creationId xmlns:a16="http://schemas.microsoft.com/office/drawing/2014/main" id="{B082B96B-4586-4B82-B4EF-4AF8ADED6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6666">
            <a:off x="6278452" y="2352043"/>
            <a:ext cx="914400" cy="914400"/>
          </a:xfrm>
          <a:prstGeom prst="rect">
            <a:avLst/>
          </a:prstGeom>
        </p:spPr>
      </p:pic>
      <p:pic>
        <p:nvPicPr>
          <p:cNvPr id="13" name="Graphic 12" descr="Line arrow: Clockwise curve with solid fill">
            <a:extLst>
              <a:ext uri="{FF2B5EF4-FFF2-40B4-BE49-F238E27FC236}">
                <a16:creationId xmlns:a16="http://schemas.microsoft.com/office/drawing/2014/main" id="{460E9E14-5ED5-4A3F-AE65-3D8122FF7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460386">
            <a:off x="6709305" y="4074823"/>
            <a:ext cx="914400" cy="914400"/>
          </a:xfrm>
          <a:prstGeom prst="rect">
            <a:avLst/>
          </a:prstGeom>
        </p:spPr>
      </p:pic>
      <p:pic>
        <p:nvPicPr>
          <p:cNvPr id="14" name="Graphic 13" descr="Line arrow: Clockwise curve with solid fill">
            <a:extLst>
              <a:ext uri="{FF2B5EF4-FFF2-40B4-BE49-F238E27FC236}">
                <a16:creationId xmlns:a16="http://schemas.microsoft.com/office/drawing/2014/main" id="{20B7273C-64BE-4ECA-96D2-FFB90348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52570">
            <a:off x="4378900" y="51779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750</Words>
  <Application>Microsoft Office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Pyramid of Information Processing</vt:lpstr>
      <vt:lpstr>Presentation Overview</vt:lpstr>
      <vt:lpstr>Importance of Decision Making</vt:lpstr>
      <vt:lpstr>Kinds of Decision Makers</vt:lpstr>
      <vt:lpstr>Problems in Decision Making</vt:lpstr>
      <vt:lpstr>Readiness for Career Decision Making</vt:lpstr>
      <vt:lpstr>Decision Making Processes</vt:lpstr>
      <vt:lpstr>CASVE Cycle</vt:lpstr>
      <vt:lpstr>CASVE Cycle (Decision Making)</vt:lpstr>
      <vt:lpstr>Communication</vt:lpstr>
      <vt:lpstr>Communication</vt:lpstr>
      <vt:lpstr>Communication</vt:lpstr>
      <vt:lpstr>Analysis</vt:lpstr>
      <vt:lpstr>Analysis</vt:lpstr>
      <vt:lpstr>Analysis</vt:lpstr>
      <vt:lpstr>Analysis</vt:lpstr>
      <vt:lpstr>Synthesis</vt:lpstr>
      <vt:lpstr>Expanding &amp; Narrowing My Options</vt:lpstr>
      <vt:lpstr>Valuing</vt:lpstr>
      <vt:lpstr>Valuing</vt:lpstr>
      <vt:lpstr>Execution</vt:lpstr>
      <vt:lpstr>Communication</vt:lpstr>
      <vt:lpstr>CASVE Cycle (Decision Making)</vt:lpstr>
      <vt:lpstr>Improving Career Decision Making</vt:lpstr>
      <vt:lpstr>Improving Decision Making Skills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67</cp:revision>
  <dcterms:created xsi:type="dcterms:W3CDTF">2022-03-08T19:49:57Z</dcterms:created>
  <dcterms:modified xsi:type="dcterms:W3CDTF">2022-05-10T22:45:38Z</dcterms:modified>
</cp:coreProperties>
</file>