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7" r:id="rId3"/>
    <p:sldId id="369" r:id="rId4"/>
    <p:sldId id="370" r:id="rId5"/>
    <p:sldId id="378" r:id="rId6"/>
    <p:sldId id="371" r:id="rId7"/>
    <p:sldId id="372" r:id="rId8"/>
    <p:sldId id="373" r:id="rId9"/>
    <p:sldId id="379" r:id="rId10"/>
    <p:sldId id="374" r:id="rId11"/>
    <p:sldId id="375" r:id="rId12"/>
    <p:sldId id="390" r:id="rId13"/>
    <p:sldId id="376" r:id="rId14"/>
    <p:sldId id="377" r:id="rId15"/>
    <p:sldId id="334" r:id="rId16"/>
    <p:sldId id="391" r:id="rId17"/>
    <p:sldId id="368" r:id="rId18"/>
    <p:sldId id="380" r:id="rId19"/>
    <p:sldId id="381" r:id="rId20"/>
    <p:sldId id="392" r:id="rId21"/>
    <p:sldId id="393" r:id="rId22"/>
    <p:sldId id="394" r:id="rId23"/>
    <p:sldId id="395" r:id="rId24"/>
    <p:sldId id="343" r:id="rId25"/>
    <p:sldId id="3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BC3BD"/>
    <a:srgbClr val="FF6600"/>
    <a:srgbClr val="00FFCC"/>
    <a:srgbClr val="24B5AF"/>
    <a:srgbClr val="EE8640"/>
    <a:srgbClr val="EF5438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8A1-C607-4CBC-A412-ED9B3F893C9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831-EBDE-4D2E-A550-C7B71F9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29000"/>
            <a:ext cx="7318317" cy="1627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Negotiating &amp;</a:t>
            </a:r>
            <a:b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FF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Evaluating Job Offers</a:t>
            </a:r>
            <a:endParaRPr lang="en-US" sz="44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</a:t>
            </a:r>
            <a:r>
              <a:rPr lang="en-US" sz="7200" b="1" dirty="0">
                <a:ln/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Negotiate: Salary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1678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Importance of research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Minimum, realistic, “dream”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 mentioning a specific salary; talk about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Ask for more than you expect to receive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2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Things That May Be Negotiated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Timing of appraisal reviews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Signing bonus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Sales commissions, profit sharing, stock options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 location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Insurance, pension plans, other benefits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Relocation expenses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5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Things That May Be Negotiated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8373"/>
            <a:ext cx="4201968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Expense account, car, mileage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Club memberships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Consumer product discounts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Office furnishing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Insurance, pension plans,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benefits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Relocation expenses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87B101E-356B-E054-A172-1ACEAF77BF8F}"/>
              </a:ext>
            </a:extLst>
          </p:cNvPr>
          <p:cNvSpPr txBox="1">
            <a:spLocks/>
          </p:cNvSpPr>
          <p:nvPr/>
        </p:nvSpPr>
        <p:spPr>
          <a:xfrm>
            <a:off x="4830618" y="1968373"/>
            <a:ext cx="42019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Relocation expenses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date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Vacations/work schedule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Division, department, title,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classification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Fulfillment &amp; fun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1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Additional Words About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626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 what a job pays and know what you’re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informed about different ways to think about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salary rates, e.g., hour, week, month, year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for time to clarify salary data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Recognize role of </a:t>
            </a: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salary in future jobs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Never accept a job until you know the salary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1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Negotiating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93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Decide your conditions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Remain positive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Make a decision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honest with employers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4BDFC-BA57-3B3D-ADC5-1C67DBC59981}"/>
              </a:ext>
            </a:extLst>
          </p:cNvPr>
          <p:cNvSpPr txBox="1"/>
          <p:nvPr/>
        </p:nvSpPr>
        <p:spPr>
          <a:xfrm>
            <a:off x="5137089" y="2133600"/>
            <a:ext cx="2233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might your values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influence what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you negotiate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for with an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employer?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Evaluating Offers: Making the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Choice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943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Clarity of career goals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Managing the process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employer’s “sales pitch”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Ethical issues—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reneging on an offer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Being sure about the job—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10 factors to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40AAD6-DCC7-65CF-0AC1-6337142FF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3" y="2047044"/>
            <a:ext cx="4036291" cy="2944205"/>
          </a:xfrm>
          <a:prstGeom prst="rect">
            <a:avLst/>
          </a:prstGeom>
          <a:ln w="12700">
            <a:solidFill>
              <a:srgbClr val="3BC3BD"/>
            </a:solidFill>
          </a:ln>
        </p:spPr>
      </p:pic>
    </p:spTree>
    <p:extLst>
      <p:ext uri="{BB962C8B-B14F-4D97-AF65-F5344CB8AC3E}">
        <p14:creationId xmlns:p14="http://schemas.microsoft.com/office/powerpoint/2010/main" val="4073351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Matching Process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93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Revisiting what is important to you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 the factors in Table 14.3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Lifestyle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Nature of the employer/job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Pay and benefits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 activities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4BDFC-BA57-3B3D-ADC5-1C67DBC59981}"/>
              </a:ext>
            </a:extLst>
          </p:cNvPr>
          <p:cNvSpPr txBox="1"/>
          <p:nvPr/>
        </p:nvSpPr>
        <p:spPr>
          <a:xfrm>
            <a:off x="6106908" y="2355272"/>
            <a:ext cx="18634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Which of these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factors would you focus on in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evaluating offers?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3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Steps Before You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happens </a:t>
            </a: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 sign your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or appointment papers?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types of background checks does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 require?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of being honest about things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your background that might impact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employment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4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CIP and CASVE Cycle to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Negotiate &amp; Decide on an Offer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4718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factors will be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 in your decision?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Values? interests? skills?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 preferences?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 of options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--specific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facts about the employer and job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2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and accurate knowledge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self and job options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your decision-making style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influences the process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 of negative and positive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thoughts about the job offers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5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466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Negotiating defined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Student vs. employer views of skills </a:t>
            </a:r>
          </a:p>
          <a:p>
            <a:pPr marL="0" indent="0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needed to negotiate effectively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Social power in negotiating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Maximizing bargaining power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What do you negotiate?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Determining what’s important to you </a:t>
            </a:r>
          </a:p>
          <a:p>
            <a:pPr marL="0" indent="0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in evaluating offers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CIP perspective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34" y="19277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Elaboration: Have you negotiated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your best options?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Crystallization: Do you have all the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needed to narrow your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79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Considering 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costs &amp; benefits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valuing questions to ask—how does each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option fit your needs and lifestyle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preferences?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other considerations are important, e.g.,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employer’s reputation, community involvement?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Ranking your offers—determining a first choice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(assuming you have more than one!)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9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924306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Communicating with employers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Accepting offer verbally </a:t>
            </a: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writing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Declining other offers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0D75BE6-70A7-9C49-7499-C17783286638}"/>
              </a:ext>
            </a:extLst>
          </p:cNvPr>
          <p:cNvSpPr txBox="1"/>
          <p:nvPr/>
        </p:nvSpPr>
        <p:spPr>
          <a:xfrm>
            <a:off x="6086763" y="2274838"/>
            <a:ext cx="1597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Acceptance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letters—what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should these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include?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8688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Extent to which you thought strategically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negotiating and evaluating job offers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Handling input from significant others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Influence of negative thinking in relation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offers received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Process that requires self confidence and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positive self-talk!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9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Importance of self-knowledge in helping you decide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</a:t>
            </a:r>
            <a:r>
              <a:rPr lang="en-US" sz="2000" dirty="0">
                <a:effectLst/>
                <a:latin typeface="Arial" panose="020B0604020202020204" pitchFamily="34" charset="0"/>
              </a:rPr>
              <a:t> on the best offer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Knowing about specific positions, along with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organization’s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Using the CASVE cycle to make decisions about job offers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Importance of thinking strategically &amp; not allowing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negative thinking to impact your views of offers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79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Decision-Making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Appendix L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text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Assess level of importance </a:t>
            </a:r>
            <a:r>
              <a:rPr lang="en-U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degree of match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Which job offer should Elena accept?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96D97C8-E3E1-0F3F-FFF3-042E08DE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4" y="3193313"/>
            <a:ext cx="4704130" cy="2679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681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Negotiating Process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Negotiating defined: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“to confer with another so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to arrive at the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settlement of some matter”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are employers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seeking in applicants?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do job hunters seek?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C0A74-3B2F-B67F-2F99-51BD370F6E82}"/>
              </a:ext>
            </a:extLst>
          </p:cNvPr>
          <p:cNvSpPr txBox="1"/>
          <p:nvPr/>
        </p:nvSpPr>
        <p:spPr>
          <a:xfrm>
            <a:off x="5523346" y="2459504"/>
            <a:ext cx="202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is your previous experience with negotiating?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Employer Ratings of Essential Career Readiness Skills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234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See text Table 14.2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What skills are most essential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>
                <a:effectLst/>
                <a:latin typeface="Arial" panose="020B0604020202020204" pitchFamily="34" charset="0"/>
              </a:rPr>
              <a:t>for new hires?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What are ways you can develop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>
                <a:effectLst/>
                <a:latin typeface="Arial" panose="020B0604020202020204" pitchFamily="34" charset="0"/>
              </a:rPr>
              <a:t>these skills?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9A5E4-E8D4-3F15-A840-4EAA993DDFF5}"/>
              </a:ext>
            </a:extLst>
          </p:cNvPr>
          <p:cNvSpPr txBox="1"/>
          <p:nvPr/>
        </p:nvSpPr>
        <p:spPr>
          <a:xfrm>
            <a:off x="6014545" y="2189018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class assignment allows you to highlight your skills?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Interview Preparation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 yourself—values, interests,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skills employers value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sample questions—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Table 13.1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value added might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bring to an organization?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9A5E4-E8D4-3F15-A840-4EAA993DDFF5}"/>
              </a:ext>
            </a:extLst>
          </p:cNvPr>
          <p:cNvSpPr txBox="1"/>
          <p:nvPr/>
        </p:nvSpPr>
        <p:spPr>
          <a:xfrm>
            <a:off x="6014545" y="218901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Which questions would you find challenging to answer?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790136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employer characteristics are most important to you?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209E480-9F1A-0BE8-CCC6-1F78622FC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2046"/>
          <a:stretch/>
        </p:blipFill>
        <p:spPr>
          <a:xfrm>
            <a:off x="1427018" y="1590919"/>
            <a:ext cx="6289964" cy="4318735"/>
          </a:xfrm>
        </p:spPr>
      </p:pic>
    </p:spTree>
    <p:extLst>
      <p:ext uri="{BB962C8B-B14F-4D97-AF65-F5344CB8AC3E}">
        <p14:creationId xmlns:p14="http://schemas.microsoft.com/office/powerpoint/2010/main" val="227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Power in Negotiating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Negotiating is a social process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Social power changes over time in negotiation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When does a </a:t>
            </a:r>
            <a:r>
              <a:rPr lang="en-US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job hunter</a:t>
            </a:r>
            <a:r>
              <a:rPr lang="en-US" sz="2000" dirty="0">
                <a:effectLst/>
                <a:latin typeface="Arial" panose="020B0604020202020204" pitchFamily="34" charset="0"/>
              </a:rPr>
              <a:t> have the most social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</a:rPr>
              <a:t>  power in the job search process?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26454B17-DEE1-60E5-6058-B8492C33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8" y="3329831"/>
            <a:ext cx="5227041" cy="256449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3BC3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650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Your Bargaining Power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6332"/>
            <a:ext cx="4201968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 about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yourself &amp; employer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Solid recommendations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Poise &amp; confidence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Inside recommendations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87B101E-356B-E054-A172-1ACEAF77BF8F}"/>
              </a:ext>
            </a:extLst>
          </p:cNvPr>
          <p:cNvSpPr txBox="1">
            <a:spLocks/>
          </p:cNvSpPr>
          <p:nvPr/>
        </p:nvSpPr>
        <p:spPr>
          <a:xfrm>
            <a:off x="4572000" y="1986332"/>
            <a:ext cx="42019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5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Supply and demand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5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offers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5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Persuasion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 startAt="5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Silent on salary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a Job Offer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Timing of an offer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Impressions still count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Clarify the offer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about employment agreements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Negotiate time of a decision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Program hiring as a special type of job offer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8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2353</TotalTime>
  <Words>1058</Words>
  <Application>Microsoft Office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 </vt:lpstr>
      <vt:lpstr>The Negotiating Process</vt:lpstr>
      <vt:lpstr>Employer Ratings of Essential Career Readiness Skills</vt:lpstr>
      <vt:lpstr>Job Interview Preparation</vt:lpstr>
      <vt:lpstr>What employer characteristics are most important to you?</vt:lpstr>
      <vt:lpstr>Social Power in Negotiating</vt:lpstr>
      <vt:lpstr>Maximizing Your Bargaining Power</vt:lpstr>
      <vt:lpstr>Receiving a Job Offer</vt:lpstr>
      <vt:lpstr>Things to Negotiate: Salary</vt:lpstr>
      <vt:lpstr>Other Things That May Be Negotiated</vt:lpstr>
      <vt:lpstr>Other Things That May Be Negotiated</vt:lpstr>
      <vt:lpstr>Some Additional Words About Salary</vt:lpstr>
      <vt:lpstr>The Process of Negotiating</vt:lpstr>
      <vt:lpstr>Evaluating Offers: Making the Best Choice</vt:lpstr>
      <vt:lpstr>The Matching Process</vt:lpstr>
      <vt:lpstr>Final Steps Before You Start</vt:lpstr>
      <vt:lpstr>Using CIP and CASVE Cycle to Negotiate &amp; Decide on an Offer</vt:lpstr>
      <vt:lpstr>Analysis Phase</vt:lpstr>
      <vt:lpstr>Synthesis Phase</vt:lpstr>
      <vt:lpstr>Valuing Phase</vt:lpstr>
      <vt:lpstr>Execution Phase</vt:lpstr>
      <vt:lpstr>Executive Processing</vt:lpstr>
      <vt:lpstr>CIP Perspective</vt:lpstr>
      <vt:lpstr>Employment Decision-Making Case Study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467</cp:revision>
  <dcterms:created xsi:type="dcterms:W3CDTF">2022-03-08T19:49:57Z</dcterms:created>
  <dcterms:modified xsi:type="dcterms:W3CDTF">2022-07-08T20:09:54Z</dcterms:modified>
</cp:coreProperties>
</file>