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4" r:id="rId2"/>
    <p:sldId id="285" r:id="rId3"/>
    <p:sldId id="321" r:id="rId4"/>
    <p:sldId id="322" r:id="rId5"/>
    <p:sldId id="323" r:id="rId6"/>
    <p:sldId id="324" r:id="rId7"/>
    <p:sldId id="325" r:id="rId8"/>
    <p:sldId id="326" r:id="rId9"/>
    <p:sldId id="327" r:id="rId10"/>
    <p:sldId id="329" r:id="rId11"/>
    <p:sldId id="330" r:id="rId12"/>
    <p:sldId id="331" r:id="rId13"/>
    <p:sldId id="332" r:id="rId14"/>
    <p:sldId id="286" r:id="rId15"/>
    <p:sldId id="328" r:id="rId16"/>
    <p:sldId id="333" r:id="rId17"/>
    <p:sldId id="334" r:id="rId18"/>
    <p:sldId id="335" r:id="rId19"/>
    <p:sldId id="336" r:id="rId20"/>
    <p:sldId id="337" r:id="rId21"/>
    <p:sldId id="338" r:id="rId22"/>
    <p:sldId id="339" r:id="rId23"/>
    <p:sldId id="340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50C437D-168C-2A24-CCB2-CC5233F9E77D}" name="Natalie" initials="N" userId="a0ac4d2fbd073886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143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125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692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58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36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76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09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567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180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230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74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27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E68F5-71F5-4420-AF9C-C4E11C8EC7DD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52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s.gov/ooh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ls.gov/mlr/" TargetMode="External"/><Relationship Id="rId4" Type="http://schemas.openxmlformats.org/officeDocument/2006/relationships/hyperlink" Target="https://www.bls.gov/careeroutlook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oridajobs.org/workforce-statistics/data-center/statistical-programs/employment-projections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areeronestop.or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980" y="2795117"/>
            <a:ext cx="7318317" cy="126776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5200" dirty="0">
                <a:solidFill>
                  <a:srgbClr val="EF54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in the New Global Economy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75D465-3E11-4092-8EC6-7C12B306A0A2}"/>
              </a:ext>
            </a:extLst>
          </p:cNvPr>
          <p:cNvSpPr/>
          <p:nvPr/>
        </p:nvSpPr>
        <p:spPr>
          <a:xfrm>
            <a:off x="1591887" y="1207102"/>
            <a:ext cx="7318317" cy="1200329"/>
          </a:xfrm>
          <a:prstGeom prst="rect">
            <a:avLst/>
          </a:prstGeom>
          <a:noFill/>
          <a:ln cmpd="thickThin">
            <a:solidFill>
              <a:schemeClr val="bg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Chapter 7</a:t>
            </a:r>
            <a:endParaRPr kumimoji="0" lang="en-US" sz="7200" b="1" i="0" u="none" strike="noStrike" kern="1200" cap="none" spc="0" normalizeH="0" baseline="0" noProof="0" dirty="0">
              <a:ln/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0DA55DA-F72D-42BE-B2D8-C7DF1345E393}"/>
              </a:ext>
            </a:extLst>
          </p:cNvPr>
          <p:cNvCxnSpPr/>
          <p:nvPr/>
        </p:nvCxnSpPr>
        <p:spPr>
          <a:xfrm>
            <a:off x="1792074" y="2413699"/>
            <a:ext cx="7118131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4603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93943"/>
            <a:ext cx="78867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 Market Trends Through 2026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486950-8FA4-437D-BE3E-1F0DE7BC7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19506"/>
            <a:ext cx="7886700" cy="4351338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Employment trends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How can projections affect the forecast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outcomes?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Factors that can affect forecasts: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Natural disasters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World political events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Changes in government spending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New financial support programs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Technological inventions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New laws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518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93943"/>
            <a:ext cx="78867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 Market Trends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486950-8FA4-437D-BE3E-1F0DE7BC7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19506"/>
            <a:ext cx="7886700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Clr>
                <a:srgbClr val="C00000"/>
              </a:buClr>
              <a:buNone/>
            </a:pPr>
            <a:r>
              <a:rPr lang="en-US" sz="2400" b="1" dirty="0">
                <a:solidFill>
                  <a:srgbClr val="FF66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Big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Growth Occupations (Table 7.1)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vs.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rgbClr val="FF66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Fast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Growth Occupations (Table 7.2)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Clr>
                <a:srgbClr val="C00000"/>
              </a:buClr>
              <a:buNone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How do these tables differ?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Where would you rather look for jobs?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140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93943"/>
            <a:ext cx="78867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 Market Information Sources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486950-8FA4-437D-BE3E-1F0DE7BC7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19506"/>
            <a:ext cx="78867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Government agencies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Federal &amp; state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Professional/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rade associations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Private publishers &amp; system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evelopers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Futurist organizations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098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93943"/>
            <a:ext cx="78867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Government Sources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486950-8FA4-437D-BE3E-1F0DE7BC7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19506"/>
            <a:ext cx="7886700" cy="435133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</a:rPr>
              <a:t> U.S. Department of Labor/Bureau of Labor Statistics</a:t>
            </a:r>
          </a:p>
          <a:p>
            <a:pPr lvl="1"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hlinkClick r:id="rId3"/>
              </a:rPr>
              <a:t>Occupational Outlook Handbook</a:t>
            </a:r>
            <a:endParaRPr lang="en-US" sz="2000" dirty="0">
              <a:effectLst/>
              <a:latin typeface="Arial" panose="020B0604020202020204" pitchFamily="34" charset="0"/>
            </a:endParaRPr>
          </a:p>
          <a:p>
            <a:pPr lvl="1"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hlinkClick r:id="rId4"/>
              </a:rPr>
              <a:t>Career Outlook</a:t>
            </a:r>
            <a:endParaRPr lang="en-US" sz="2000" dirty="0">
              <a:effectLst/>
              <a:latin typeface="Arial" panose="020B0604020202020204" pitchFamily="34" charset="0"/>
            </a:endParaRPr>
          </a:p>
          <a:p>
            <a:pPr lvl="1"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hlinkClick r:id="rId5"/>
              </a:rPr>
              <a:t>Monthly Labor Review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126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Fast-Growth Occupations Requiring a Bachelor’s Degree</a:t>
            </a:r>
          </a:p>
        </p:txBody>
      </p:sp>
      <p:pic>
        <p:nvPicPr>
          <p:cNvPr id="7" name="Content Placeholder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DB0BA6E-6843-44B0-8EC4-840D906016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65" y="1690689"/>
            <a:ext cx="6878670" cy="4189667"/>
          </a:xfr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6BB8E73-90AA-4B32-92F6-A3266235E9E1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1374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Changes in Industry Employment</a:t>
            </a:r>
          </a:p>
        </p:txBody>
      </p:sp>
      <p:pic>
        <p:nvPicPr>
          <p:cNvPr id="6" name="Content Placeholder 5" descr="Table&#10;&#10;Description automatically generated">
            <a:extLst>
              <a:ext uri="{FF2B5EF4-FFF2-40B4-BE49-F238E27FC236}">
                <a16:creationId xmlns:a16="http://schemas.microsoft.com/office/drawing/2014/main" id="{48F0EB4D-1D7A-48D4-B99C-48527255CC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2" y="1746105"/>
            <a:ext cx="7071355" cy="4066789"/>
          </a:xfr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6BB8E73-90AA-4B32-92F6-A3266235E9E1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9297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Unemployment &amp; Earnings Rates</a:t>
            </a:r>
            <a:br>
              <a:rPr lang="en-US" sz="4000" dirty="0">
                <a:solidFill>
                  <a:srgbClr val="C00000"/>
                </a:solidFill>
              </a:rPr>
            </a:br>
            <a:r>
              <a:rPr lang="en-US" sz="400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by Education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6BB8E73-90AA-4B32-92F6-A3266235E9E1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Content Placeholder 7" descr="Table&#10;&#10;Description automatically generated">
            <a:extLst>
              <a:ext uri="{FF2B5EF4-FFF2-40B4-BE49-F238E27FC236}">
                <a16:creationId xmlns:a16="http://schemas.microsoft.com/office/drawing/2014/main" id="{489ADF19-EFF5-4B69-9EA8-68C1F277C6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16" y="1601397"/>
            <a:ext cx="7530168" cy="4271314"/>
          </a:xfrm>
        </p:spPr>
      </p:pic>
    </p:spTree>
    <p:extLst>
      <p:ext uri="{BB962C8B-B14F-4D97-AF65-F5344CB8AC3E}">
        <p14:creationId xmlns:p14="http://schemas.microsoft.com/office/powerpoint/2010/main" val="4285566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Holland Codes and Jobs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6BB8E73-90AA-4B32-92F6-A3266235E9E1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Content Placeholder 6" descr="Table&#10;&#10;Description automatically generated with medium confidence">
            <a:extLst>
              <a:ext uri="{FF2B5EF4-FFF2-40B4-BE49-F238E27FC236}">
                <a16:creationId xmlns:a16="http://schemas.microsoft.com/office/drawing/2014/main" id="{D43EE2F4-1560-4995-8A9E-F17C3130FE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52" y="1690689"/>
            <a:ext cx="6811053" cy="4067712"/>
          </a:xfrm>
        </p:spPr>
      </p:pic>
    </p:spTree>
    <p:extLst>
      <p:ext uri="{BB962C8B-B14F-4D97-AF65-F5344CB8AC3E}">
        <p14:creationId xmlns:p14="http://schemas.microsoft.com/office/powerpoint/2010/main" val="40359108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93943"/>
            <a:ext cx="78867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Services Industry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486950-8FA4-437D-BE3E-1F0DE7BC7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19506"/>
            <a:ext cx="7886700" cy="435133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</a:rPr>
              <a:t> Significant growth area of the economy</a:t>
            </a:r>
          </a:p>
          <a:p>
            <a:pPr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</a:rPr>
              <a:t>Source of many types of jobs from high to low skilled</a:t>
            </a:r>
          </a:p>
          <a:p>
            <a:pPr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</a:rPr>
              <a:t>Options for college students within this “office  </a:t>
            </a:r>
          </a:p>
          <a:p>
            <a:pPr marL="0" indent="0">
              <a:lnSpc>
                <a:spcPct val="100000"/>
              </a:lnSpc>
              <a:buClr>
                <a:srgbClr val="C00000"/>
              </a:buClr>
              <a:buNone/>
            </a:pPr>
            <a:r>
              <a:rPr lang="en-US" sz="2400" dirty="0">
                <a:latin typeface="Arial" panose="020B0604020202020204" pitchFamily="34" charset="0"/>
              </a:rPr>
              <a:t>     </a:t>
            </a:r>
            <a:r>
              <a:rPr lang="en-US" sz="2400" dirty="0">
                <a:effectLst/>
                <a:latin typeface="Arial" panose="020B0604020202020204" pitchFamily="34" charset="0"/>
              </a:rPr>
              <a:t>economy”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080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93943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State Labor Market Information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486950-8FA4-437D-BE3E-1F0DE7BC7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19506"/>
            <a:ext cx="7886700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</a:rPr>
              <a:t> Impact of geographic location on</a:t>
            </a:r>
            <a:br>
              <a:rPr lang="en-US" sz="2000" dirty="0"/>
            </a:br>
            <a:r>
              <a:rPr lang="en-US" sz="2000" dirty="0"/>
              <a:t>  </a:t>
            </a:r>
            <a:r>
              <a:rPr lang="en-US" sz="2000" dirty="0">
                <a:effectLst/>
                <a:latin typeface="Arial" panose="020B0604020202020204" pitchFamily="34" charset="0"/>
              </a:rPr>
              <a:t>labor market information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</a:rPr>
              <a:t> How might knowledge of Holland</a:t>
            </a:r>
            <a:br>
              <a:rPr lang="en-US" sz="2000" dirty="0"/>
            </a:br>
            <a:r>
              <a:rPr lang="en-US" sz="2000" dirty="0"/>
              <a:t>  </a:t>
            </a:r>
            <a:r>
              <a:rPr lang="en-US" sz="2000" dirty="0">
                <a:effectLst/>
                <a:latin typeface="Arial" panose="020B0604020202020204" pitchFamily="34" charset="0"/>
              </a:rPr>
              <a:t>codes inform your understanding of</a:t>
            </a:r>
            <a:br>
              <a:rPr lang="en-US" sz="2000" dirty="0"/>
            </a:br>
            <a:r>
              <a:rPr lang="en-US" sz="2000" dirty="0"/>
              <a:t>  </a:t>
            </a:r>
            <a:r>
              <a:rPr lang="en-US" sz="2000" dirty="0">
                <a:effectLst/>
                <a:latin typeface="Arial" panose="020B0604020202020204" pitchFamily="34" charset="0"/>
              </a:rPr>
              <a:t>job markets in an area?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</a:rPr>
              <a:t> See examples at: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1600" dirty="0">
                <a:effectLst/>
                <a:latin typeface="Arial" panose="020B0604020202020204" pitchFamily="34" charset="0"/>
                <a:hlinkClick r:id="rId3"/>
              </a:rPr>
              <a:t>Florida Employment Projections</a:t>
            </a:r>
            <a:endParaRPr lang="en-US" sz="1600" dirty="0">
              <a:effectLst/>
              <a:latin typeface="Arial" panose="020B0604020202020204" pitchFamily="34" charset="0"/>
            </a:endParaRPr>
          </a:p>
          <a:p>
            <a:pPr lvl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1600" dirty="0">
                <a:effectLst/>
                <a:latin typeface="Arial" panose="020B0604020202020204" pitchFamily="34" charset="0"/>
                <a:hlinkClick r:id="rId4"/>
              </a:rPr>
              <a:t>www.careeronestop.org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984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93943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in the New Global Economy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67F38A-DD74-4249-8CAF-D1B31437CC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sz="2600" dirty="0">
                <a:effectLst/>
                <a:latin typeface="Arial" panose="020B0604020202020204" pitchFamily="34" charset="0"/>
              </a:rPr>
              <a:t>How will we work and learn globally in the future?</a:t>
            </a:r>
          </a:p>
          <a:p>
            <a:pPr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>
                <a:effectLst/>
                <a:latin typeface="Arial" panose="020B0604020202020204" pitchFamily="34" charset="0"/>
              </a:rPr>
              <a:t>Changes in work activity &amp; production</a:t>
            </a:r>
          </a:p>
          <a:p>
            <a:pPr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>
                <a:effectLst/>
                <a:latin typeface="Arial" panose="020B0604020202020204" pitchFamily="34" charset="0"/>
              </a:rPr>
              <a:t>U.S. labor markets trends</a:t>
            </a:r>
          </a:p>
          <a:p>
            <a:pPr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>
                <a:effectLst/>
                <a:latin typeface="Arial" panose="020B0604020202020204" pitchFamily="34" charset="0"/>
              </a:rPr>
              <a:t>Services industry</a:t>
            </a:r>
          </a:p>
          <a:p>
            <a:pPr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>
                <a:effectLst/>
                <a:latin typeface="Arial" panose="020B0604020202020204" pitchFamily="34" charset="0"/>
              </a:rPr>
              <a:t>State labor markets</a:t>
            </a:r>
          </a:p>
          <a:p>
            <a:pPr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>
                <a:effectLst/>
                <a:latin typeface="Arial" panose="020B0604020202020204" pitchFamily="34" charset="0"/>
              </a:rPr>
              <a:t>CIP perspective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032134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93943"/>
            <a:ext cx="78867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CIP Perspective &amp; the Labor Economy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486950-8FA4-437D-BE3E-1F0DE7BC7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19506"/>
            <a:ext cx="7886700" cy="435133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Self-Knowledge</a:t>
            </a:r>
          </a:p>
          <a:p>
            <a:pPr lvl="1">
              <a:lnSpc>
                <a:spcPct val="16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What interests, values, and skills are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needed in the emerging economy?</a:t>
            </a:r>
          </a:p>
          <a:p>
            <a:pPr lvl="1">
              <a:lnSpc>
                <a:spcPct val="16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Which Holland codes and qualities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will be needed in the workplace?</a:t>
            </a:r>
          </a:p>
          <a:p>
            <a:pPr lvl="1">
              <a:lnSpc>
                <a:spcPct val="16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What personal qualities/</a:t>
            </a:r>
          </a:p>
          <a:p>
            <a:pPr marL="457200" lvl="1" indent="0">
              <a:lnSpc>
                <a:spcPct val="150000"/>
              </a:lnSpc>
              <a:buClr>
                <a:srgbClr val="C00000"/>
              </a:buClr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experiences are likely to be valued?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273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93943"/>
            <a:ext cx="78867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CIP Perspective &amp; the Global Economy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486950-8FA4-437D-BE3E-1F0DE7BC7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19506"/>
            <a:ext cx="7886700" cy="435133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Option Knowledge</a:t>
            </a:r>
          </a:p>
          <a:p>
            <a:pPr lvl="1"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Nature of new kinds of work organizations?</a:t>
            </a:r>
          </a:p>
          <a:p>
            <a:pPr lvl="1"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New types of workers (e.g., knowledge workers)</a:t>
            </a:r>
          </a:p>
          <a:p>
            <a:pPr lvl="1"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Global vs. local changes, impact on options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8070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93943"/>
            <a:ext cx="78867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CIP Perspective &amp; the Global Economy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486950-8FA4-437D-BE3E-1F0DE7BC7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19506"/>
            <a:ext cx="7886700" cy="435133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Dynamic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Knowledge</a:t>
            </a:r>
          </a:p>
          <a:p>
            <a:pPr lvl="1"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</a:rPr>
              <a:t>Dynamic nature of </a:t>
            </a:r>
          </a:p>
          <a:p>
            <a:pPr marL="457200" lvl="1" indent="0">
              <a:lnSpc>
                <a:spcPct val="150000"/>
              </a:lnSpc>
              <a:buClr>
                <a:srgbClr val="C00000"/>
              </a:buClr>
              <a:buNone/>
            </a:pPr>
            <a:r>
              <a:rPr lang="en-US" sz="2000" dirty="0">
                <a:latin typeface="Arial" panose="020B0604020202020204" pitchFamily="34" charset="0"/>
              </a:rPr>
              <a:t>     </a:t>
            </a:r>
            <a:r>
              <a:rPr lang="en-US" sz="2000" dirty="0">
                <a:effectLst/>
                <a:latin typeface="Arial" panose="020B0604020202020204" pitchFamily="34" charset="0"/>
              </a:rPr>
              <a:t>the world economy</a:t>
            </a:r>
          </a:p>
          <a:p>
            <a:pPr lvl="1"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</a:rPr>
              <a:t>Ongoing use of </a:t>
            </a:r>
          </a:p>
          <a:p>
            <a:pPr marL="457200" lvl="1" indent="0">
              <a:lnSpc>
                <a:spcPct val="150000"/>
              </a:lnSpc>
              <a:buClr>
                <a:srgbClr val="C00000"/>
              </a:buClr>
              <a:buNone/>
            </a:pPr>
            <a:r>
              <a:rPr lang="en-US" sz="2000" dirty="0">
                <a:latin typeface="Arial" panose="020B0604020202020204" pitchFamily="34" charset="0"/>
              </a:rPr>
              <a:t>     </a:t>
            </a:r>
            <a:r>
              <a:rPr lang="en-US" sz="2000" dirty="0">
                <a:effectLst/>
                <a:latin typeface="Arial" panose="020B0604020202020204" pitchFamily="34" charset="0"/>
              </a:rPr>
              <a:t>the CASVE Cycle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76795700-520A-4F01-9C3D-07FF6147EF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21897"/>
            <a:ext cx="4433618" cy="362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8644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93943"/>
            <a:ext cx="78867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CIP Perspective &amp; the Global Economy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486950-8FA4-437D-BE3E-1F0DE7BC7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19506"/>
            <a:ext cx="7886700" cy="435133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Executive Processing</a:t>
            </a:r>
          </a:p>
          <a:p>
            <a:pPr lvl="1"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 Need for career management</a:t>
            </a:r>
          </a:p>
          <a:p>
            <a:pPr lvl="1"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 Complexity of contemporary career life</a:t>
            </a:r>
          </a:p>
          <a:p>
            <a:pPr lvl="1"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 Thinking globally and work locally</a:t>
            </a:r>
            <a:endParaRPr lang="en-US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47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93943"/>
            <a:ext cx="78867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these things have in common?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67F38A-DD74-4249-8CAF-D1B31437C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81043"/>
            <a:ext cx="78867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Terrorism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Telemedicine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Cyber warfare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Artificial intelligence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Sun belt</a:t>
            </a:r>
          </a:p>
          <a:p>
            <a:pPr marL="0" indent="0">
              <a:lnSpc>
                <a:spcPct val="150000"/>
              </a:lnSpc>
              <a:buClr>
                <a:srgbClr val="C00000"/>
              </a:buClr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460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93943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Drucker’s Post-Capitalist Society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67F38A-DD74-4249-8CAF-D1B31437C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19506"/>
            <a:ext cx="78867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 Knowledge as primary resource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>
                <a:effectLst/>
                <a:latin typeface="Arial" panose="020B0604020202020204" pitchFamily="34" charset="0"/>
              </a:rPr>
              <a:t>Importance of “knowledge workers”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>
                <a:effectLst/>
                <a:latin typeface="Arial" panose="020B0604020202020204" pitchFamily="34" charset="0"/>
              </a:rPr>
              <a:t>What Holland types are relevant to these</a:t>
            </a:r>
          </a:p>
          <a:p>
            <a:pPr marL="0" indent="0">
              <a:lnSpc>
                <a:spcPct val="150000"/>
              </a:lnSpc>
              <a:buClr>
                <a:srgbClr val="C00000"/>
              </a:buClr>
              <a:buNone/>
            </a:pPr>
            <a:r>
              <a:rPr lang="en-US" dirty="0">
                <a:effectLst/>
                <a:latin typeface="Arial" panose="020B0604020202020204" pitchFamily="34" charset="0"/>
              </a:rPr>
              <a:t>     changes in society?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969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93943"/>
            <a:ext cx="7886700" cy="1325563"/>
          </a:xfrm>
        </p:spPr>
        <p:txBody>
          <a:bodyPr>
            <a:normAutofit/>
          </a:bodyPr>
          <a:lstStyle/>
          <a:p>
            <a:r>
              <a:rPr lang="en-US" sz="42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Reich’s Global Enterprise Webs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67F38A-DD74-4249-8CAF-D1B31437C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619506"/>
            <a:ext cx="7970405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</a:rPr>
              <a:t> </a:t>
            </a:r>
            <a:r>
              <a:rPr lang="en-US" sz="2300" dirty="0">
                <a:effectLst/>
                <a:latin typeface="Arial" panose="020B0604020202020204" pitchFamily="34" charset="0"/>
              </a:rPr>
              <a:t>High value, complex, flexible, global work organizations</a:t>
            </a:r>
          </a:p>
          <a:p>
            <a:pPr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300" dirty="0">
                <a:effectLst/>
                <a:latin typeface="Arial" panose="020B0604020202020204" pitchFamily="34" charset="0"/>
              </a:rPr>
              <a:t> May involve small groups of workers</a:t>
            </a:r>
          </a:p>
          <a:p>
            <a:pPr marL="0" indent="0">
              <a:lnSpc>
                <a:spcPct val="100000"/>
              </a:lnSpc>
              <a:buClr>
                <a:srgbClr val="C00000"/>
              </a:buClr>
              <a:buNone/>
            </a:pPr>
            <a:r>
              <a:rPr lang="en-US" sz="2300" dirty="0">
                <a:latin typeface="Arial" panose="020B0604020202020204" pitchFamily="34" charset="0"/>
              </a:rPr>
              <a:t>     </a:t>
            </a:r>
            <a:r>
              <a:rPr lang="en-US" sz="2300" dirty="0">
                <a:effectLst/>
                <a:latin typeface="Arial" panose="020B0604020202020204" pitchFamily="34" charset="0"/>
              </a:rPr>
              <a:t>who quickly identify and solve problems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300" dirty="0">
                <a:effectLst/>
                <a:latin typeface="Arial" panose="020B0604020202020204" pitchFamily="34" charset="0"/>
              </a:rPr>
              <a:t> Communication may be horizontal </a:t>
            </a:r>
          </a:p>
          <a:p>
            <a:pPr marL="0" indent="0">
              <a:lnSpc>
                <a:spcPct val="100000"/>
              </a:lnSpc>
              <a:buClr>
                <a:srgbClr val="C00000"/>
              </a:buClr>
              <a:buNone/>
            </a:pPr>
            <a:r>
              <a:rPr lang="en-US" sz="2300" dirty="0">
                <a:latin typeface="Arial" panose="020B0604020202020204" pitchFamily="34" charset="0"/>
              </a:rPr>
              <a:t>     </a:t>
            </a:r>
            <a:r>
              <a:rPr lang="en-US" sz="2300" dirty="0">
                <a:effectLst/>
                <a:latin typeface="Arial" panose="020B0604020202020204" pitchFamily="34" charset="0"/>
              </a:rPr>
              <a:t>rather than vertical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300" dirty="0">
                <a:effectLst/>
                <a:latin typeface="Arial" panose="020B0604020202020204" pitchFamily="34" charset="0"/>
              </a:rPr>
              <a:t> Business model is more like a “spider web” with  </a:t>
            </a:r>
          </a:p>
          <a:p>
            <a:pPr marL="0" indent="0">
              <a:lnSpc>
                <a:spcPct val="100000"/>
              </a:lnSpc>
              <a:buClr>
                <a:srgbClr val="C00000"/>
              </a:buClr>
              <a:buNone/>
            </a:pPr>
            <a:r>
              <a:rPr lang="en-US" sz="2300" dirty="0">
                <a:latin typeface="Arial" panose="020B0604020202020204" pitchFamily="34" charset="0"/>
              </a:rPr>
              <a:t>     </a:t>
            </a:r>
            <a:r>
              <a:rPr lang="en-US" sz="2300" dirty="0">
                <a:effectLst/>
                <a:latin typeface="Arial" panose="020B0604020202020204" pitchFamily="34" charset="0"/>
              </a:rPr>
              <a:t>connecting points across workers</a:t>
            </a:r>
            <a:endParaRPr lang="en-US" sz="2300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E54BCC-45DB-4B4D-8EBD-4FB1FBA0EA87}"/>
              </a:ext>
            </a:extLst>
          </p:cNvPr>
          <p:cNvSpPr txBox="1"/>
          <p:nvPr/>
        </p:nvSpPr>
        <p:spPr>
          <a:xfrm>
            <a:off x="6188364" y="2521059"/>
            <a:ext cx="25399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  <a:latin typeface="Bradley Hand ITC" panose="03070402050302030203" pitchFamily="66" charset="0"/>
              </a:rPr>
              <a:t>What are some examples of these types of organizations?</a:t>
            </a:r>
          </a:p>
        </p:txBody>
      </p:sp>
    </p:spTree>
    <p:extLst>
      <p:ext uri="{BB962C8B-B14F-4D97-AF65-F5344CB8AC3E}">
        <p14:creationId xmlns:p14="http://schemas.microsoft.com/office/powerpoint/2010/main" val="3723032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93943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Friedman’s Flat World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67F38A-DD74-4249-8CAF-D1B31437C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619506"/>
            <a:ext cx="7970405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600" dirty="0">
                <a:effectLst/>
                <a:latin typeface="Arial" panose="020B0604020202020204" pitchFamily="34" charset="0"/>
              </a:rPr>
              <a:t> Three earlier periods of globalization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600" dirty="0">
                <a:effectLst/>
                <a:latin typeface="Arial" panose="020B0604020202020204" pitchFamily="34" charset="0"/>
              </a:rPr>
              <a:t> Individuals collaborating and competing globally  </a:t>
            </a:r>
          </a:p>
          <a:p>
            <a:pPr marL="0" indent="0">
              <a:lnSpc>
                <a:spcPct val="150000"/>
              </a:lnSpc>
              <a:buClr>
                <a:srgbClr val="C00000"/>
              </a:buClr>
              <a:buNone/>
            </a:pPr>
            <a:r>
              <a:rPr lang="en-US" sz="2600" dirty="0">
                <a:latin typeface="Arial" panose="020B0604020202020204" pitchFamily="34" charset="0"/>
              </a:rPr>
              <a:t>     </a:t>
            </a:r>
            <a:r>
              <a:rPr lang="en-US" sz="2600" dirty="0">
                <a:effectLst/>
                <a:latin typeface="Arial" panose="020B0604020202020204" pitchFamily="34" charset="0"/>
              </a:rPr>
              <a:t>with new software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600" dirty="0">
                <a:effectLst/>
                <a:latin typeface="Arial" panose="020B0604020202020204" pitchFamily="34" charset="0"/>
              </a:rPr>
              <a:t> How might this “flat world” &amp; the next industrial </a:t>
            </a:r>
          </a:p>
          <a:p>
            <a:pPr marL="0" indent="0">
              <a:lnSpc>
                <a:spcPct val="150000"/>
              </a:lnSpc>
              <a:buClr>
                <a:srgbClr val="C00000"/>
              </a:buClr>
              <a:buNone/>
            </a:pPr>
            <a:r>
              <a:rPr lang="en-US" sz="2600" dirty="0">
                <a:latin typeface="Arial" panose="020B0604020202020204" pitchFamily="34" charset="0"/>
              </a:rPr>
              <a:t>     </a:t>
            </a:r>
            <a:r>
              <a:rPr lang="en-US" sz="2600" dirty="0">
                <a:effectLst/>
                <a:latin typeface="Arial" panose="020B0604020202020204" pitchFamily="34" charset="0"/>
              </a:rPr>
              <a:t>revolution affect your career planning?</a:t>
            </a:r>
            <a:endParaRPr lang="en-US" sz="2600" i="1" dirty="0"/>
          </a:p>
        </p:txBody>
      </p:sp>
    </p:spTree>
    <p:extLst>
      <p:ext uri="{BB962C8B-B14F-4D97-AF65-F5344CB8AC3E}">
        <p14:creationId xmlns:p14="http://schemas.microsoft.com/office/powerpoint/2010/main" val="3151434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93943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Precarious Work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67F38A-DD74-4249-8CAF-D1B31437C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619506"/>
            <a:ext cx="5264151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600" dirty="0">
                <a:effectLst/>
                <a:latin typeface="Arial" panose="020B0604020202020204" pitchFamily="34" charset="0"/>
              </a:rPr>
              <a:t> Defined as uncertain, unstable,  </a:t>
            </a:r>
          </a:p>
          <a:p>
            <a:pPr marL="0" indent="0">
              <a:lnSpc>
                <a:spcPct val="100000"/>
              </a:lnSpc>
              <a:buClr>
                <a:srgbClr val="C00000"/>
              </a:buClr>
              <a:buNone/>
            </a:pPr>
            <a:r>
              <a:rPr lang="en-US" sz="2600" dirty="0">
                <a:latin typeface="Arial" panose="020B0604020202020204" pitchFamily="34" charset="0"/>
              </a:rPr>
              <a:t>     </a:t>
            </a:r>
            <a:r>
              <a:rPr lang="en-US" sz="2600" dirty="0">
                <a:effectLst/>
                <a:latin typeface="Arial" panose="020B0604020202020204" pitchFamily="34" charset="0"/>
              </a:rPr>
              <a:t>and insecure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600" dirty="0">
                <a:effectLst/>
                <a:latin typeface="Arial" panose="020B0604020202020204" pitchFamily="34" charset="0"/>
              </a:rPr>
              <a:t> Employees assume risks of  </a:t>
            </a:r>
          </a:p>
          <a:p>
            <a:pPr marL="0" indent="0">
              <a:lnSpc>
                <a:spcPct val="100000"/>
              </a:lnSpc>
              <a:buClr>
                <a:srgbClr val="C00000"/>
              </a:buClr>
              <a:buNone/>
            </a:pPr>
            <a:r>
              <a:rPr lang="en-US" sz="2600" dirty="0">
                <a:latin typeface="Arial" panose="020B0604020202020204" pitchFamily="34" charset="0"/>
              </a:rPr>
              <a:t>     </a:t>
            </a:r>
            <a:r>
              <a:rPr lang="en-US" sz="2600" dirty="0">
                <a:effectLst/>
                <a:latin typeface="Arial" panose="020B0604020202020204" pitchFamily="34" charset="0"/>
              </a:rPr>
              <a:t>employment, receive limited</a:t>
            </a:r>
          </a:p>
          <a:p>
            <a:pPr marL="0" indent="0">
              <a:lnSpc>
                <a:spcPct val="100000"/>
              </a:lnSpc>
              <a:buClr>
                <a:srgbClr val="C00000"/>
              </a:buClr>
              <a:buNone/>
            </a:pPr>
            <a:r>
              <a:rPr lang="en-US" sz="2600" dirty="0">
                <a:latin typeface="Arial" panose="020B0604020202020204" pitchFamily="34" charset="0"/>
              </a:rPr>
              <a:t>     </a:t>
            </a:r>
            <a:r>
              <a:rPr lang="en-US" sz="2600" dirty="0">
                <a:effectLst/>
                <a:latin typeface="Arial" panose="020B0604020202020204" pitchFamily="34" charset="0"/>
              </a:rPr>
              <a:t>benefits or protections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600" dirty="0">
                <a:effectLst/>
                <a:latin typeface="Arial" panose="020B0604020202020204" pitchFamily="34" charset="0"/>
              </a:rPr>
              <a:t> Implications for organizations </a:t>
            </a:r>
          </a:p>
          <a:p>
            <a:pPr marL="0" indent="0">
              <a:lnSpc>
                <a:spcPct val="100000"/>
              </a:lnSpc>
              <a:buClr>
                <a:srgbClr val="C00000"/>
              </a:buClr>
              <a:buNone/>
            </a:pPr>
            <a:r>
              <a:rPr lang="en-US" sz="2600" dirty="0">
                <a:latin typeface="Arial" panose="020B0604020202020204" pitchFamily="34" charset="0"/>
              </a:rPr>
              <a:t>     </a:t>
            </a:r>
            <a:r>
              <a:rPr lang="en-US" sz="2600" dirty="0">
                <a:effectLst/>
                <a:latin typeface="Arial" panose="020B0604020202020204" pitchFamily="34" charset="0"/>
              </a:rPr>
              <a:t>and individuals</a:t>
            </a:r>
            <a:endParaRPr lang="en-US" sz="2600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635129-044B-40DF-80C4-6CB8770177B9}"/>
              </a:ext>
            </a:extLst>
          </p:cNvPr>
          <p:cNvSpPr txBox="1"/>
          <p:nvPr/>
        </p:nvSpPr>
        <p:spPr>
          <a:xfrm>
            <a:off x="5135418" y="2290226"/>
            <a:ext cx="3897745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00B0F0"/>
                </a:solidFill>
                <a:effectLst/>
                <a:latin typeface="Bradley Hand ITC" panose="03070402050302030203" pitchFamily="66" charset="0"/>
              </a:rPr>
              <a:t>Do you know </a:t>
            </a:r>
          </a:p>
          <a:p>
            <a:pPr algn="ctr"/>
            <a:r>
              <a:rPr lang="en-US" sz="2600" b="1" dirty="0">
                <a:solidFill>
                  <a:srgbClr val="00B0F0"/>
                </a:solidFill>
                <a:effectLst/>
                <a:latin typeface="Bradley Hand ITC" panose="03070402050302030203" pitchFamily="66" charset="0"/>
              </a:rPr>
              <a:t>Individuals involved</a:t>
            </a:r>
          </a:p>
          <a:p>
            <a:pPr algn="ctr"/>
            <a:r>
              <a:rPr lang="en-US" sz="2600" b="1" dirty="0">
                <a:solidFill>
                  <a:srgbClr val="00B0F0"/>
                </a:solidFill>
                <a:effectLst/>
                <a:latin typeface="Bradley Hand ITC" panose="03070402050302030203" pitchFamily="66" charset="0"/>
              </a:rPr>
              <a:t> in “precarious work?” </a:t>
            </a:r>
          </a:p>
          <a:p>
            <a:pPr algn="ctr"/>
            <a:endParaRPr lang="en-US" sz="1200" b="1" dirty="0">
              <a:solidFill>
                <a:srgbClr val="00B0F0"/>
              </a:solidFill>
              <a:latin typeface="Bradley Hand ITC" panose="03070402050302030203" pitchFamily="66" charset="0"/>
            </a:endParaRPr>
          </a:p>
          <a:p>
            <a:pPr algn="ctr"/>
            <a:r>
              <a:rPr lang="en-US" sz="2600" b="1" dirty="0">
                <a:solidFill>
                  <a:srgbClr val="00B0F0"/>
                </a:solidFill>
                <a:effectLst/>
                <a:latin typeface="Bradley Hand ITC" panose="03070402050302030203" pitchFamily="66" charset="0"/>
              </a:rPr>
              <a:t>How do you </a:t>
            </a:r>
          </a:p>
          <a:p>
            <a:pPr algn="ctr"/>
            <a:r>
              <a:rPr lang="en-US" sz="2600" b="1" dirty="0">
                <a:solidFill>
                  <a:srgbClr val="00B0F0"/>
                </a:solidFill>
                <a:effectLst/>
                <a:latin typeface="Bradley Hand ITC" panose="03070402050302030203" pitchFamily="66" charset="0"/>
              </a:rPr>
              <a:t>feel about it?</a:t>
            </a:r>
            <a:endParaRPr lang="en-US" sz="2600" b="1" dirty="0">
              <a:solidFill>
                <a:srgbClr val="00B0F0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168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93943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Rifkin’s Social Economy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67F38A-DD74-4249-8CAF-D1B31437C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619506"/>
            <a:ext cx="7970405" cy="4351338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</a:rPr>
              <a:t> Third Sector—social economy</a:t>
            </a:r>
          </a:p>
          <a:p>
            <a:pPr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</a:rPr>
              <a:t> This sector’s rate of growth</a:t>
            </a:r>
          </a:p>
          <a:p>
            <a:pPr lvl="1"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</a:rPr>
              <a:t> What are some examples of</a:t>
            </a:r>
            <a:br>
              <a:rPr lang="en-US" sz="2000" dirty="0"/>
            </a:br>
            <a:r>
              <a:rPr lang="en-US" sz="2000" dirty="0"/>
              <a:t>  </a:t>
            </a:r>
            <a:r>
              <a:rPr lang="en-US" sz="2000" dirty="0">
                <a:effectLst/>
                <a:latin typeface="Arial" panose="020B0604020202020204" pitchFamily="34" charset="0"/>
              </a:rPr>
              <a:t>activities in this sector?</a:t>
            </a:r>
          </a:p>
          <a:p>
            <a:pPr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</a:rPr>
              <a:t>Social entrepreneurship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909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93943"/>
            <a:ext cx="78867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 Market Trends Through 2026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486950-8FA4-437D-BE3E-1F0DE7BC7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19506"/>
            <a:ext cx="7886700" cy="4351338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</a:rPr>
              <a:t> How </a:t>
            </a:r>
            <a:r>
              <a:rPr lang="en-US" sz="2400" b="1" dirty="0">
                <a:effectLst/>
                <a:latin typeface="Arial" panose="020B0604020202020204" pitchFamily="34" charset="0"/>
              </a:rPr>
              <a:t>new occupations </a:t>
            </a:r>
            <a:r>
              <a:rPr lang="en-US" sz="2400" dirty="0">
                <a:effectLst/>
                <a:latin typeface="Arial" panose="020B0604020202020204" pitchFamily="34" charset="0"/>
              </a:rPr>
              <a:t>develop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</a:rPr>
              <a:t>What contributes to the rise in new</a:t>
            </a:r>
            <a:br>
              <a:rPr lang="en-US" sz="2400" dirty="0"/>
            </a:br>
            <a:r>
              <a:rPr lang="en-US" sz="2400" dirty="0"/>
              <a:t>  </a:t>
            </a:r>
            <a:r>
              <a:rPr lang="en-US" sz="2400" dirty="0">
                <a:effectLst/>
                <a:latin typeface="Arial" panose="020B0604020202020204" pitchFamily="34" charset="0"/>
              </a:rPr>
              <a:t>occupations?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</a:rPr>
              <a:t> Who works?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</a:rPr>
              <a:t> Reasons individuals are not in the labor</a:t>
            </a:r>
            <a:r>
              <a:rPr lang="en-US" sz="2400" dirty="0"/>
              <a:t> </a:t>
            </a:r>
            <a:r>
              <a:rPr lang="en-US" sz="2400" dirty="0">
                <a:effectLst/>
                <a:latin typeface="Arial" panose="020B0604020202020204" pitchFamily="34" charset="0"/>
              </a:rPr>
              <a:t>force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</a:rPr>
              <a:t> Two views of </a:t>
            </a:r>
            <a:r>
              <a:rPr lang="en-US" sz="2400" b="1" dirty="0">
                <a:effectLst/>
                <a:latin typeface="Arial" panose="020B0604020202020204" pitchFamily="34" charset="0"/>
              </a:rPr>
              <a:t>employment growth</a:t>
            </a:r>
            <a:r>
              <a:rPr lang="en-US" sz="2400" dirty="0">
                <a:effectLst/>
                <a:latin typeface="Arial" panose="020B0604020202020204" pitchFamily="34" charset="0"/>
              </a:rPr>
              <a:t>—numeric</a:t>
            </a:r>
            <a:br>
              <a:rPr lang="en-US" sz="2400" dirty="0"/>
            </a:br>
            <a:r>
              <a:rPr lang="en-US" sz="2400" dirty="0"/>
              <a:t>  </a:t>
            </a:r>
            <a:r>
              <a:rPr lang="en-US" sz="2400" dirty="0">
                <a:effectLst/>
                <a:latin typeface="Arial" panose="020B0604020202020204" pitchFamily="34" charset="0"/>
              </a:rPr>
              <a:t>vs. percent change—what is the difference?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757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579</TotalTime>
  <Words>726</Words>
  <Application>Microsoft Office PowerPoint</Application>
  <PresentationFormat>On-screen Show (4:3)</PresentationFormat>
  <Paragraphs>121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Bradley Hand ITC</vt:lpstr>
      <vt:lpstr>Calibri</vt:lpstr>
      <vt:lpstr>Calibri Light</vt:lpstr>
      <vt:lpstr>Wingdings</vt:lpstr>
      <vt:lpstr>Office Theme</vt:lpstr>
      <vt:lpstr>PowerPoint Presentation</vt:lpstr>
      <vt:lpstr>Working in the New Global Economy</vt:lpstr>
      <vt:lpstr>What do these things have in common?</vt:lpstr>
      <vt:lpstr>Drucker’s Post-Capitalist Society</vt:lpstr>
      <vt:lpstr>Reich’s Global Enterprise Webs</vt:lpstr>
      <vt:lpstr>Friedman’s Flat World</vt:lpstr>
      <vt:lpstr>Precarious Work</vt:lpstr>
      <vt:lpstr>Rifkin’s Social Economy</vt:lpstr>
      <vt:lpstr>Labor Market Trends Through 2026</vt:lpstr>
      <vt:lpstr>Labor Market Trends Through 2026</vt:lpstr>
      <vt:lpstr>Labor Market Trends</vt:lpstr>
      <vt:lpstr>Labor Market Information Sources</vt:lpstr>
      <vt:lpstr>Federal Government Sources</vt:lpstr>
      <vt:lpstr>Fast-Growth Occupations Requiring a Bachelor’s Degree</vt:lpstr>
      <vt:lpstr>Changes in Industry Employment</vt:lpstr>
      <vt:lpstr>Unemployment &amp; Earnings Rates by Education</vt:lpstr>
      <vt:lpstr>Holland Codes and Jobs</vt:lpstr>
      <vt:lpstr>The Services Industry</vt:lpstr>
      <vt:lpstr>State Labor Market Information</vt:lpstr>
      <vt:lpstr>CIP Perspective &amp; the Labor Economy</vt:lpstr>
      <vt:lpstr>CIP Perspective &amp; the Global Economy</vt:lpstr>
      <vt:lpstr>CIP Perspective &amp; the Global Economy</vt:lpstr>
      <vt:lpstr>CIP Perspective &amp; the Global Economy</vt:lpstr>
    </vt:vector>
  </TitlesOfParts>
  <Company>Westmark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White</dc:creator>
  <cp:lastModifiedBy>Natalie</cp:lastModifiedBy>
  <cp:revision>172</cp:revision>
  <dcterms:created xsi:type="dcterms:W3CDTF">2022-03-08T19:49:57Z</dcterms:created>
  <dcterms:modified xsi:type="dcterms:W3CDTF">2022-07-08T19:45:48Z</dcterms:modified>
</cp:coreProperties>
</file>