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7_8F9A0D8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438"/>
    <a:srgbClr val="24B5AF"/>
    <a:srgbClr val="BDE6F5"/>
    <a:srgbClr val="66FFFF"/>
    <a:srgbClr val="00FFCC"/>
    <a:srgbClr val="33CCFF"/>
    <a:srgbClr val="FFCC00"/>
    <a:srgbClr val="3BC3BD"/>
    <a:srgbClr val="00CC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07_8F9A0D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EABA9C-193D-4DF2-BF82-99492EB2A4CE}" authorId="{A50C437D-168C-2A24-CCB2-CC5233F9E77D}" created="2022-04-16T20:51:41.65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09237896" sldId="263"/>
      <ac:spMk id="4" creationId="{0ED52224-DC73-479C-A84E-6CE9758B436C}"/>
    </ac:deMkLst>
    <p188:txBody>
      <a:bodyPr/>
      <a:lstStyle/>
      <a:p>
        <a:r>
          <a:rPr lang="en-US"/>
          <a:t>2nd and 4th Links are broken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7" Type="http://schemas.openxmlformats.org/officeDocument/2006/relationships/hyperlink" Target="http://www.bls.gov/careeroutloo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eronestop.org/" TargetMode="External"/><Relationship Id="rId5" Type="http://schemas.openxmlformats.org/officeDocument/2006/relationships/hyperlink" Target="http://www.bls.gov/ooh/" TargetMode="External"/><Relationship Id="rId4" Type="http://schemas.openxmlformats.org/officeDocument/2006/relationships/hyperlink" Target="http://www.bls.gov/o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microsoft.com/office/2018/10/relationships/comments" Target="../comments/modernComment_107_8F9A0D8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s.gov/SOC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52017"/>
            <a:ext cx="7318317" cy="884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Knowing About My Options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5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Knowing About Educational Options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Departments and majors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Connections between majors &amp;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occupations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Broad vs. specific majors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Pros and cons of pursuing higher degrees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Decide based on self-knowledge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6636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Non-College Training Options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Vocational education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Apprenticeships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Continuing education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Military training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Credit for prior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3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Compare &amp; Contrast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Accreditation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Ranking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Certification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Licensure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963CC-65FD-4DB8-996D-C1B752494AFA}"/>
              </a:ext>
            </a:extLst>
          </p:cNvPr>
          <p:cNvSpPr txBox="1"/>
          <p:nvPr/>
        </p:nvSpPr>
        <p:spPr>
          <a:xfrm>
            <a:off x="4442612" y="2038051"/>
            <a:ext cx="2299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Which of these , if any, 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are important to you?</a:t>
            </a:r>
          </a:p>
        </p:txBody>
      </p:sp>
    </p:spTree>
    <p:extLst>
      <p:ext uri="{BB962C8B-B14F-4D97-AF65-F5344CB8AC3E}">
        <p14:creationId xmlns:p14="http://schemas.microsoft.com/office/powerpoint/2010/main" val="385349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Education &amp; Training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Life/career process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Education and training are already part of one’s career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As a college student, you are already in your career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176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About Leisure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Desirable or wasteful?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Historical perspective from Greeks &amp; Romans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Definition of “work” includes leisure activities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Role of self-determination— what you choose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as leisure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Role of Leisure Activities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Complimentary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Supplementary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Compensatory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27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Leisure Classifications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700+ different leisure activities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Connecting Holland codes to leisure activities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n-US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would you</a:t>
            </a:r>
            <a:br>
              <a:rPr lang="en-US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classify leisure</a:t>
            </a:r>
            <a:br>
              <a:rPr lang="en-US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activities?</a:t>
            </a:r>
            <a:endParaRPr lang="en-US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0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Sources of Leisure Information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Clubs/organizations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Internet sites/online groups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Magazines, newsletters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Newspapers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Recreation/community centers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Student activity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Options Knowledge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Develop a schema or framework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Learn strategies for making distinctions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Increase complexity of your thinking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Beware of bias, stereotypes, inaccuracies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97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Using Information About Options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Apply your research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Arial" panose="020B0604020202020204" pitchFamily="34" charset="0"/>
              </a:rPr>
              <a:t>    </a:t>
            </a:r>
            <a:r>
              <a:rPr lang="en-US" sz="2200" dirty="0">
                <a:effectLst/>
                <a:latin typeface="Arial" panose="020B0604020202020204" pitchFamily="34" charset="0"/>
              </a:rPr>
              <a:t>skills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Invest the time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Use different formats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Read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Listen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Observe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Write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Talk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Visit</a:t>
            </a:r>
            <a:endParaRPr lang="en-US" sz="2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2956F9-6D2E-4FD2-AB60-37ED60F82ABE}"/>
              </a:ext>
            </a:extLst>
          </p:cNvPr>
          <p:cNvSpPr txBox="1">
            <a:spLocks/>
          </p:cNvSpPr>
          <p:nvPr/>
        </p:nvSpPr>
        <p:spPr>
          <a:xfrm>
            <a:off x="4572000" y="1825625"/>
            <a:ext cx="3943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Constantly seek 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200" dirty="0">
                <a:latin typeface="Arial" panose="020B0604020202020204" pitchFamily="34" charset="0"/>
              </a:rPr>
              <a:t>      </a:t>
            </a:r>
            <a:r>
              <a:rPr lang="en-US" sz="2200" dirty="0">
                <a:effectLst/>
                <a:latin typeface="Arial" panose="020B0604020202020204" pitchFamily="34" charset="0"/>
              </a:rPr>
              <a:t>information from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200" dirty="0">
                <a:latin typeface="Arial" panose="020B0604020202020204" pitchFamily="34" charset="0"/>
              </a:rPr>
              <a:t>      </a:t>
            </a:r>
            <a:r>
              <a:rPr lang="en-US" sz="2200" dirty="0">
                <a:effectLst/>
                <a:latin typeface="Arial" panose="020B0604020202020204" pitchFamily="34" charset="0"/>
              </a:rPr>
              <a:t>varied sources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Be a critical reader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Get help from a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>
                <a:latin typeface="Arial" panose="020B0604020202020204" pitchFamily="34" charset="0"/>
              </a:rPr>
              <a:t>     </a:t>
            </a:r>
            <a:r>
              <a:rPr lang="en-US" sz="2200" dirty="0">
                <a:effectLst/>
                <a:latin typeface="Arial" panose="020B0604020202020204" pitchFamily="34" charset="0"/>
              </a:rPr>
              <a:t>career services or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2200" dirty="0"/>
              <a:t>      </a:t>
            </a:r>
            <a:r>
              <a:rPr lang="en-US" sz="2200" dirty="0">
                <a:effectLst/>
                <a:latin typeface="Arial" panose="020B0604020202020204" pitchFamily="34" charset="0"/>
              </a:rPr>
              <a:t>information professional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759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Pyramid of Information Processing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16815AD-FF10-4F35-8046-366676B66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580568"/>
            <a:ext cx="5111451" cy="4226003"/>
          </a:xfrm>
        </p:spPr>
      </p:pic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Connecting Occupations,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Education, &amp; Leisure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Many believe these are three separate areas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000" dirty="0">
                <a:latin typeface="Arial" panose="020B0604020202020204" pitchFamily="34" charset="0"/>
              </a:rPr>
              <a:t>     </a:t>
            </a:r>
            <a:r>
              <a:rPr lang="en-US" sz="2000" dirty="0">
                <a:effectLst/>
                <a:latin typeface="Arial" panose="020B0604020202020204" pitchFamily="34" charset="0"/>
              </a:rPr>
              <a:t>of life: education, work, leisure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Today they are more interconnected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</a:rPr>
              <a:t>Blended throughout our lives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</a:rPr>
              <a:t>How are you blending learning, working, and</a:t>
            </a:r>
          </a:p>
          <a:p>
            <a:pPr marL="457200" lvl="1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1600" dirty="0">
                <a:effectLst/>
                <a:latin typeface="Arial" panose="020B0604020202020204" pitchFamily="34" charset="0"/>
              </a:rPr>
              <a:t>    playing into your life right now?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Arial" panose="020B0604020202020204" pitchFamily="34" charset="0"/>
              </a:rPr>
              <a:t>How will you do it in 20 years?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Consider all 3 areas of options knowledge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</a:rPr>
              <a:t>Education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</a:rPr>
              <a:t>Work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</a:rPr>
              <a:t>Leisure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01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Knowledge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Connection to self-knowledge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Forms foundation of career decision making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Complex nature of options knowledge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Options knowledge is “out there”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Research skills needed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Labor market and occupational information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Government reports, websites, books, journals, etc.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Find, organize, and evaluate information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9069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About Occupations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Review of definitions: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work, career, occupation, job, position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Number of occupations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S</a:t>
            </a:r>
            <a:r>
              <a:rPr lang="en-US" dirty="0">
                <a:effectLst/>
                <a:latin typeface="Arial" panose="020B0604020202020204" pitchFamily="34" charset="0"/>
              </a:rPr>
              <a:t>chema: a meaningful way to categorize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Occupations are changing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Information is fluid and dynamic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</a:endParaRPr>
          </a:p>
          <a:p>
            <a:pPr marL="457200" lvl="1" indent="0">
              <a:buClr>
                <a:srgbClr val="C00000"/>
              </a:buClr>
              <a:buNone/>
            </a:pP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9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Occupations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1658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O*NET: </a:t>
            </a:r>
            <a:r>
              <a:rPr lang="en-US" sz="2200" dirty="0">
                <a:effectLst/>
                <a:latin typeface="Arial" panose="020B0604020202020204" pitchFamily="34" charset="0"/>
                <a:hlinkClick r:id="rId3"/>
              </a:rPr>
              <a:t>www.onetonline.org</a:t>
            </a:r>
            <a:endParaRPr lang="en-US" sz="22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Occupational Employment Statistics: </a:t>
            </a:r>
            <a:r>
              <a:rPr lang="en-US" sz="2200" dirty="0">
                <a:effectLst/>
                <a:latin typeface="Arial" panose="020B0604020202020204" pitchFamily="34" charset="0"/>
                <a:hlinkClick r:id="rId4"/>
              </a:rPr>
              <a:t>www.bls.gov/oes/</a:t>
            </a:r>
            <a:endParaRPr lang="en-US" sz="22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Occupational Outlook Handbook (OOH):</a:t>
            </a:r>
            <a:br>
              <a:rPr lang="en-US" sz="2200" dirty="0"/>
            </a:br>
            <a:r>
              <a:rPr lang="en-US" sz="2200" dirty="0">
                <a:effectLst/>
                <a:latin typeface="Arial" panose="020B0604020202020204" pitchFamily="34" charset="0"/>
                <a:hlinkClick r:id="rId5"/>
              </a:rPr>
              <a:t>www.bls.gov/ooh/</a:t>
            </a:r>
            <a:endParaRPr lang="en-US" sz="22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</a:rPr>
              <a:t>CareerOneStop</a:t>
            </a:r>
            <a:r>
              <a:rPr lang="en-US" sz="2200" dirty="0">
                <a:effectLst/>
                <a:latin typeface="Arial" panose="020B0604020202020204" pitchFamily="34" charset="0"/>
              </a:rPr>
              <a:t>: </a:t>
            </a:r>
            <a:r>
              <a:rPr lang="en-US" sz="2200" dirty="0">
                <a:effectLst/>
                <a:latin typeface="Arial" panose="020B0604020202020204" pitchFamily="34" charset="0"/>
                <a:hlinkClick r:id="rId6"/>
              </a:rPr>
              <a:t>www.careeronestop.org</a:t>
            </a:r>
            <a:endParaRPr lang="en-US" sz="220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Career Outlook: </a:t>
            </a:r>
            <a:r>
              <a:rPr lang="en-US" sz="2200" dirty="0">
                <a:effectLst/>
                <a:latin typeface="Arial" panose="020B0604020202020204" pitchFamily="34" charset="0"/>
                <a:hlinkClick r:id="rId7"/>
              </a:rPr>
              <a:t>www.bls.gov/careeroutlook/</a:t>
            </a:r>
            <a:endParaRPr lang="en-US" sz="2200" dirty="0">
              <a:effectLst/>
              <a:latin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60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and Industry Classifications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hlinkClick r:id="rId4"/>
              </a:rPr>
              <a:t>Standard Occupational Codes </a:t>
            </a:r>
            <a:r>
              <a:rPr lang="en-US" dirty="0">
                <a:effectLst/>
                <a:latin typeface="Arial" panose="020B0604020202020204" pitchFamily="34" charset="0"/>
              </a:rPr>
              <a:t>(SOC)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16 Career Clusters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Holland’s RIASEC Codes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North American Industry Classification (NAICS)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378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Sources of Occupational 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Internet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Private Publishers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Trade &amp; Professional Associations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1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Computer-Assisted Career Guidance Systems (CACGS)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2224-DC73-479C-A84E-6CE9758B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effectLst/>
                <a:latin typeface="Arial" panose="020B0604020202020204" pitchFamily="34" charset="0"/>
              </a:rPr>
              <a:t>FOCUS2</a:t>
            </a:r>
          </a:p>
          <a:p>
            <a:pPr marL="0" indent="0" algn="ctr">
              <a:buNone/>
            </a:pPr>
            <a:br>
              <a:rPr lang="en-US" sz="3600" dirty="0"/>
            </a:br>
            <a:r>
              <a:rPr lang="en-US" sz="3600" dirty="0">
                <a:effectLst/>
                <a:latin typeface="Arial" panose="020B0604020202020204" pitchFamily="34" charset="0"/>
              </a:rPr>
              <a:t>SIGI3®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836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579</Words>
  <Application>Microsoft Office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Pyramid of Information Processing</vt:lpstr>
      <vt:lpstr>Connecting Occupations, Education, &amp; Leisure</vt:lpstr>
      <vt:lpstr>Options Knowledge</vt:lpstr>
      <vt:lpstr>Knowledge About Occupations</vt:lpstr>
      <vt:lpstr>Information About Occupations</vt:lpstr>
      <vt:lpstr>Occupational and Industry Classifications</vt:lpstr>
      <vt:lpstr>Other Sources of Occupational Information</vt:lpstr>
      <vt:lpstr>Computer-Assisted Career Guidance Systems (CACGS)</vt:lpstr>
      <vt:lpstr>Knowing About Educational Options</vt:lpstr>
      <vt:lpstr>Non-College Training Options</vt:lpstr>
      <vt:lpstr>Compare &amp; Contrast</vt:lpstr>
      <vt:lpstr>Education &amp; Training</vt:lpstr>
      <vt:lpstr>Knowledge About Leisure</vt:lpstr>
      <vt:lpstr>Role of Leisure Activities</vt:lpstr>
      <vt:lpstr>Leisure Classifications</vt:lpstr>
      <vt:lpstr>Sources of Leisure Information</vt:lpstr>
      <vt:lpstr>Improving Options Knowledge</vt:lpstr>
      <vt:lpstr>Using Information About Options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194</cp:revision>
  <dcterms:created xsi:type="dcterms:W3CDTF">2022-03-08T19:49:57Z</dcterms:created>
  <dcterms:modified xsi:type="dcterms:W3CDTF">2022-07-02T20:31:01Z</dcterms:modified>
</cp:coreProperties>
</file>