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25" roundtripDataSignature="AMtx7mgHKTz3glT5J6T6+bZPdnoi0PJHz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7" name="Google Shape;7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6" name="Google Shape;166;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 name="Google Shape;173;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Helping clients find who they want to be is important</a:t>
            </a:r>
            <a:endParaRPr/>
          </a:p>
        </p:txBody>
      </p:sp>
      <p:sp>
        <p:nvSpPr>
          <p:cNvPr id="174" name="Google Shape;174;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0" name="Google Shape;180;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1" name="Google Shape;181;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Everyone will talk about their own values here. What they love-their career choices- the importance of knowing thyself. </a:t>
            </a:r>
            <a:endParaRPr/>
          </a:p>
        </p:txBody>
      </p:sp>
      <p:sp>
        <p:nvSpPr>
          <p:cNvPr id="187" name="Google Shape;18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 name="Google Shape;194;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BDI and BAI, CAMS, Columbia Suicide Rating Scale, etc. </a:t>
            </a:r>
            <a:endParaRPr/>
          </a:p>
        </p:txBody>
      </p:sp>
      <p:sp>
        <p:nvSpPr>
          <p:cNvPr id="209" name="Google Shape;20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5" name="Google Shape;215;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68% reported in APA stress survey being negatively impacted by pandemic- citing stress at home, work, over the economy, etc.  </a:t>
            </a:r>
            <a:endParaRPr/>
          </a:p>
          <a:p>
            <a:pPr indent="0" lvl="0" marL="0" rtl="0" algn="l">
              <a:lnSpc>
                <a:spcPct val="100000"/>
              </a:lnSpc>
              <a:spcBef>
                <a:spcPts val="0"/>
              </a:spcBef>
              <a:spcAft>
                <a:spcPts val="0"/>
              </a:spcAft>
              <a:buSzPts val="1400"/>
              <a:buNone/>
            </a:pPr>
            <a:r>
              <a:rPr lang="en-US"/>
              <a:t>Xiong (2020) reported increase in mental health concerns- substance use, SI, depression, anxiety, etc. </a:t>
            </a:r>
            <a:endParaRPr/>
          </a:p>
          <a:p>
            <a:pPr indent="0" lvl="0" marL="0" rtl="0" algn="l">
              <a:lnSpc>
                <a:spcPct val="100000"/>
              </a:lnSpc>
              <a:spcBef>
                <a:spcPts val="0"/>
              </a:spcBef>
              <a:spcAft>
                <a:spcPts val="0"/>
              </a:spcAft>
              <a:buSzPts val="1400"/>
              <a:buNone/>
            </a:pPr>
            <a:r>
              <a:rPr lang="en-US"/>
              <a:t> It is important to assess for SI, substance use, anxiety and ongoing stressors. The use of the CAMs, the Columbia Suicide Rating Scale, Beck Depression Inventory, Beck Anxiety Inventory, etc. are brief and use- friendly assessments to check in with clients. </a:t>
            </a:r>
            <a:endParaRPr/>
          </a:p>
          <a:p>
            <a:pPr indent="0" lvl="0" marL="0" rtl="0" algn="l">
              <a:lnSpc>
                <a:spcPct val="100000"/>
              </a:lnSpc>
              <a:spcBef>
                <a:spcPts val="0"/>
              </a:spcBef>
              <a:spcAft>
                <a:spcPts val="0"/>
              </a:spcAft>
              <a:buSzPts val="1400"/>
              <a:buNone/>
            </a:pPr>
            <a:r>
              <a:rPr lang="en-US"/>
              <a:t>**Assess with BDI and BAI</a:t>
            </a:r>
            <a:endParaRPr/>
          </a:p>
          <a:p>
            <a:pPr indent="0" lvl="0" marL="0" rtl="0" algn="l">
              <a:lnSpc>
                <a:spcPct val="100000"/>
              </a:lnSpc>
              <a:spcBef>
                <a:spcPts val="0"/>
              </a:spcBef>
              <a:spcAft>
                <a:spcPts val="0"/>
              </a:spcAft>
              <a:buSzPts val="1400"/>
              <a:buNone/>
            </a:pPr>
            <a:r>
              <a:t/>
            </a:r>
            <a:endParaRPr/>
          </a:p>
        </p:txBody>
      </p:sp>
      <p:sp>
        <p:nvSpPr>
          <p:cNvPr id="216" name="Google Shape;216;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1" name="Google Shape;221;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da8dcf9072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BDI and BAI, CAMS, Columbia Suicide Rating Scale, etc. </a:t>
            </a:r>
            <a:endParaRPr/>
          </a:p>
        </p:txBody>
      </p:sp>
      <p:sp>
        <p:nvSpPr>
          <p:cNvPr id="227" name="Google Shape;227;gda8dcf9072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 name="Google Shape;83;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Microsystem</a:t>
            </a:r>
            <a:endParaRPr/>
          </a:p>
          <a:p>
            <a:pPr indent="0" lvl="1" marL="457200" rtl="0" algn="l">
              <a:lnSpc>
                <a:spcPct val="100000"/>
              </a:lnSpc>
              <a:spcBef>
                <a:spcPts val="0"/>
              </a:spcBef>
              <a:spcAft>
                <a:spcPts val="0"/>
              </a:spcAft>
              <a:buSzPts val="1400"/>
              <a:buNone/>
            </a:pPr>
            <a:r>
              <a:rPr lang="en-US"/>
              <a:t>People and objects in the immediate environment</a:t>
            </a:r>
            <a:endParaRPr/>
          </a:p>
          <a:p>
            <a:pPr indent="0" lvl="0" marL="0" rtl="0" algn="l">
              <a:lnSpc>
                <a:spcPct val="100000"/>
              </a:lnSpc>
              <a:spcBef>
                <a:spcPts val="0"/>
              </a:spcBef>
              <a:spcAft>
                <a:spcPts val="0"/>
              </a:spcAft>
              <a:buSzPts val="1400"/>
              <a:buNone/>
            </a:pPr>
            <a:r>
              <a:rPr lang="en-US"/>
              <a:t>Mesosystem</a:t>
            </a:r>
            <a:endParaRPr/>
          </a:p>
          <a:p>
            <a:pPr indent="0" lvl="1" marL="457200" rtl="0" algn="l">
              <a:lnSpc>
                <a:spcPct val="100000"/>
              </a:lnSpc>
              <a:spcBef>
                <a:spcPts val="0"/>
              </a:spcBef>
              <a:spcAft>
                <a:spcPts val="0"/>
              </a:spcAft>
              <a:buSzPts val="1400"/>
              <a:buNone/>
            </a:pPr>
            <a:r>
              <a:rPr lang="en-US"/>
              <a:t>Influences of microsystems on each other</a:t>
            </a:r>
            <a:endParaRPr/>
          </a:p>
          <a:p>
            <a:pPr indent="0" lvl="0" marL="0" rtl="0" algn="l">
              <a:lnSpc>
                <a:spcPct val="100000"/>
              </a:lnSpc>
              <a:spcBef>
                <a:spcPts val="0"/>
              </a:spcBef>
              <a:spcAft>
                <a:spcPts val="0"/>
              </a:spcAft>
              <a:buSzPts val="1400"/>
              <a:buNone/>
            </a:pPr>
            <a:r>
              <a:rPr lang="en-US"/>
              <a:t>Exosystem</a:t>
            </a:r>
            <a:endParaRPr/>
          </a:p>
          <a:p>
            <a:pPr indent="0" lvl="1" marL="457200" rtl="0" algn="l">
              <a:lnSpc>
                <a:spcPct val="100000"/>
              </a:lnSpc>
              <a:spcBef>
                <a:spcPts val="0"/>
              </a:spcBef>
              <a:spcAft>
                <a:spcPts val="0"/>
              </a:spcAft>
              <a:buSzPts val="1400"/>
              <a:buNone/>
            </a:pPr>
            <a:r>
              <a:rPr lang="en-US"/>
              <a:t>Social, environmental, governmental forces </a:t>
            </a:r>
            <a:endParaRPr/>
          </a:p>
          <a:p>
            <a:pPr indent="0" lvl="0" marL="0" rtl="0" algn="l">
              <a:lnSpc>
                <a:spcPct val="100000"/>
              </a:lnSpc>
              <a:spcBef>
                <a:spcPts val="0"/>
              </a:spcBef>
              <a:spcAft>
                <a:spcPts val="0"/>
              </a:spcAft>
              <a:buSzPts val="1400"/>
              <a:buNone/>
            </a:pPr>
            <a:r>
              <a:rPr lang="en-US"/>
              <a:t>Macrosystem</a:t>
            </a:r>
            <a:endParaRPr/>
          </a:p>
          <a:p>
            <a:pPr indent="0" lvl="1" marL="457200" rtl="0" algn="l">
              <a:lnSpc>
                <a:spcPct val="100000"/>
              </a:lnSpc>
              <a:spcBef>
                <a:spcPts val="0"/>
              </a:spcBef>
              <a:spcAft>
                <a:spcPts val="0"/>
              </a:spcAft>
              <a:buSzPts val="1400"/>
              <a:buNone/>
            </a:pPr>
            <a:r>
              <a:rPr lang="en-US"/>
              <a:t>Subcultures and cultures in which the other three systems are embedded</a:t>
            </a:r>
            <a:endParaRPr/>
          </a:p>
          <a:p>
            <a:pPr indent="0" lvl="0" marL="0" rtl="0" algn="l">
              <a:lnSpc>
                <a:spcPct val="100000"/>
              </a:lnSpc>
              <a:spcBef>
                <a:spcPts val="0"/>
              </a:spcBef>
              <a:spcAft>
                <a:spcPts val="0"/>
              </a:spcAft>
              <a:buSzPts val="1400"/>
              <a:buNone/>
            </a:pPr>
            <a:r>
              <a:rPr lang="en-US"/>
              <a:t>*All aspects of human development are interconnected</a:t>
            </a:r>
            <a:endParaRPr/>
          </a:p>
          <a:p>
            <a:pPr indent="0" lvl="0" marL="0" rtl="0" algn="l">
              <a:lnSpc>
                <a:spcPct val="100000"/>
              </a:lnSpc>
              <a:spcBef>
                <a:spcPts val="0"/>
              </a:spcBef>
              <a:spcAft>
                <a:spcPts val="0"/>
              </a:spcAft>
              <a:buSzPts val="1400"/>
              <a:buNone/>
            </a:pPr>
            <a:r>
              <a:rPr lang="en-US"/>
              <a:t>No single aspect can adequately explain development</a:t>
            </a:r>
            <a:endParaRPr/>
          </a:p>
          <a:p>
            <a:pPr indent="0" lvl="0" marL="0" rtl="0" algn="l">
              <a:lnSpc>
                <a:spcPct val="100000"/>
              </a:lnSpc>
              <a:spcBef>
                <a:spcPts val="0"/>
              </a:spcBef>
              <a:spcAft>
                <a:spcPts val="0"/>
              </a:spcAft>
              <a:buSzPts val="1400"/>
              <a:buNone/>
            </a:pPr>
            <a:r>
              <a:rPr lang="en-US"/>
              <a:t>Consider all factors – environmental, family, political, social, etc. – and how they interact</a:t>
            </a:r>
            <a:endParaRPr/>
          </a:p>
          <a:p>
            <a:pPr indent="0" lvl="1" marL="45720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84" name="Google Shape;84;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 name="Google Shape;91;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Internal Barriers:  Fear, Insecurity, Previous bad experiences, Trauma, Lack of Knowledge/Education/Options, Etc. **Open this for discussion</a:t>
            </a:r>
            <a:endParaRPr/>
          </a:p>
          <a:p>
            <a:pPr indent="0" lvl="0" marL="0" rtl="0" algn="l">
              <a:lnSpc>
                <a:spcPct val="100000"/>
              </a:lnSpc>
              <a:spcBef>
                <a:spcPts val="0"/>
              </a:spcBef>
              <a:spcAft>
                <a:spcPts val="0"/>
              </a:spcAft>
              <a:buSzPts val="1400"/>
              <a:buNone/>
            </a:pPr>
            <a:r>
              <a:rPr lang="en-US"/>
              <a:t>motivation</a:t>
            </a:r>
            <a:endParaRPr/>
          </a:p>
          <a:p>
            <a:pPr indent="0" lvl="0" marL="0" rtl="0" algn="l">
              <a:lnSpc>
                <a:spcPct val="100000"/>
              </a:lnSpc>
              <a:spcBef>
                <a:spcPts val="0"/>
              </a:spcBef>
              <a:spcAft>
                <a:spcPts val="0"/>
              </a:spcAft>
              <a:buSzPts val="1400"/>
              <a:buNone/>
            </a:pPr>
            <a:r>
              <a:rPr lang="en-US"/>
              <a:t>External Barriers: Cost (personal and financial), travel, culture, systemic, etc. **Open for Discussion</a:t>
            </a:r>
            <a:endParaRPr/>
          </a:p>
        </p:txBody>
      </p:sp>
      <p:sp>
        <p:nvSpPr>
          <p:cNvPr id="92" name="Google Shape;92;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 name="Google Shape;101;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Discuss the Role of Advocacy- Career Counseling: Active Listening- SCOPE OF PRACTICE! ACA, APA, NCDA….. NOT SETTING THE CLIENT UP FOR FAILURE! MUST BE ABLE TO HELP THE CLIENT AND BE HONEST. MANAGE EXPECTATIONS WITH THE CLIENT. CIP, NARRATIVE, BROWNS VALUES.  *** CAN TALK BRIEFLY ABOUT ACTIVE LISTENING HERE AND EXPLORING CLIENT VALUES-THIS WILL OPEN UP FOR CONVERSATION LATER IN THE PRESENTATION</a:t>
            </a:r>
            <a:endParaRPr/>
          </a:p>
          <a:p>
            <a:pPr indent="0" lvl="0" marL="0" rtl="0" algn="l">
              <a:lnSpc>
                <a:spcPct val="100000"/>
              </a:lnSpc>
              <a:spcBef>
                <a:spcPts val="0"/>
              </a:spcBef>
              <a:spcAft>
                <a:spcPts val="0"/>
              </a:spcAft>
              <a:buSzPts val="1400"/>
              <a:buNone/>
            </a:pPr>
            <a:r>
              <a:t/>
            </a:r>
            <a:endParaRPr/>
          </a:p>
        </p:txBody>
      </p:sp>
      <p:sp>
        <p:nvSpPr>
          <p:cNvPr id="102" name="Google Shape;102;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 name="Google Shape;109;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As we talk about career change, want share </a:t>
            </a:r>
            <a:endParaRPr/>
          </a:p>
          <a:p>
            <a:pPr indent="0" lvl="0" marL="0" rtl="0" algn="l">
              <a:lnSpc>
                <a:spcPct val="100000"/>
              </a:lnSpc>
              <a:spcBef>
                <a:spcPts val="0"/>
              </a:spcBef>
              <a:spcAft>
                <a:spcPts val="0"/>
              </a:spcAft>
              <a:buSzPts val="1400"/>
              <a:buNone/>
            </a:pPr>
            <a:r>
              <a:rPr lang="en-US"/>
              <a:t>Individual enters room – readiness assessment to decide self-help; brief-staff assisted vs. individual case managed</a:t>
            </a:r>
            <a:endParaRPr/>
          </a:p>
          <a:p>
            <a:pPr indent="0" lvl="0" marL="0" rtl="0" algn="l">
              <a:lnSpc>
                <a:spcPct val="100000"/>
              </a:lnSpc>
              <a:spcBef>
                <a:spcPts val="0"/>
              </a:spcBef>
              <a:spcAft>
                <a:spcPts val="0"/>
              </a:spcAft>
              <a:buSzPts val="1400"/>
              <a:buNone/>
            </a:pPr>
            <a:r>
              <a:rPr lang="en-US"/>
              <a:t> theory on the wall </a:t>
            </a:r>
            <a:endParaRPr/>
          </a:p>
          <a:p>
            <a:pPr indent="0" lvl="0" marL="0" rtl="0" algn="l">
              <a:lnSpc>
                <a:spcPct val="100000"/>
              </a:lnSpc>
              <a:spcBef>
                <a:spcPts val="0"/>
              </a:spcBef>
              <a:spcAft>
                <a:spcPts val="0"/>
              </a:spcAft>
              <a:buSzPts val="1400"/>
              <a:buNone/>
            </a:pPr>
            <a:r>
              <a:t/>
            </a:r>
            <a:endParaRPr/>
          </a:p>
        </p:txBody>
      </p:sp>
      <p:sp>
        <p:nvSpPr>
          <p:cNvPr id="110" name="Google Shape;110;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solidFill>
                  <a:srgbClr val="000000"/>
                </a:solidFill>
                <a:latin typeface="Arial"/>
                <a:ea typeface="Arial"/>
                <a:cs typeface="Arial"/>
                <a:sym typeface="Arial"/>
              </a:rPr>
              <a:t>‹#›</a:t>
            </a:fld>
            <a:endParaRPr>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6" name="Google Shape;11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 name="Google Shape;144;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CTI – correlated with depression, anxiety, etc.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1" name="Google Shape;15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rPr lang="en-US"/>
              <a:t>See how assessment &amp; interventions connect to CBT, solution-focused theories (as well as CIP) </a:t>
            </a:r>
            <a:endParaRPr/>
          </a:p>
          <a:p>
            <a:pPr indent="0" lvl="0" marL="0" rtl="0" algn="l">
              <a:lnSpc>
                <a:spcPct val="100000"/>
              </a:lnSpc>
              <a:spcBef>
                <a:spcPts val="0"/>
              </a:spcBef>
              <a:spcAft>
                <a:spcPts val="0"/>
              </a:spcAft>
              <a:buClr>
                <a:schemeClr val="dk1"/>
              </a:buClr>
              <a:buSzPts val="1200"/>
              <a:buFont typeface="Calibri"/>
              <a:buNone/>
            </a:pPr>
            <a:r>
              <a:rPr lang="en-US"/>
              <a:t>Mention checklist – p. 30-33</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15" name="Shape 15"/>
        <p:cNvGrpSpPr/>
        <p:nvPr/>
      </p:nvGrpSpPr>
      <p:grpSpPr>
        <a:xfrm>
          <a:off x="0" y="0"/>
          <a:ext cx="0" cy="0"/>
          <a:chOff x="0" y="0"/>
          <a:chExt cx="0" cy="0"/>
        </a:xfrm>
      </p:grpSpPr>
      <p:sp>
        <p:nvSpPr>
          <p:cNvPr id="16" name="Google Shape;16;p18"/>
          <p:cNvSpPr txBox="1"/>
          <p:nvPr>
            <p:ph type="ctrTitle"/>
          </p:nvPr>
        </p:nvSpPr>
        <p:spPr>
          <a:xfrm>
            <a:off x="685800" y="1597819"/>
            <a:ext cx="7772400" cy="1102519"/>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lt1"/>
              </a:buClr>
              <a:buSzPts val="4400"/>
              <a:buFont typeface="Times New Roman"/>
              <a:buNone/>
              <a:defRPr b="1" i="0">
                <a:solidFill>
                  <a:schemeClr val="lt1"/>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8"/>
          <p:cNvSpPr txBox="1"/>
          <p:nvPr>
            <p:ph idx="1" type="subTitle"/>
          </p:nvPr>
        </p:nvSpPr>
        <p:spPr>
          <a:xfrm>
            <a:off x="1371600" y="2914650"/>
            <a:ext cx="6400800" cy="131445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chemeClr val="accent1"/>
              </a:buClr>
              <a:buSzPts val="3200"/>
              <a:buNone/>
              <a:defRPr>
                <a:solidFill>
                  <a:schemeClr val="accent1"/>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8" name="Google Shape;18;p18"/>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8"/>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8"/>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bg>
      <p:bgPr>
        <a:blipFill>
          <a:blip r:embed="rId2">
            <a:alphaModFix/>
          </a:blip>
          <a:stretch>
            <a:fillRect/>
          </a:stretch>
        </a:blipFill>
      </p:bgPr>
    </p:bg>
    <p:spTree>
      <p:nvGrpSpPr>
        <p:cNvPr id="68" name="Shape 68"/>
        <p:cNvGrpSpPr/>
        <p:nvPr/>
      </p:nvGrpSpPr>
      <p:grpSpPr>
        <a:xfrm>
          <a:off x="0" y="0"/>
          <a:ext cx="0" cy="0"/>
          <a:chOff x="0" y="0"/>
          <a:chExt cx="0" cy="0"/>
        </a:xfrm>
      </p:grpSpPr>
      <p:sp>
        <p:nvSpPr>
          <p:cNvPr id="69" name="Google Shape;69;p27"/>
          <p:cNvSpPr txBox="1"/>
          <p:nvPr>
            <p:ph type="title"/>
          </p:nvPr>
        </p:nvSpPr>
        <p:spPr>
          <a:xfrm>
            <a:off x="1410134" y="3928241"/>
            <a:ext cx="7260896" cy="288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Times New Roman"/>
              <a:buNone/>
              <a:defRPr b="1" sz="20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7"/>
          <p:cNvSpPr/>
          <p:nvPr>
            <p:ph idx="2" type="pic"/>
          </p:nvPr>
        </p:nvSpPr>
        <p:spPr>
          <a:xfrm>
            <a:off x="1410134" y="348156"/>
            <a:ext cx="7260896" cy="3481552"/>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640"/>
              </a:spcBef>
              <a:spcAft>
                <a:spcPts val="0"/>
              </a:spcAft>
              <a:buClr>
                <a:schemeClr val="dk1"/>
              </a:buClr>
              <a:buSzPts val="3200"/>
              <a:buFont typeface="Arial"/>
              <a:buNone/>
              <a:defRPr b="0" i="0" sz="32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Times New Roman"/>
                <a:ea typeface="Times New Roman"/>
                <a:cs typeface="Times New Roman"/>
                <a:sym typeface="Times New Roman"/>
              </a:defRPr>
            </a:lvl9pPr>
          </a:lstStyle>
          <a:p/>
        </p:txBody>
      </p:sp>
      <p:sp>
        <p:nvSpPr>
          <p:cNvPr id="71" name="Google Shape;71;p27"/>
          <p:cNvSpPr txBox="1"/>
          <p:nvPr>
            <p:ph idx="1" type="body"/>
          </p:nvPr>
        </p:nvSpPr>
        <p:spPr>
          <a:xfrm>
            <a:off x="1410134" y="4216292"/>
            <a:ext cx="7260896" cy="550971"/>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atin typeface="Arial"/>
                <a:ea typeface="Arial"/>
                <a:cs typeface="Arial"/>
                <a:sym typeface="Arial"/>
              </a:defRPr>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72" name="Google Shape;72;p27"/>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7"/>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7"/>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1" name="Shape 21"/>
        <p:cNvGrpSpPr/>
        <p:nvPr/>
      </p:nvGrpSpPr>
      <p:grpSpPr>
        <a:xfrm>
          <a:off x="0" y="0"/>
          <a:ext cx="0" cy="0"/>
          <a:chOff x="0" y="0"/>
          <a:chExt cx="0" cy="0"/>
        </a:xfrm>
      </p:grpSpPr>
      <p:sp>
        <p:nvSpPr>
          <p:cNvPr id="22" name="Google Shape;22;p19"/>
          <p:cNvSpPr txBox="1"/>
          <p:nvPr>
            <p:ph type="title"/>
          </p:nvPr>
        </p:nvSpPr>
        <p:spPr>
          <a:xfrm>
            <a:off x="457201" y="873674"/>
            <a:ext cx="3008313" cy="951513"/>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Times New Roman"/>
              <a:buNone/>
              <a:defRPr b="1" sz="20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9"/>
          <p:cNvSpPr txBox="1"/>
          <p:nvPr>
            <p:ph idx="1" type="body"/>
          </p:nvPr>
        </p:nvSpPr>
        <p:spPr>
          <a:xfrm>
            <a:off x="3575050" y="873673"/>
            <a:ext cx="5111750" cy="4066190"/>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atin typeface="Arial"/>
                <a:ea typeface="Arial"/>
                <a:cs typeface="Arial"/>
                <a:sym typeface="Arial"/>
              </a:defRPr>
            </a:lvl1pPr>
            <a:lvl2pPr indent="-406400" lvl="1" marL="914400" algn="l">
              <a:lnSpc>
                <a:spcPct val="100000"/>
              </a:lnSpc>
              <a:spcBef>
                <a:spcPts val="560"/>
              </a:spcBef>
              <a:spcAft>
                <a:spcPts val="0"/>
              </a:spcAft>
              <a:buClr>
                <a:schemeClr val="dk1"/>
              </a:buClr>
              <a:buSzPts val="2800"/>
              <a:buChar char="–"/>
              <a:defRPr sz="2800">
                <a:latin typeface="Arial"/>
                <a:ea typeface="Arial"/>
                <a:cs typeface="Arial"/>
                <a:sym typeface="Arial"/>
              </a:defRPr>
            </a:lvl2pPr>
            <a:lvl3pPr indent="-381000" lvl="2" marL="1371600" algn="l">
              <a:lnSpc>
                <a:spcPct val="100000"/>
              </a:lnSpc>
              <a:spcBef>
                <a:spcPts val="480"/>
              </a:spcBef>
              <a:spcAft>
                <a:spcPts val="0"/>
              </a:spcAft>
              <a:buClr>
                <a:schemeClr val="dk1"/>
              </a:buClr>
              <a:buSzPts val="2400"/>
              <a:buChar char="•"/>
              <a:defRPr sz="2400">
                <a:latin typeface="Arial"/>
                <a:ea typeface="Arial"/>
                <a:cs typeface="Arial"/>
                <a:sym typeface="Arial"/>
              </a:defRPr>
            </a:lvl3pPr>
            <a:lvl4pPr indent="-355600" lvl="3" marL="1828800" algn="l">
              <a:lnSpc>
                <a:spcPct val="100000"/>
              </a:lnSpc>
              <a:spcBef>
                <a:spcPts val="400"/>
              </a:spcBef>
              <a:spcAft>
                <a:spcPts val="0"/>
              </a:spcAft>
              <a:buClr>
                <a:schemeClr val="dk1"/>
              </a:buClr>
              <a:buSzPts val="2000"/>
              <a:buChar char="–"/>
              <a:defRPr sz="2000">
                <a:latin typeface="Arial"/>
                <a:ea typeface="Arial"/>
                <a:cs typeface="Arial"/>
                <a:sym typeface="Arial"/>
              </a:defRPr>
            </a:lvl4pPr>
            <a:lvl5pPr indent="-355600" lvl="4" marL="2286000" algn="l">
              <a:lnSpc>
                <a:spcPct val="100000"/>
              </a:lnSpc>
              <a:spcBef>
                <a:spcPts val="400"/>
              </a:spcBef>
              <a:spcAft>
                <a:spcPts val="0"/>
              </a:spcAft>
              <a:buClr>
                <a:schemeClr val="dk1"/>
              </a:buClr>
              <a:buSzPts val="2000"/>
              <a:buChar char="»"/>
              <a:defRPr sz="2000">
                <a:latin typeface="Arial"/>
                <a:ea typeface="Arial"/>
                <a:cs typeface="Arial"/>
                <a:sym typeface="Arial"/>
              </a:defRPr>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24" name="Google Shape;24;p19"/>
          <p:cNvSpPr txBox="1"/>
          <p:nvPr>
            <p:ph idx="2" type="body"/>
          </p:nvPr>
        </p:nvSpPr>
        <p:spPr>
          <a:xfrm>
            <a:off x="457201" y="1825187"/>
            <a:ext cx="3008313" cy="311467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25" name="Google Shape;25;p19"/>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9"/>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9"/>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8" name="Shape 28"/>
        <p:cNvGrpSpPr/>
        <p:nvPr/>
      </p:nvGrpSpPr>
      <p:grpSpPr>
        <a:xfrm>
          <a:off x="0" y="0"/>
          <a:ext cx="0" cy="0"/>
          <a:chOff x="0" y="0"/>
          <a:chExt cx="0" cy="0"/>
        </a:xfrm>
      </p:grpSpPr>
      <p:sp>
        <p:nvSpPr>
          <p:cNvPr id="29" name="Google Shape;29;p20"/>
          <p:cNvSpPr txBox="1"/>
          <p:nvPr>
            <p:ph type="title"/>
          </p:nvPr>
        </p:nvSpPr>
        <p:spPr>
          <a:xfrm>
            <a:off x="457200" y="876010"/>
            <a:ext cx="8229600" cy="647987"/>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Times New Roman"/>
              <a:buNone/>
              <a:defRPr b="1" i="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0"/>
          <p:cNvSpPr txBox="1"/>
          <p:nvPr>
            <p:ph idx="1" type="body"/>
          </p:nvPr>
        </p:nvSpPr>
        <p:spPr>
          <a:xfrm>
            <a:off x="457200" y="1642238"/>
            <a:ext cx="4038600" cy="2956037"/>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b="0" i="0" sz="2800">
                <a:latin typeface="Arial"/>
                <a:ea typeface="Arial"/>
                <a:cs typeface="Arial"/>
                <a:sym typeface="Arial"/>
              </a:defRPr>
            </a:lvl1pPr>
            <a:lvl2pPr indent="-381000" lvl="1" marL="914400" algn="l">
              <a:lnSpc>
                <a:spcPct val="100000"/>
              </a:lnSpc>
              <a:spcBef>
                <a:spcPts val="480"/>
              </a:spcBef>
              <a:spcAft>
                <a:spcPts val="0"/>
              </a:spcAft>
              <a:buClr>
                <a:schemeClr val="dk1"/>
              </a:buClr>
              <a:buSzPts val="2400"/>
              <a:buChar char="–"/>
              <a:defRPr b="0" i="0" sz="2400">
                <a:latin typeface="Arial"/>
                <a:ea typeface="Arial"/>
                <a:cs typeface="Arial"/>
                <a:sym typeface="Arial"/>
              </a:defRPr>
            </a:lvl2pPr>
            <a:lvl3pPr indent="-355600" lvl="2" marL="1371600" algn="l">
              <a:lnSpc>
                <a:spcPct val="100000"/>
              </a:lnSpc>
              <a:spcBef>
                <a:spcPts val="400"/>
              </a:spcBef>
              <a:spcAft>
                <a:spcPts val="0"/>
              </a:spcAft>
              <a:buClr>
                <a:schemeClr val="dk1"/>
              </a:buClr>
              <a:buSzPts val="2000"/>
              <a:buChar char="•"/>
              <a:defRPr b="0" i="0" sz="2000">
                <a:latin typeface="Arial"/>
                <a:ea typeface="Arial"/>
                <a:cs typeface="Arial"/>
                <a:sym typeface="Arial"/>
              </a:defRPr>
            </a:lvl3pPr>
            <a:lvl4pPr indent="-342900" lvl="3" marL="1828800" algn="l">
              <a:lnSpc>
                <a:spcPct val="100000"/>
              </a:lnSpc>
              <a:spcBef>
                <a:spcPts val="360"/>
              </a:spcBef>
              <a:spcAft>
                <a:spcPts val="0"/>
              </a:spcAft>
              <a:buClr>
                <a:schemeClr val="dk1"/>
              </a:buClr>
              <a:buSzPts val="1800"/>
              <a:buChar char="–"/>
              <a:defRPr b="0" i="0" sz="1800">
                <a:latin typeface="Arial"/>
                <a:ea typeface="Arial"/>
                <a:cs typeface="Arial"/>
                <a:sym typeface="Arial"/>
              </a:defRPr>
            </a:lvl4pPr>
            <a:lvl5pPr indent="-342900" lvl="4" marL="2286000" algn="l">
              <a:lnSpc>
                <a:spcPct val="100000"/>
              </a:lnSpc>
              <a:spcBef>
                <a:spcPts val="360"/>
              </a:spcBef>
              <a:spcAft>
                <a:spcPts val="0"/>
              </a:spcAft>
              <a:buClr>
                <a:schemeClr val="dk1"/>
              </a:buClr>
              <a:buSzPts val="1800"/>
              <a:buChar char="»"/>
              <a:defRPr b="0" i="0" sz="1800">
                <a:latin typeface="Arial"/>
                <a:ea typeface="Arial"/>
                <a:cs typeface="Arial"/>
                <a:sym typeface="Arial"/>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1" name="Google Shape;31;p20"/>
          <p:cNvSpPr txBox="1"/>
          <p:nvPr>
            <p:ph idx="2" type="body"/>
          </p:nvPr>
        </p:nvSpPr>
        <p:spPr>
          <a:xfrm>
            <a:off x="4648200" y="1642238"/>
            <a:ext cx="4038600" cy="2956037"/>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b="0" i="0" sz="2800">
                <a:latin typeface="Arial"/>
                <a:ea typeface="Arial"/>
                <a:cs typeface="Arial"/>
                <a:sym typeface="Arial"/>
              </a:defRPr>
            </a:lvl1pPr>
            <a:lvl2pPr indent="-381000" lvl="1" marL="914400" algn="l">
              <a:lnSpc>
                <a:spcPct val="100000"/>
              </a:lnSpc>
              <a:spcBef>
                <a:spcPts val="480"/>
              </a:spcBef>
              <a:spcAft>
                <a:spcPts val="0"/>
              </a:spcAft>
              <a:buClr>
                <a:schemeClr val="dk1"/>
              </a:buClr>
              <a:buSzPts val="2400"/>
              <a:buChar char="–"/>
              <a:defRPr b="0" i="0" sz="2400">
                <a:latin typeface="Arial"/>
                <a:ea typeface="Arial"/>
                <a:cs typeface="Arial"/>
                <a:sym typeface="Arial"/>
              </a:defRPr>
            </a:lvl2pPr>
            <a:lvl3pPr indent="-355600" lvl="2" marL="1371600" algn="l">
              <a:lnSpc>
                <a:spcPct val="100000"/>
              </a:lnSpc>
              <a:spcBef>
                <a:spcPts val="400"/>
              </a:spcBef>
              <a:spcAft>
                <a:spcPts val="0"/>
              </a:spcAft>
              <a:buClr>
                <a:schemeClr val="dk1"/>
              </a:buClr>
              <a:buSzPts val="2000"/>
              <a:buChar char="•"/>
              <a:defRPr b="0" i="0" sz="2000">
                <a:latin typeface="Arial"/>
                <a:ea typeface="Arial"/>
                <a:cs typeface="Arial"/>
                <a:sym typeface="Arial"/>
              </a:defRPr>
            </a:lvl3pPr>
            <a:lvl4pPr indent="-342900" lvl="3" marL="1828800" algn="l">
              <a:lnSpc>
                <a:spcPct val="100000"/>
              </a:lnSpc>
              <a:spcBef>
                <a:spcPts val="360"/>
              </a:spcBef>
              <a:spcAft>
                <a:spcPts val="0"/>
              </a:spcAft>
              <a:buClr>
                <a:schemeClr val="dk1"/>
              </a:buClr>
              <a:buSzPts val="1800"/>
              <a:buChar char="–"/>
              <a:defRPr b="0" i="0" sz="1800">
                <a:latin typeface="Arial"/>
                <a:ea typeface="Arial"/>
                <a:cs typeface="Arial"/>
                <a:sym typeface="Arial"/>
              </a:defRPr>
            </a:lvl4pPr>
            <a:lvl5pPr indent="-342900" lvl="4" marL="2286000" algn="l">
              <a:lnSpc>
                <a:spcPct val="100000"/>
              </a:lnSpc>
              <a:spcBef>
                <a:spcPts val="360"/>
              </a:spcBef>
              <a:spcAft>
                <a:spcPts val="0"/>
              </a:spcAft>
              <a:buClr>
                <a:schemeClr val="dk1"/>
              </a:buClr>
              <a:buSzPts val="1800"/>
              <a:buChar char="»"/>
              <a:defRPr b="0" i="0" sz="1800">
                <a:latin typeface="Arial"/>
                <a:ea typeface="Arial"/>
                <a:cs typeface="Arial"/>
                <a:sym typeface="Arial"/>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2" name="Google Shape;32;p20"/>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20"/>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20"/>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5" name="Shape 35"/>
        <p:cNvGrpSpPr/>
        <p:nvPr/>
      </p:nvGrpSpPr>
      <p:grpSpPr>
        <a:xfrm>
          <a:off x="0" y="0"/>
          <a:ext cx="0" cy="0"/>
          <a:chOff x="0" y="0"/>
          <a:chExt cx="0" cy="0"/>
        </a:xfrm>
      </p:grpSpPr>
      <p:sp>
        <p:nvSpPr>
          <p:cNvPr id="36" name="Google Shape;36;p21"/>
          <p:cNvSpPr txBox="1"/>
          <p:nvPr>
            <p:ph type="title"/>
          </p:nvPr>
        </p:nvSpPr>
        <p:spPr>
          <a:xfrm>
            <a:off x="457200" y="873672"/>
            <a:ext cx="8229600" cy="729154"/>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Times New Roman"/>
              <a:buNone/>
              <a:defRPr b="0" i="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21"/>
          <p:cNvSpPr txBox="1"/>
          <p:nvPr>
            <p:ph idx="1" type="body"/>
          </p:nvPr>
        </p:nvSpPr>
        <p:spPr>
          <a:xfrm>
            <a:off x="457200" y="1760481"/>
            <a:ext cx="8229600" cy="2775019"/>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b="0" i="0">
                <a:latin typeface="Arial"/>
                <a:ea typeface="Arial"/>
                <a:cs typeface="Arial"/>
                <a:sym typeface="Arial"/>
              </a:defRPr>
            </a:lvl1pPr>
            <a:lvl2pPr indent="-406400" lvl="1" marL="914400" algn="l">
              <a:lnSpc>
                <a:spcPct val="100000"/>
              </a:lnSpc>
              <a:spcBef>
                <a:spcPts val="560"/>
              </a:spcBef>
              <a:spcAft>
                <a:spcPts val="0"/>
              </a:spcAft>
              <a:buClr>
                <a:schemeClr val="dk1"/>
              </a:buClr>
              <a:buSzPts val="2800"/>
              <a:buChar char="–"/>
              <a:defRPr b="0" i="0">
                <a:latin typeface="Arial"/>
                <a:ea typeface="Arial"/>
                <a:cs typeface="Arial"/>
                <a:sym typeface="Arial"/>
              </a:defRPr>
            </a:lvl2pPr>
            <a:lvl3pPr indent="-381000" lvl="2" marL="1371600" algn="l">
              <a:lnSpc>
                <a:spcPct val="100000"/>
              </a:lnSpc>
              <a:spcBef>
                <a:spcPts val="480"/>
              </a:spcBef>
              <a:spcAft>
                <a:spcPts val="0"/>
              </a:spcAft>
              <a:buClr>
                <a:schemeClr val="dk1"/>
              </a:buClr>
              <a:buSzPts val="2400"/>
              <a:buChar char="•"/>
              <a:defRPr b="0" i="0">
                <a:latin typeface="Arial"/>
                <a:ea typeface="Arial"/>
                <a:cs typeface="Arial"/>
                <a:sym typeface="Arial"/>
              </a:defRPr>
            </a:lvl3pPr>
            <a:lvl4pPr indent="-355600" lvl="3" marL="1828800" algn="l">
              <a:lnSpc>
                <a:spcPct val="100000"/>
              </a:lnSpc>
              <a:spcBef>
                <a:spcPts val="400"/>
              </a:spcBef>
              <a:spcAft>
                <a:spcPts val="0"/>
              </a:spcAft>
              <a:buClr>
                <a:schemeClr val="dk1"/>
              </a:buClr>
              <a:buSzPts val="2000"/>
              <a:buChar char="–"/>
              <a:defRPr b="0" i="0">
                <a:latin typeface="Arial"/>
                <a:ea typeface="Arial"/>
                <a:cs typeface="Arial"/>
                <a:sym typeface="Arial"/>
              </a:defRPr>
            </a:lvl4pPr>
            <a:lvl5pPr indent="-355600" lvl="4" marL="2286000" algn="l">
              <a:lnSpc>
                <a:spcPct val="100000"/>
              </a:lnSpc>
              <a:spcBef>
                <a:spcPts val="400"/>
              </a:spcBef>
              <a:spcAft>
                <a:spcPts val="0"/>
              </a:spcAft>
              <a:buClr>
                <a:schemeClr val="dk1"/>
              </a:buClr>
              <a:buSzPts val="2000"/>
              <a:buChar char="»"/>
              <a:defRPr b="0" i="0">
                <a:latin typeface="Arial"/>
                <a:ea typeface="Arial"/>
                <a:cs typeface="Arial"/>
                <a:sym typeface="Aria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8" name="Google Shape;38;p21"/>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1"/>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21"/>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blipFill>
          <a:blip r:embed="rId2">
            <a:alphaModFix/>
          </a:blip>
          <a:stretch>
            <a:fillRect/>
          </a:stretch>
        </a:blipFill>
      </p:bgPr>
    </p:bg>
    <p:spTree>
      <p:nvGrpSpPr>
        <p:cNvPr id="41" name="Shape 41"/>
        <p:cNvGrpSpPr/>
        <p:nvPr/>
      </p:nvGrpSpPr>
      <p:grpSpPr>
        <a:xfrm>
          <a:off x="0" y="0"/>
          <a:ext cx="0" cy="0"/>
          <a:chOff x="0" y="0"/>
          <a:chExt cx="0" cy="0"/>
        </a:xfrm>
      </p:grpSpPr>
      <p:sp>
        <p:nvSpPr>
          <p:cNvPr id="42" name="Google Shape;42;p22"/>
          <p:cNvSpPr txBox="1"/>
          <p:nvPr>
            <p:ph type="title"/>
          </p:nvPr>
        </p:nvSpPr>
        <p:spPr>
          <a:xfrm>
            <a:off x="457200" y="876008"/>
            <a:ext cx="8229600" cy="85725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lt1"/>
              </a:buClr>
              <a:buSzPts val="4400"/>
              <a:buFont typeface="Times New Roman"/>
              <a:buNone/>
              <a:defRPr b="1" i="0">
                <a:solidFill>
                  <a:schemeClr val="lt1"/>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2"/>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22"/>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22"/>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6" name="Shape 46"/>
        <p:cNvGrpSpPr/>
        <p:nvPr/>
      </p:nvGrpSpPr>
      <p:grpSpPr>
        <a:xfrm>
          <a:off x="0" y="0"/>
          <a:ext cx="0" cy="0"/>
          <a:chOff x="0" y="0"/>
          <a:chExt cx="0" cy="0"/>
        </a:xfrm>
      </p:grpSpPr>
      <p:sp>
        <p:nvSpPr>
          <p:cNvPr id="47" name="Google Shape;47;p2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Clr>
                <a:schemeClr val="dk1"/>
              </a:buClr>
              <a:buSzPts val="2800"/>
              <a:buFont typeface="Arial"/>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8" name="Google Shape;48;p2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00000"/>
              </a:lnSpc>
              <a:spcBef>
                <a:spcPts val="0"/>
              </a:spcBef>
              <a:spcAft>
                <a:spcPts val="0"/>
              </a:spcAft>
              <a:buClr>
                <a:schemeClr val="dk1"/>
              </a:buClr>
              <a:buSzPts val="1800"/>
              <a:buChar char="●"/>
              <a:defRPr/>
            </a:lvl1pPr>
            <a:lvl2pPr indent="-317500" lvl="1" marL="914400" algn="l">
              <a:lnSpc>
                <a:spcPct val="100000"/>
              </a:lnSpc>
              <a:spcBef>
                <a:spcPts val="1600"/>
              </a:spcBef>
              <a:spcAft>
                <a:spcPts val="0"/>
              </a:spcAft>
              <a:buClr>
                <a:schemeClr val="dk1"/>
              </a:buClr>
              <a:buSzPts val="1400"/>
              <a:buChar char="○"/>
              <a:defRPr/>
            </a:lvl2pPr>
            <a:lvl3pPr indent="-317500" lvl="2" marL="1371600" algn="l">
              <a:lnSpc>
                <a:spcPct val="100000"/>
              </a:lnSpc>
              <a:spcBef>
                <a:spcPts val="1600"/>
              </a:spcBef>
              <a:spcAft>
                <a:spcPts val="0"/>
              </a:spcAft>
              <a:buClr>
                <a:schemeClr val="dk1"/>
              </a:buClr>
              <a:buSzPts val="1400"/>
              <a:buChar char="■"/>
              <a:defRPr/>
            </a:lvl3pPr>
            <a:lvl4pPr indent="-317500" lvl="3" marL="1828800" algn="l">
              <a:lnSpc>
                <a:spcPct val="100000"/>
              </a:lnSpc>
              <a:spcBef>
                <a:spcPts val="1600"/>
              </a:spcBef>
              <a:spcAft>
                <a:spcPts val="0"/>
              </a:spcAft>
              <a:buClr>
                <a:schemeClr val="dk1"/>
              </a:buClr>
              <a:buSzPts val="1400"/>
              <a:buChar char="●"/>
              <a:defRPr/>
            </a:lvl4pPr>
            <a:lvl5pPr indent="-317500" lvl="4" marL="2286000" algn="l">
              <a:lnSpc>
                <a:spcPct val="100000"/>
              </a:lnSpc>
              <a:spcBef>
                <a:spcPts val="1600"/>
              </a:spcBef>
              <a:spcAft>
                <a:spcPts val="0"/>
              </a:spcAft>
              <a:buClr>
                <a:schemeClr val="dk1"/>
              </a:buClr>
              <a:buSzPts val="1400"/>
              <a:buChar char="○"/>
              <a:defRPr/>
            </a:lvl5pPr>
            <a:lvl6pPr indent="-317500" lvl="5" marL="2743200" algn="l">
              <a:lnSpc>
                <a:spcPct val="100000"/>
              </a:lnSpc>
              <a:spcBef>
                <a:spcPts val="1600"/>
              </a:spcBef>
              <a:spcAft>
                <a:spcPts val="0"/>
              </a:spcAft>
              <a:buClr>
                <a:schemeClr val="dk1"/>
              </a:buClr>
              <a:buSzPts val="1400"/>
              <a:buChar char="■"/>
              <a:defRPr/>
            </a:lvl6pPr>
            <a:lvl7pPr indent="-317500" lvl="6" marL="3200400" algn="l">
              <a:lnSpc>
                <a:spcPct val="100000"/>
              </a:lnSpc>
              <a:spcBef>
                <a:spcPts val="1600"/>
              </a:spcBef>
              <a:spcAft>
                <a:spcPts val="0"/>
              </a:spcAft>
              <a:buClr>
                <a:schemeClr val="dk1"/>
              </a:buClr>
              <a:buSzPts val="1400"/>
              <a:buChar char="●"/>
              <a:defRPr/>
            </a:lvl7pPr>
            <a:lvl8pPr indent="-317500" lvl="7" marL="3657600" algn="l">
              <a:lnSpc>
                <a:spcPct val="100000"/>
              </a:lnSpc>
              <a:spcBef>
                <a:spcPts val="1600"/>
              </a:spcBef>
              <a:spcAft>
                <a:spcPts val="0"/>
              </a:spcAft>
              <a:buClr>
                <a:schemeClr val="dk1"/>
              </a:buClr>
              <a:buSzPts val="1400"/>
              <a:buChar char="○"/>
              <a:defRPr/>
            </a:lvl8pPr>
            <a:lvl9pPr indent="-317500" lvl="8" marL="4114800" algn="l">
              <a:lnSpc>
                <a:spcPct val="100000"/>
              </a:lnSpc>
              <a:spcBef>
                <a:spcPts val="1600"/>
              </a:spcBef>
              <a:spcAft>
                <a:spcPts val="1600"/>
              </a:spcAft>
              <a:buClr>
                <a:schemeClr val="dk1"/>
              </a:buClr>
              <a:buSzPts val="1400"/>
              <a:buChar char="■"/>
              <a:defRPr/>
            </a:lvl9pPr>
          </a:lstStyle>
          <a:p/>
        </p:txBody>
      </p:sp>
      <p:sp>
        <p:nvSpPr>
          <p:cNvPr id="49" name="Google Shape;49;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blipFill>
          <a:blip r:embed="rId2">
            <a:alphaModFix/>
          </a:blip>
          <a:stretch>
            <a:fillRect/>
          </a:stretch>
        </a:blipFill>
      </p:bgPr>
    </p:bg>
    <p:spTree>
      <p:nvGrpSpPr>
        <p:cNvPr id="50" name="Shape 50"/>
        <p:cNvGrpSpPr/>
        <p:nvPr/>
      </p:nvGrpSpPr>
      <p:grpSpPr>
        <a:xfrm>
          <a:off x="0" y="0"/>
          <a:ext cx="0" cy="0"/>
          <a:chOff x="0" y="0"/>
          <a:chExt cx="0" cy="0"/>
        </a:xfrm>
      </p:grpSpPr>
      <p:sp>
        <p:nvSpPr>
          <p:cNvPr id="51" name="Google Shape;51;p24"/>
          <p:cNvSpPr txBox="1"/>
          <p:nvPr>
            <p:ph type="title"/>
          </p:nvPr>
        </p:nvSpPr>
        <p:spPr>
          <a:xfrm>
            <a:off x="722313" y="3305176"/>
            <a:ext cx="7772400" cy="1021556"/>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lt1"/>
              </a:buClr>
              <a:buSzPts val="4000"/>
              <a:buFont typeface="Arial"/>
              <a:buNone/>
              <a:defRPr b="1" sz="4000"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4"/>
          <p:cNvSpPr txBox="1"/>
          <p:nvPr>
            <p:ph idx="1" type="body"/>
          </p:nvPr>
        </p:nvSpPr>
        <p:spPr>
          <a:xfrm>
            <a:off x="722313" y="2180035"/>
            <a:ext cx="7772400" cy="1125140"/>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D0B884"/>
              </a:buClr>
              <a:buSzPts val="2000"/>
              <a:buNone/>
              <a:defRPr sz="2000">
                <a:solidFill>
                  <a:srgbClr val="D0B884"/>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53" name="Google Shape;53;p24"/>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24"/>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24"/>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56" name="Shape 56"/>
        <p:cNvGrpSpPr/>
        <p:nvPr/>
      </p:nvGrpSpPr>
      <p:grpSpPr>
        <a:xfrm>
          <a:off x="0" y="0"/>
          <a:ext cx="0" cy="0"/>
          <a:chOff x="0" y="0"/>
          <a:chExt cx="0" cy="0"/>
        </a:xfrm>
      </p:grpSpPr>
      <p:sp>
        <p:nvSpPr>
          <p:cNvPr id="57" name="Google Shape;57;p25"/>
          <p:cNvSpPr txBox="1"/>
          <p:nvPr>
            <p:ph idx="1" type="body"/>
          </p:nvPr>
        </p:nvSpPr>
        <p:spPr>
          <a:xfrm>
            <a:off x="457200" y="932789"/>
            <a:ext cx="4040188" cy="599829"/>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58" name="Google Shape;58;p25"/>
          <p:cNvSpPr txBox="1"/>
          <p:nvPr>
            <p:ph idx="2" type="body"/>
          </p:nvPr>
        </p:nvSpPr>
        <p:spPr>
          <a:xfrm>
            <a:off x="457200" y="1655375"/>
            <a:ext cx="4040188" cy="2949470"/>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atin typeface="Arial"/>
                <a:ea typeface="Arial"/>
                <a:cs typeface="Arial"/>
                <a:sym typeface="Arial"/>
              </a:defRPr>
            </a:lvl1pPr>
            <a:lvl2pPr indent="-355600" lvl="1" marL="914400" algn="l">
              <a:lnSpc>
                <a:spcPct val="100000"/>
              </a:lnSpc>
              <a:spcBef>
                <a:spcPts val="400"/>
              </a:spcBef>
              <a:spcAft>
                <a:spcPts val="0"/>
              </a:spcAft>
              <a:buClr>
                <a:schemeClr val="dk1"/>
              </a:buClr>
              <a:buSzPts val="2000"/>
              <a:buChar char="–"/>
              <a:defRPr sz="2000">
                <a:latin typeface="Arial"/>
                <a:ea typeface="Arial"/>
                <a:cs typeface="Arial"/>
                <a:sym typeface="Arial"/>
              </a:defRPr>
            </a:lvl2pPr>
            <a:lvl3pPr indent="-342900" lvl="2" marL="1371600" algn="l">
              <a:lnSpc>
                <a:spcPct val="100000"/>
              </a:lnSpc>
              <a:spcBef>
                <a:spcPts val="360"/>
              </a:spcBef>
              <a:spcAft>
                <a:spcPts val="0"/>
              </a:spcAft>
              <a:buClr>
                <a:schemeClr val="dk1"/>
              </a:buClr>
              <a:buSzPts val="1800"/>
              <a:buChar char="•"/>
              <a:defRPr sz="1800">
                <a:latin typeface="Arial"/>
                <a:ea typeface="Arial"/>
                <a:cs typeface="Arial"/>
                <a:sym typeface="Arial"/>
              </a:defRPr>
            </a:lvl3pPr>
            <a:lvl4pPr indent="-330200" lvl="3" marL="1828800" algn="l">
              <a:lnSpc>
                <a:spcPct val="100000"/>
              </a:lnSpc>
              <a:spcBef>
                <a:spcPts val="320"/>
              </a:spcBef>
              <a:spcAft>
                <a:spcPts val="0"/>
              </a:spcAft>
              <a:buClr>
                <a:schemeClr val="dk1"/>
              </a:buClr>
              <a:buSzPts val="1600"/>
              <a:buChar char="–"/>
              <a:defRPr sz="1600">
                <a:latin typeface="Arial"/>
                <a:ea typeface="Arial"/>
                <a:cs typeface="Arial"/>
                <a:sym typeface="Arial"/>
              </a:defRPr>
            </a:lvl4pPr>
            <a:lvl5pPr indent="-330200" lvl="4" marL="2286000" algn="l">
              <a:lnSpc>
                <a:spcPct val="100000"/>
              </a:lnSpc>
              <a:spcBef>
                <a:spcPts val="320"/>
              </a:spcBef>
              <a:spcAft>
                <a:spcPts val="0"/>
              </a:spcAft>
              <a:buClr>
                <a:schemeClr val="dk1"/>
              </a:buClr>
              <a:buSzPts val="1600"/>
              <a:buChar char="»"/>
              <a:defRPr sz="1600">
                <a:latin typeface="Arial"/>
                <a:ea typeface="Arial"/>
                <a:cs typeface="Arial"/>
                <a:sym typeface="Arial"/>
              </a:defRPr>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9" name="Google Shape;59;p25"/>
          <p:cNvSpPr txBox="1"/>
          <p:nvPr>
            <p:ph idx="3" type="body"/>
          </p:nvPr>
        </p:nvSpPr>
        <p:spPr>
          <a:xfrm>
            <a:off x="4645026" y="932789"/>
            <a:ext cx="4041775" cy="599829"/>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60" name="Google Shape;60;p25"/>
          <p:cNvSpPr txBox="1"/>
          <p:nvPr>
            <p:ph idx="4" type="body"/>
          </p:nvPr>
        </p:nvSpPr>
        <p:spPr>
          <a:xfrm>
            <a:off x="4645026" y="1655375"/>
            <a:ext cx="4041775" cy="2949470"/>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atin typeface="Arial"/>
                <a:ea typeface="Arial"/>
                <a:cs typeface="Arial"/>
                <a:sym typeface="Arial"/>
              </a:defRPr>
            </a:lvl1pPr>
            <a:lvl2pPr indent="-355600" lvl="1" marL="914400" algn="l">
              <a:lnSpc>
                <a:spcPct val="100000"/>
              </a:lnSpc>
              <a:spcBef>
                <a:spcPts val="400"/>
              </a:spcBef>
              <a:spcAft>
                <a:spcPts val="0"/>
              </a:spcAft>
              <a:buClr>
                <a:schemeClr val="dk1"/>
              </a:buClr>
              <a:buSzPts val="2000"/>
              <a:buChar char="–"/>
              <a:defRPr sz="2000">
                <a:latin typeface="Arial"/>
                <a:ea typeface="Arial"/>
                <a:cs typeface="Arial"/>
                <a:sym typeface="Arial"/>
              </a:defRPr>
            </a:lvl2pPr>
            <a:lvl3pPr indent="-342900" lvl="2" marL="1371600" algn="l">
              <a:lnSpc>
                <a:spcPct val="100000"/>
              </a:lnSpc>
              <a:spcBef>
                <a:spcPts val="360"/>
              </a:spcBef>
              <a:spcAft>
                <a:spcPts val="0"/>
              </a:spcAft>
              <a:buClr>
                <a:schemeClr val="dk1"/>
              </a:buClr>
              <a:buSzPts val="1800"/>
              <a:buChar char="•"/>
              <a:defRPr sz="1800">
                <a:latin typeface="Arial"/>
                <a:ea typeface="Arial"/>
                <a:cs typeface="Arial"/>
                <a:sym typeface="Arial"/>
              </a:defRPr>
            </a:lvl3pPr>
            <a:lvl4pPr indent="-330200" lvl="3" marL="1828800" algn="l">
              <a:lnSpc>
                <a:spcPct val="100000"/>
              </a:lnSpc>
              <a:spcBef>
                <a:spcPts val="320"/>
              </a:spcBef>
              <a:spcAft>
                <a:spcPts val="0"/>
              </a:spcAft>
              <a:buClr>
                <a:schemeClr val="dk1"/>
              </a:buClr>
              <a:buSzPts val="1600"/>
              <a:buChar char="–"/>
              <a:defRPr sz="1600">
                <a:latin typeface="Arial"/>
                <a:ea typeface="Arial"/>
                <a:cs typeface="Arial"/>
                <a:sym typeface="Arial"/>
              </a:defRPr>
            </a:lvl4pPr>
            <a:lvl5pPr indent="-330200" lvl="4" marL="2286000" algn="l">
              <a:lnSpc>
                <a:spcPct val="100000"/>
              </a:lnSpc>
              <a:spcBef>
                <a:spcPts val="320"/>
              </a:spcBef>
              <a:spcAft>
                <a:spcPts val="0"/>
              </a:spcAft>
              <a:buClr>
                <a:schemeClr val="dk1"/>
              </a:buClr>
              <a:buSzPts val="1600"/>
              <a:buChar char="»"/>
              <a:defRPr sz="1600">
                <a:latin typeface="Arial"/>
                <a:ea typeface="Arial"/>
                <a:cs typeface="Arial"/>
                <a:sym typeface="Arial"/>
              </a:defRPr>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61" name="Google Shape;61;p25"/>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25"/>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5"/>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4" name="Shape 64"/>
        <p:cNvGrpSpPr/>
        <p:nvPr/>
      </p:nvGrpSpPr>
      <p:grpSpPr>
        <a:xfrm>
          <a:off x="0" y="0"/>
          <a:ext cx="0" cy="0"/>
          <a:chOff x="0" y="0"/>
          <a:chExt cx="0" cy="0"/>
        </a:xfrm>
      </p:grpSpPr>
      <p:sp>
        <p:nvSpPr>
          <p:cNvPr id="65" name="Google Shape;65;p26"/>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6"/>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6"/>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5.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2" Type="http://schemas.openxmlformats.org/officeDocument/2006/relationships/theme" Target="../theme/theme1.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7"/>
          <p:cNvSpPr txBox="1"/>
          <p:nvPr>
            <p:ph type="title"/>
          </p:nvPr>
        </p:nvSpPr>
        <p:spPr>
          <a:xfrm>
            <a:off x="457200" y="876008"/>
            <a:ext cx="8229600" cy="85725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7"/>
          <p:cNvSpPr txBox="1"/>
          <p:nvPr>
            <p:ph idx="1" type="body"/>
          </p:nvPr>
        </p:nvSpPr>
        <p:spPr>
          <a:xfrm>
            <a:off x="457200" y="1865581"/>
            <a:ext cx="8229600" cy="2732696"/>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Times New Roman"/>
                <a:ea typeface="Times New Roman"/>
                <a:cs typeface="Times New Roman"/>
                <a:sym typeface="Times New Roman"/>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Times New Roman"/>
                <a:ea typeface="Times New Roman"/>
                <a:cs typeface="Times New Roman"/>
                <a:sym typeface="Times New Roman"/>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Times New Roman"/>
                <a:ea typeface="Times New Roman"/>
                <a:cs typeface="Times New Roman"/>
                <a:sym typeface="Times New Roman"/>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12" name="Google Shape;12;p17"/>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imes New Roman"/>
                <a:ea typeface="Times New Roman"/>
                <a:cs typeface="Times New Roman"/>
                <a:sym typeface="Times New Roman"/>
              </a:defRPr>
            </a:lvl9pPr>
          </a:lstStyle>
          <a:p/>
        </p:txBody>
      </p:sp>
      <p:sp>
        <p:nvSpPr>
          <p:cNvPr id="13" name="Google Shape;13;p17"/>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imes New Roman"/>
                <a:ea typeface="Times New Roman"/>
                <a:cs typeface="Times New Roman"/>
                <a:sym typeface="Times New Roman"/>
              </a:defRPr>
            </a:lvl9pPr>
          </a:lstStyle>
          <a:p/>
        </p:txBody>
      </p:sp>
      <p:sp>
        <p:nvSpPr>
          <p:cNvPr id="14" name="Google Shape;14;p17"/>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8.jpg"/><Relationship Id="rId4" Type="http://schemas.openxmlformats.org/officeDocument/2006/relationships/hyperlink" Target="https://motivationalinterviewing.org/sites/default/files/valuescardsort_0.pdf"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hyperlink" Target="https://www.ismanet.org/doctoryourspirit/pdfs/Beck-Depression-Inventory-BDI.pdf" TargetMode="External"/><Relationship Id="rId4" Type="http://schemas.openxmlformats.org/officeDocument/2006/relationships/hyperlink" Target="https://res.cloudinary.com/dpmykpsih/image/upload/great-plains-health-site-358/media/1087/anxiety.pdf"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hyperlink" Target="https://www.apa.org/news/press/releases/stress/2020/stress-in-%E2%80%AF-covid.pdf%E2%80%AF%E2%80%AF" TargetMode="External"/><Relationship Id="rId4" Type="http://schemas.openxmlformats.org/officeDocument/2006/relationships/hyperlink" Target="https://doi.org/10.1016/j.psychres.2020.113441"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hyperlink" Target="mailto:thyatt@fsu.edu" TargetMode="External"/><Relationship Id="rId4" Type="http://schemas.openxmlformats.org/officeDocument/2006/relationships/hyperlink" Target="mailto:casey.dozier@fsu.edu" TargetMode="External"/><Relationship Id="rId5" Type="http://schemas.openxmlformats.org/officeDocument/2006/relationships/hyperlink" Target="mailto:estallings@fsu.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www.parinc.com/Products/Pkey/73" TargetMode="External"/><Relationship Id="rId4" Type="http://schemas.openxmlformats.org/officeDocument/2006/relationships/hyperlink" Target="https://www.parinc.com/Products/Pkey/73" TargetMode="External"/><Relationship Id="rId5" Type="http://schemas.openxmlformats.org/officeDocument/2006/relationships/hyperlink" Target="https://www.parinc.com/Products/Pkey/73" TargetMode="External"/><Relationship Id="rId6"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14.png"/><Relationship Id="rId5"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
          <p:cNvSpPr txBox="1"/>
          <p:nvPr>
            <p:ph type="ctrTitle"/>
          </p:nvPr>
        </p:nvSpPr>
        <p:spPr>
          <a:xfrm>
            <a:off x="685800" y="1597819"/>
            <a:ext cx="7772400" cy="1102519"/>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lt1"/>
              </a:buClr>
              <a:buSzPts val="4400"/>
              <a:buFont typeface="Times New Roman"/>
              <a:buNone/>
            </a:pPr>
            <a:r>
              <a:rPr lang="en-US"/>
              <a:t>Courage to Change Careers</a:t>
            </a:r>
            <a:endParaRPr/>
          </a:p>
        </p:txBody>
      </p:sp>
      <p:sp>
        <p:nvSpPr>
          <p:cNvPr id="80" name="Google Shape;80;p1"/>
          <p:cNvSpPr txBox="1"/>
          <p:nvPr>
            <p:ph idx="1" type="subTitle"/>
          </p:nvPr>
        </p:nvSpPr>
        <p:spPr>
          <a:xfrm>
            <a:off x="1106129" y="2499851"/>
            <a:ext cx="6666271" cy="1968909"/>
          </a:xfrm>
          <a:prstGeom prst="rect">
            <a:avLst/>
          </a:prstGeom>
          <a:noFill/>
          <a:ln>
            <a:noFill/>
          </a:ln>
        </p:spPr>
        <p:txBody>
          <a:bodyPr anchorCtr="0" anchor="t" bIns="45700" lIns="91425" spcFirstLastPara="1" rIns="91425" wrap="square" tIns="45700">
            <a:normAutofit fontScale="77500" lnSpcReduction="20000"/>
          </a:bodyPr>
          <a:lstStyle/>
          <a:p>
            <a:pPr indent="0" lvl="0" marL="0" rtl="0" algn="ctr">
              <a:lnSpc>
                <a:spcPct val="100000"/>
              </a:lnSpc>
              <a:spcBef>
                <a:spcPts val="0"/>
              </a:spcBef>
              <a:spcAft>
                <a:spcPts val="0"/>
              </a:spcAft>
              <a:buClr>
                <a:schemeClr val="accent1"/>
              </a:buClr>
              <a:buSzPct val="100000"/>
              <a:buNone/>
            </a:pPr>
            <a:r>
              <a:rPr lang="en-US"/>
              <a:t>Dr. Hyatt </a:t>
            </a:r>
            <a:endParaRPr/>
          </a:p>
          <a:p>
            <a:pPr indent="0" lvl="0" marL="0" rtl="0" algn="ctr">
              <a:lnSpc>
                <a:spcPct val="100000"/>
              </a:lnSpc>
              <a:spcBef>
                <a:spcPts val="496"/>
              </a:spcBef>
              <a:spcAft>
                <a:spcPts val="0"/>
              </a:spcAft>
              <a:buClr>
                <a:schemeClr val="accent1"/>
              </a:buClr>
              <a:buSzPct val="100000"/>
              <a:buNone/>
            </a:pPr>
            <a:r>
              <a:rPr lang="en-US"/>
              <a:t>Dr. Dozier</a:t>
            </a:r>
            <a:endParaRPr/>
          </a:p>
          <a:p>
            <a:pPr indent="0" lvl="0" marL="0" rtl="0" algn="ctr">
              <a:lnSpc>
                <a:spcPct val="100000"/>
              </a:lnSpc>
              <a:spcBef>
                <a:spcPts val="496"/>
              </a:spcBef>
              <a:spcAft>
                <a:spcPts val="0"/>
              </a:spcAft>
              <a:buClr>
                <a:schemeClr val="accent1"/>
              </a:buClr>
              <a:buSzPct val="100000"/>
              <a:buNone/>
            </a:pPr>
            <a:r>
              <a:rPr lang="en-US"/>
              <a:t>Erica Stallings, MS, NCC</a:t>
            </a:r>
            <a:endParaRPr/>
          </a:p>
          <a:p>
            <a:pPr indent="0" lvl="0" marL="0" rtl="0" algn="ctr">
              <a:lnSpc>
                <a:spcPct val="100000"/>
              </a:lnSpc>
              <a:spcBef>
                <a:spcPts val="496"/>
              </a:spcBef>
              <a:spcAft>
                <a:spcPts val="0"/>
              </a:spcAft>
              <a:buClr>
                <a:schemeClr val="accent1"/>
              </a:buClr>
              <a:buSzPct val="100000"/>
              <a:buNone/>
            </a:pPr>
            <a:r>
              <a:rPr lang="en-US"/>
              <a:t>John Scanlon</a:t>
            </a:r>
            <a:endParaRPr/>
          </a:p>
          <a:p>
            <a:pPr indent="0" lvl="0" marL="0" rtl="0" algn="ctr">
              <a:lnSpc>
                <a:spcPct val="100000"/>
              </a:lnSpc>
              <a:spcBef>
                <a:spcPts val="496"/>
              </a:spcBef>
              <a:spcAft>
                <a:spcPts val="0"/>
              </a:spcAft>
              <a:buClr>
                <a:schemeClr val="accent1"/>
              </a:buClr>
              <a:buSzPct val="100000"/>
              <a:buNone/>
            </a:pPr>
            <a:r>
              <a:rPr lang="en-US"/>
              <a:t>Rana Emad</a:t>
            </a:r>
            <a:endParaRPr/>
          </a:p>
          <a:p>
            <a:pPr indent="0" lvl="0" marL="0" rtl="0" algn="ctr">
              <a:lnSpc>
                <a:spcPct val="100000"/>
              </a:lnSpc>
              <a:spcBef>
                <a:spcPts val="496"/>
              </a:spcBef>
              <a:spcAft>
                <a:spcPts val="0"/>
              </a:spcAft>
              <a:buClr>
                <a:schemeClr val="accent1"/>
              </a:buClr>
              <a:buSzPct val="1000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1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2800"/>
              <a:buFont typeface="Arial"/>
              <a:buNone/>
            </a:pPr>
            <a:r>
              <a:rPr lang="en-US" sz="4000"/>
              <a:t>Reframing Activity</a:t>
            </a:r>
            <a:endParaRPr sz="4000"/>
          </a:p>
        </p:txBody>
      </p:sp>
      <p:sp>
        <p:nvSpPr>
          <p:cNvPr id="169" name="Google Shape;169;p1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1600"/>
              </a:spcAft>
              <a:buClr>
                <a:schemeClr val="dk1"/>
              </a:buClr>
              <a:buSzPts val="1800"/>
              <a:buNone/>
            </a:pPr>
            <a:r>
              <a:t/>
            </a:r>
            <a:endParaRPr/>
          </a:p>
        </p:txBody>
      </p:sp>
      <p:pic>
        <p:nvPicPr>
          <p:cNvPr id="170" name="Google Shape;170;p10"/>
          <p:cNvPicPr preferRelativeResize="0"/>
          <p:nvPr/>
        </p:nvPicPr>
        <p:blipFill rotWithShape="1">
          <a:blip r:embed="rId3">
            <a:alphaModFix/>
          </a:blip>
          <a:srcRect b="0" l="0" r="0" t="0"/>
          <a:stretch/>
        </p:blipFill>
        <p:spPr>
          <a:xfrm>
            <a:off x="371089" y="1170126"/>
            <a:ext cx="8294037" cy="35987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11"/>
          <p:cNvSpPr txBox="1"/>
          <p:nvPr>
            <p:ph type="ctrTitle"/>
          </p:nvPr>
        </p:nvSpPr>
        <p:spPr>
          <a:xfrm>
            <a:off x="1130301" y="619896"/>
            <a:ext cx="5533465" cy="1142891"/>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lt1"/>
              </a:buClr>
              <a:buSzPts val="4400"/>
              <a:buFont typeface="Times New Roman"/>
              <a:buNone/>
            </a:pPr>
            <a:r>
              <a:rPr lang="en-US"/>
              <a:t>The Spirit of MI </a:t>
            </a:r>
            <a:endParaRPr/>
          </a:p>
        </p:txBody>
      </p:sp>
      <p:sp>
        <p:nvSpPr>
          <p:cNvPr id="177" name="Google Shape;177;p11"/>
          <p:cNvSpPr txBox="1"/>
          <p:nvPr>
            <p:ph idx="1" type="subTitle"/>
          </p:nvPr>
        </p:nvSpPr>
        <p:spPr>
          <a:xfrm>
            <a:off x="1130300" y="2158253"/>
            <a:ext cx="5868894" cy="2501153"/>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accent1"/>
              </a:buClr>
              <a:buSzPts val="2100"/>
              <a:buNone/>
            </a:pPr>
            <a:r>
              <a:rPr lang="en-US" sz="2100"/>
              <a:t>“If you treat an individual as he is, he will stay as he is, but if you treat him as if he were what he ought to be and could be, he will become what he out to be and could be”</a:t>
            </a:r>
            <a:endParaRPr/>
          </a:p>
          <a:p>
            <a:pPr indent="0" lvl="0" marL="0" rtl="0" algn="ctr">
              <a:lnSpc>
                <a:spcPct val="100000"/>
              </a:lnSpc>
              <a:spcBef>
                <a:spcPts val="420"/>
              </a:spcBef>
              <a:spcAft>
                <a:spcPts val="0"/>
              </a:spcAft>
              <a:buClr>
                <a:schemeClr val="accent1"/>
              </a:buClr>
              <a:buSzPts val="2100"/>
              <a:buNone/>
            </a:pPr>
            <a:r>
              <a:rPr lang="en-US" sz="2100"/>
              <a:t>- Johann Wolfgang Von Goethe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12"/>
          <p:cNvSpPr txBox="1"/>
          <p:nvPr>
            <p:ph type="title"/>
          </p:nvPr>
        </p:nvSpPr>
        <p:spPr>
          <a:xfrm>
            <a:off x="457200" y="873672"/>
            <a:ext cx="8229600" cy="729154"/>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100000"/>
              <a:buFont typeface="Times New Roman"/>
              <a:buNone/>
            </a:pPr>
            <a:r>
              <a:rPr lang="en-US"/>
              <a:t>Overview</a:t>
            </a:r>
            <a:endParaRPr/>
          </a:p>
        </p:txBody>
      </p:sp>
      <p:sp>
        <p:nvSpPr>
          <p:cNvPr id="184" name="Google Shape;184;p12"/>
          <p:cNvSpPr txBox="1"/>
          <p:nvPr>
            <p:ph idx="1" type="body"/>
          </p:nvPr>
        </p:nvSpPr>
        <p:spPr>
          <a:xfrm>
            <a:off x="484583" y="989660"/>
            <a:ext cx="8115300" cy="3709116"/>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100000"/>
              </a:lnSpc>
              <a:spcBef>
                <a:spcPts val="0"/>
              </a:spcBef>
              <a:spcAft>
                <a:spcPts val="0"/>
              </a:spcAft>
              <a:buClr>
                <a:schemeClr val="dk1"/>
              </a:buClr>
              <a:buSzPct val="100000"/>
              <a:buNone/>
            </a:pPr>
            <a:r>
              <a:t/>
            </a:r>
            <a:endParaRPr sz="2100"/>
          </a:p>
          <a:p>
            <a:pPr indent="-219583" lvl="0" marL="342900" rtl="0" algn="l">
              <a:lnSpc>
                <a:spcPct val="100000"/>
              </a:lnSpc>
              <a:spcBef>
                <a:spcPts val="388"/>
              </a:spcBef>
              <a:spcAft>
                <a:spcPts val="0"/>
              </a:spcAft>
              <a:buClr>
                <a:schemeClr val="dk1"/>
              </a:buClr>
              <a:buSzPct val="100000"/>
              <a:buNone/>
            </a:pPr>
            <a:r>
              <a:t/>
            </a:r>
            <a:endParaRPr sz="2100"/>
          </a:p>
          <a:p>
            <a:pPr indent="-342931" lvl="0" marL="342900" rtl="0" algn="l">
              <a:lnSpc>
                <a:spcPct val="100000"/>
              </a:lnSpc>
              <a:spcBef>
                <a:spcPts val="388"/>
              </a:spcBef>
              <a:spcAft>
                <a:spcPts val="0"/>
              </a:spcAft>
              <a:buClr>
                <a:schemeClr val="dk1"/>
              </a:buClr>
              <a:buSzPct val="100000"/>
              <a:buChar char="•"/>
            </a:pPr>
            <a:r>
              <a:rPr lang="en-US" sz="2100"/>
              <a:t>Motivational interviewing is a collaborative approach which focuses on client autonomy to choose and their motivation to make changes. </a:t>
            </a:r>
            <a:endParaRPr/>
          </a:p>
          <a:p>
            <a:pPr indent="-342931" lvl="0" marL="342900" rtl="0" algn="l">
              <a:lnSpc>
                <a:spcPct val="100000"/>
              </a:lnSpc>
              <a:spcBef>
                <a:spcPts val="388"/>
              </a:spcBef>
              <a:spcAft>
                <a:spcPts val="0"/>
              </a:spcAft>
              <a:buClr>
                <a:schemeClr val="dk1"/>
              </a:buClr>
              <a:buSzPct val="100000"/>
              <a:buChar char="•"/>
            </a:pPr>
            <a:r>
              <a:rPr lang="en-US" sz="2100"/>
              <a:t>Focus on wellness, acceptance, and client growth</a:t>
            </a:r>
            <a:endParaRPr/>
          </a:p>
          <a:p>
            <a:pPr indent="-342931" lvl="0" marL="342900" rtl="0" algn="l">
              <a:lnSpc>
                <a:spcPct val="100000"/>
              </a:lnSpc>
              <a:spcBef>
                <a:spcPts val="388"/>
              </a:spcBef>
              <a:spcAft>
                <a:spcPts val="0"/>
              </a:spcAft>
              <a:buClr>
                <a:schemeClr val="dk1"/>
              </a:buClr>
              <a:buSzPct val="100000"/>
              <a:buChar char="•"/>
            </a:pPr>
            <a:r>
              <a:rPr lang="en-US" sz="2100"/>
              <a:t>“More than 25,000 articles citing MI and 200 randomized clinical trials of MI have appeared in print, most of them published since the second edition. Research has provided important new knowledge on MI processes and  outcomes, and psycholinguistics of change, and how practitioners learn MI” </a:t>
            </a:r>
            <a:endParaRPr/>
          </a:p>
          <a:p>
            <a:pPr indent="-219583" lvl="0" marL="342900" rtl="0" algn="l">
              <a:lnSpc>
                <a:spcPct val="100000"/>
              </a:lnSpc>
              <a:spcBef>
                <a:spcPts val="388"/>
              </a:spcBef>
              <a:spcAft>
                <a:spcPts val="0"/>
              </a:spcAft>
              <a:buClr>
                <a:schemeClr val="dk1"/>
              </a:buClr>
              <a:buSzPct val="100000"/>
              <a:buNone/>
            </a:pPr>
            <a:r>
              <a:t/>
            </a:r>
            <a:endParaRPr sz="2100"/>
          </a:p>
          <a:p>
            <a:pPr indent="0" lvl="0" marL="0" rtl="0" algn="l">
              <a:lnSpc>
                <a:spcPct val="100000"/>
              </a:lnSpc>
              <a:spcBef>
                <a:spcPts val="388"/>
              </a:spcBef>
              <a:spcAft>
                <a:spcPts val="0"/>
              </a:spcAft>
              <a:buClr>
                <a:schemeClr val="dk1"/>
              </a:buClr>
              <a:buSzPct val="100000"/>
              <a:buNone/>
            </a:pPr>
            <a:r>
              <a:rPr lang="en-US" sz="2100"/>
              <a:t>                                    Miller &amp; Rollnick, 2013, p. vii). </a:t>
            </a:r>
            <a:endParaRPr/>
          </a:p>
          <a:p>
            <a:pPr indent="-154940" lvl="0" marL="342900" rtl="0" algn="l">
              <a:lnSpc>
                <a:spcPct val="100000"/>
              </a:lnSpc>
              <a:spcBef>
                <a:spcPts val="592"/>
              </a:spcBef>
              <a:spcAft>
                <a:spcPts val="0"/>
              </a:spcAft>
              <a:buClr>
                <a:schemeClr val="dk1"/>
              </a:buClr>
              <a:buSzPct val="100000"/>
              <a:buNone/>
            </a:pPr>
            <a:r>
              <a:t/>
            </a:r>
            <a:endParaRPr/>
          </a:p>
          <a:p>
            <a:pPr indent="0" lvl="0" marL="0" rtl="0" algn="l">
              <a:lnSpc>
                <a:spcPct val="100000"/>
              </a:lnSpc>
              <a:spcBef>
                <a:spcPts val="592"/>
              </a:spcBef>
              <a:spcAft>
                <a:spcPts val="0"/>
              </a:spcAft>
              <a:buClr>
                <a:schemeClr val="dk1"/>
              </a:buClr>
              <a:buSzPct val="100000"/>
              <a:buNone/>
            </a:pPr>
            <a:r>
              <a:t/>
            </a:r>
            <a:endParaRPr/>
          </a:p>
          <a:p>
            <a:pPr indent="0" lvl="0" marL="0" rtl="0" algn="l">
              <a:lnSpc>
                <a:spcPct val="100000"/>
              </a:lnSpc>
              <a:spcBef>
                <a:spcPts val="592"/>
              </a:spcBef>
              <a:spcAft>
                <a:spcPts val="0"/>
              </a:spcAft>
              <a:buClr>
                <a:schemeClr val="dk1"/>
              </a:buClr>
              <a:buSzPct val="100000"/>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13"/>
          <p:cNvSpPr txBox="1"/>
          <p:nvPr>
            <p:ph type="title"/>
          </p:nvPr>
        </p:nvSpPr>
        <p:spPr>
          <a:xfrm>
            <a:off x="122464" y="612322"/>
            <a:ext cx="4555671" cy="1212866"/>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dk1"/>
              </a:buClr>
              <a:buSzPts val="2800"/>
              <a:buFont typeface="Times New Roman"/>
              <a:buNone/>
            </a:pPr>
            <a:r>
              <a:rPr lang="en-US" sz="2800"/>
              <a:t>Let’s Talk About VALUES</a:t>
            </a:r>
            <a:endParaRPr/>
          </a:p>
        </p:txBody>
      </p:sp>
      <p:pic>
        <p:nvPicPr>
          <p:cNvPr descr="What matters the MOST to you? YOU | Tattoo quotes, True tattoo, Ribs quotes" id="190" name="Google Shape;190;p13"/>
          <p:cNvPicPr preferRelativeResize="0"/>
          <p:nvPr/>
        </p:nvPicPr>
        <p:blipFill rotWithShape="1">
          <a:blip r:embed="rId3">
            <a:alphaModFix/>
          </a:blip>
          <a:srcRect b="0" l="0" r="0" t="0"/>
          <a:stretch/>
        </p:blipFill>
        <p:spPr>
          <a:xfrm>
            <a:off x="5004707" y="992329"/>
            <a:ext cx="3682092" cy="3828878"/>
          </a:xfrm>
          <a:prstGeom prst="rect">
            <a:avLst/>
          </a:prstGeom>
          <a:solidFill>
            <a:srgbClr val="FFFFFF"/>
          </a:solidFill>
          <a:ln>
            <a:noFill/>
          </a:ln>
        </p:spPr>
      </p:pic>
      <p:sp>
        <p:nvSpPr>
          <p:cNvPr id="191" name="Google Shape;191;p13"/>
          <p:cNvSpPr txBox="1"/>
          <p:nvPr>
            <p:ph idx="2" type="body"/>
          </p:nvPr>
        </p:nvSpPr>
        <p:spPr>
          <a:xfrm>
            <a:off x="122465" y="1825187"/>
            <a:ext cx="4612821" cy="3448942"/>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1800"/>
              <a:buNone/>
            </a:pPr>
            <a:r>
              <a:rPr lang="en-US" sz="1800"/>
              <a:t>Motivational Interviewing and Values! </a:t>
            </a:r>
            <a:endParaRPr/>
          </a:p>
          <a:p>
            <a:pPr indent="0" lvl="0" marL="114297" rtl="0" algn="l">
              <a:lnSpc>
                <a:spcPct val="100000"/>
              </a:lnSpc>
              <a:spcBef>
                <a:spcPts val="360"/>
              </a:spcBef>
              <a:spcAft>
                <a:spcPts val="0"/>
              </a:spcAft>
              <a:buClr>
                <a:schemeClr val="dk1"/>
              </a:buClr>
              <a:buSzPts val="1800"/>
              <a:buNone/>
            </a:pPr>
            <a:r>
              <a:rPr lang="en-US" sz="1800" u="sng">
                <a:solidFill>
                  <a:schemeClr val="hlink"/>
                </a:solidFill>
                <a:hlinkClick r:id="rId4"/>
              </a:rPr>
              <a:t>https://motivationalinterviewing.org/sites/default/files/valuescardsort_0.pdf</a:t>
            </a:r>
            <a:r>
              <a:rPr lang="en-US" sz="1800"/>
              <a:t> </a:t>
            </a:r>
            <a:endParaRPr/>
          </a:p>
          <a:p>
            <a:pPr indent="0" lvl="0" marL="114297" rtl="0" algn="l">
              <a:lnSpc>
                <a:spcPct val="100000"/>
              </a:lnSpc>
              <a:spcBef>
                <a:spcPts val="360"/>
              </a:spcBef>
              <a:spcAft>
                <a:spcPts val="0"/>
              </a:spcAft>
              <a:buClr>
                <a:schemeClr val="dk1"/>
              </a:buClr>
              <a:buSzPts val="1800"/>
              <a:buNone/>
            </a:pPr>
            <a:r>
              <a:t/>
            </a:r>
            <a:endParaRPr sz="1800"/>
          </a:p>
          <a:p>
            <a:pPr indent="0" lvl="1" marL="457200" rtl="0" algn="l">
              <a:lnSpc>
                <a:spcPct val="100000"/>
              </a:lnSpc>
              <a:spcBef>
                <a:spcPts val="360"/>
              </a:spcBef>
              <a:spcAft>
                <a:spcPts val="0"/>
              </a:spcAft>
              <a:buClr>
                <a:schemeClr val="dk1"/>
              </a:buClr>
              <a:buSzPts val="1800"/>
              <a:buNone/>
            </a:pPr>
            <a:r>
              <a:rPr lang="en-US" sz="1800"/>
              <a:t>What are your values? How are you true to them?  </a:t>
            </a:r>
            <a:endParaRPr/>
          </a:p>
          <a:p>
            <a:pPr indent="0" lvl="0" marL="114297" rtl="0" algn="l">
              <a:lnSpc>
                <a:spcPct val="100000"/>
              </a:lnSpc>
              <a:spcBef>
                <a:spcPts val="280"/>
              </a:spcBef>
              <a:spcAft>
                <a:spcPts val="0"/>
              </a:spcAft>
              <a:buClr>
                <a:schemeClr val="dk1"/>
              </a:buClr>
              <a:buSzPts val="1400"/>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8"/>
          <p:cNvSpPr txBox="1"/>
          <p:nvPr>
            <p:ph type="title"/>
          </p:nvPr>
        </p:nvSpPr>
        <p:spPr>
          <a:xfrm>
            <a:off x="508560" y="663504"/>
            <a:ext cx="8229600" cy="729154"/>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111111"/>
              <a:buFont typeface="Times New Roman"/>
              <a:buNone/>
            </a:pPr>
            <a:r>
              <a:rPr lang="en-US"/>
              <a:t>Self-Knowledge</a:t>
            </a:r>
            <a:endParaRPr/>
          </a:p>
        </p:txBody>
      </p:sp>
      <p:pic>
        <p:nvPicPr>
          <p:cNvPr descr="Diagram&#10;&#10;Description automatically generated" id="197" name="Google Shape;197;p28"/>
          <p:cNvPicPr preferRelativeResize="0"/>
          <p:nvPr>
            <p:ph idx="1" type="body"/>
          </p:nvPr>
        </p:nvPicPr>
        <p:blipFill rotWithShape="1">
          <a:blip r:embed="rId3">
            <a:alphaModFix/>
          </a:blip>
          <a:srcRect b="0" l="0" r="0" t="0"/>
          <a:stretch/>
        </p:blipFill>
        <p:spPr>
          <a:xfrm>
            <a:off x="4623360" y="1760538"/>
            <a:ext cx="4395521" cy="2774950"/>
          </a:xfrm>
          <a:prstGeom prst="rect">
            <a:avLst/>
          </a:prstGeom>
          <a:noFill/>
          <a:ln>
            <a:noFill/>
          </a:ln>
        </p:spPr>
      </p:pic>
      <p:sp>
        <p:nvSpPr>
          <p:cNvPr id="198" name="Google Shape;198;p28"/>
          <p:cNvSpPr txBox="1"/>
          <p:nvPr/>
        </p:nvSpPr>
        <p:spPr>
          <a:xfrm>
            <a:off x="508560" y="4795200"/>
            <a:ext cx="8145840"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800" u="none" cap="none" strike="noStrike">
                <a:solidFill>
                  <a:srgbClr val="000000"/>
                </a:solidFill>
                <a:latin typeface="Calibri"/>
                <a:ea typeface="Calibri"/>
                <a:cs typeface="Calibri"/>
                <a:sym typeface="Calibri"/>
              </a:rPr>
              <a:t>Adapted from </a:t>
            </a:r>
            <a:r>
              <a:rPr b="0" i="1" lang="en-US" sz="800" u="none" cap="none" strike="noStrike">
                <a:solidFill>
                  <a:srgbClr val="000000"/>
                </a:solidFill>
                <a:latin typeface="Calibri"/>
                <a:ea typeface="Calibri"/>
                <a:cs typeface="Calibri"/>
                <a:sym typeface="Calibri"/>
              </a:rPr>
              <a:t>Career development and services: A cognitive approach</a:t>
            </a:r>
            <a:r>
              <a:rPr b="0" i="0" lang="en-US" sz="800" u="none" cap="none" strike="noStrike">
                <a:solidFill>
                  <a:srgbClr val="000000"/>
                </a:solidFill>
                <a:latin typeface="Calibri"/>
                <a:ea typeface="Calibri"/>
                <a:cs typeface="Calibri"/>
                <a:sym typeface="Calibri"/>
              </a:rPr>
              <a:t> (p. 28), by G. W. Peterson, J. P. Sampson, and R. C. Reardon, Copyright 1991 by Brooks/Cole. Adapted with permission.</a:t>
            </a:r>
            <a:endParaRPr b="0" i="0" sz="800" u="none" cap="none" strike="noStrike">
              <a:solidFill>
                <a:srgbClr val="000000"/>
              </a:solidFill>
              <a:latin typeface="Times New Roman"/>
              <a:ea typeface="Times New Roman"/>
              <a:cs typeface="Times New Roman"/>
              <a:sym typeface="Times New Roman"/>
            </a:endParaRPr>
          </a:p>
        </p:txBody>
      </p:sp>
      <p:sp>
        <p:nvSpPr>
          <p:cNvPr id="199" name="Google Shape;199;p28"/>
          <p:cNvSpPr txBox="1"/>
          <p:nvPr/>
        </p:nvSpPr>
        <p:spPr>
          <a:xfrm>
            <a:off x="597600" y="1392658"/>
            <a:ext cx="3923041" cy="3139321"/>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Knowledge domain and foundational building block of career decision-making</a:t>
            </a:r>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Times New Roman"/>
                <a:ea typeface="Times New Roman"/>
                <a:cs typeface="Times New Roman"/>
                <a:sym typeface="Times New Roman"/>
              </a:rPr>
              <a:t>S</a:t>
            </a:r>
            <a:r>
              <a:rPr b="0" i="0" lang="en-US" sz="1800" u="none" cap="none" strike="noStrike">
                <a:solidFill>
                  <a:srgbClr val="000000"/>
                </a:solidFill>
                <a:latin typeface="Times New Roman"/>
                <a:ea typeface="Times New Roman"/>
                <a:cs typeface="Times New Roman"/>
                <a:sym typeface="Times New Roman"/>
              </a:rPr>
              <a:t>chema developed throughout an individual’s life experiences (Peterson et al., 2002; Sampson et al., 2004)</a:t>
            </a:r>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Times New Roman"/>
                <a:ea typeface="Times New Roman"/>
                <a:cs typeface="Times New Roman"/>
                <a:sym typeface="Times New Roman"/>
              </a:rPr>
              <a:t>T</a:t>
            </a:r>
            <a:r>
              <a:rPr b="0" i="0" lang="en-US" sz="1800" u="none" cap="none" strike="noStrike">
                <a:solidFill>
                  <a:srgbClr val="000000"/>
                </a:solidFill>
                <a:latin typeface="Times New Roman"/>
                <a:ea typeface="Times New Roman"/>
                <a:cs typeface="Times New Roman"/>
                <a:sym typeface="Times New Roman"/>
              </a:rPr>
              <a:t>he awareness of one’s values, interests, and skills, and is influenced by life experience and culture (Sampson et al., 2004).</a:t>
            </a:r>
            <a:endParaRPr b="0" i="0" sz="1400" u="none" cap="none" strike="noStrike">
              <a:solidFill>
                <a:srgbClr val="000000"/>
              </a:solidFill>
              <a:latin typeface="Arial"/>
              <a:ea typeface="Arial"/>
              <a:cs typeface="Arial"/>
              <a:sym typeface="Arial"/>
            </a:endParaRPr>
          </a:p>
        </p:txBody>
      </p:sp>
      <p:sp>
        <p:nvSpPr>
          <p:cNvPr id="200" name="Google Shape;200;p28"/>
          <p:cNvSpPr/>
          <p:nvPr/>
        </p:nvSpPr>
        <p:spPr>
          <a:xfrm>
            <a:off x="4992415" y="3584028"/>
            <a:ext cx="1660634" cy="951460"/>
          </a:xfrm>
          <a:prstGeom prst="ellipse">
            <a:avLst/>
          </a:prstGeom>
          <a:noFill/>
          <a:ln cap="flat" cmpd="sng" w="28575">
            <a:solidFill>
              <a:srgbClr val="CCB37E"/>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9"/>
          <p:cNvSpPr txBox="1"/>
          <p:nvPr>
            <p:ph type="title"/>
          </p:nvPr>
        </p:nvSpPr>
        <p:spPr>
          <a:xfrm>
            <a:off x="457200" y="873672"/>
            <a:ext cx="8229600" cy="729154"/>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111111"/>
              <a:buFont typeface="Times New Roman"/>
              <a:buNone/>
            </a:pPr>
            <a:r>
              <a:rPr lang="en-US"/>
              <a:t>Self-Knowledge</a:t>
            </a:r>
            <a:endParaRPr/>
          </a:p>
        </p:txBody>
      </p:sp>
      <p:sp>
        <p:nvSpPr>
          <p:cNvPr id="206" name="Google Shape;206;p29"/>
          <p:cNvSpPr txBox="1"/>
          <p:nvPr>
            <p:ph idx="1" type="body"/>
          </p:nvPr>
        </p:nvSpPr>
        <p:spPr>
          <a:xfrm>
            <a:off x="457200" y="1760481"/>
            <a:ext cx="8229600" cy="2775019"/>
          </a:xfrm>
          <a:prstGeom prst="rect">
            <a:avLst/>
          </a:prstGeom>
          <a:noFill/>
          <a:ln>
            <a:noFill/>
          </a:ln>
        </p:spPr>
        <p:txBody>
          <a:bodyPr anchorCtr="0" anchor="t" bIns="45700" lIns="91425" spcFirstLastPara="1" rIns="91425" wrap="square" tIns="45700">
            <a:normAutofit fontScale="62500" lnSpcReduction="20000"/>
          </a:bodyPr>
          <a:lstStyle/>
          <a:p>
            <a:pPr indent="-431800" lvl="0" marL="457200" rtl="0" algn="l">
              <a:lnSpc>
                <a:spcPct val="100000"/>
              </a:lnSpc>
              <a:spcBef>
                <a:spcPts val="640"/>
              </a:spcBef>
              <a:spcAft>
                <a:spcPts val="0"/>
              </a:spcAft>
              <a:buClr>
                <a:schemeClr val="dk1"/>
              </a:buClr>
              <a:buSzPct val="160000"/>
              <a:buChar char="•"/>
            </a:pPr>
            <a:r>
              <a:rPr lang="en-US"/>
              <a:t>Gap in self-knowledge is a basis for a career problem (Sampson et al., 2004)</a:t>
            </a:r>
            <a:endParaRPr/>
          </a:p>
          <a:p>
            <a:pPr indent="-431800" lvl="0" marL="457200" rtl="0" algn="l">
              <a:lnSpc>
                <a:spcPct val="100000"/>
              </a:lnSpc>
              <a:spcBef>
                <a:spcPts val="640"/>
              </a:spcBef>
              <a:spcAft>
                <a:spcPts val="0"/>
              </a:spcAft>
              <a:buClr>
                <a:schemeClr val="dk1"/>
              </a:buClr>
              <a:buSzPct val="160000"/>
              <a:buChar char="•"/>
            </a:pPr>
            <a:r>
              <a:rPr lang="en-US"/>
              <a:t>Contributes to difficulty in analysis and synthesis in decision making process.</a:t>
            </a:r>
            <a:endParaRPr/>
          </a:p>
          <a:p>
            <a:pPr indent="-431800" lvl="0" marL="457200" rtl="0" algn="l">
              <a:lnSpc>
                <a:spcPct val="100000"/>
              </a:lnSpc>
              <a:spcBef>
                <a:spcPts val="640"/>
              </a:spcBef>
              <a:spcAft>
                <a:spcPts val="0"/>
              </a:spcAft>
              <a:buClr>
                <a:schemeClr val="dk1"/>
              </a:buClr>
              <a:buSzPct val="160000"/>
              <a:buChar char="•"/>
            </a:pPr>
            <a:r>
              <a:rPr lang="en-US"/>
              <a:t>Lack of self-knowledge impedes the decision-making process – Contributes to Dysfunctional Thoughts and Emotions</a:t>
            </a:r>
            <a:endParaRPr/>
          </a:p>
          <a:p>
            <a:pPr indent="-406400" lvl="1" marL="914400" rtl="0" algn="l">
              <a:lnSpc>
                <a:spcPct val="100000"/>
              </a:lnSpc>
              <a:spcBef>
                <a:spcPts val="560"/>
              </a:spcBef>
              <a:spcAft>
                <a:spcPts val="0"/>
              </a:spcAft>
              <a:buSzPct val="160000"/>
              <a:buChar char="–"/>
            </a:pPr>
            <a:r>
              <a:rPr lang="en-US"/>
              <a:t>May experience worry, depression, and anxiety</a:t>
            </a:r>
            <a:endParaRPr/>
          </a:p>
          <a:p>
            <a:pPr indent="-406400" lvl="1" marL="914400" rtl="0" algn="l">
              <a:lnSpc>
                <a:spcPct val="100000"/>
              </a:lnSpc>
              <a:spcBef>
                <a:spcPts val="560"/>
              </a:spcBef>
              <a:spcAft>
                <a:spcPts val="0"/>
              </a:spcAft>
              <a:buSzPct val="160000"/>
              <a:buChar char="–"/>
            </a:pPr>
            <a:r>
              <a:rPr lang="en-US"/>
              <a:t>Lack confidence and motivation (stuck or immobile)</a:t>
            </a:r>
            <a:endParaRPr/>
          </a:p>
          <a:p>
            <a:pPr indent="-381000" lvl="2" marL="1371600" rtl="0" algn="l">
              <a:lnSpc>
                <a:spcPct val="100000"/>
              </a:lnSpc>
              <a:spcBef>
                <a:spcPts val="480"/>
              </a:spcBef>
              <a:spcAft>
                <a:spcPts val="0"/>
              </a:spcAft>
              <a:buSzPct val="160000"/>
              <a:buChar char="•"/>
            </a:pPr>
            <a:r>
              <a:rPr lang="en-US"/>
              <a:t>Low Capability and Uncertain Decision State/Readiness Dimension (</a:t>
            </a:r>
            <a:r>
              <a:rPr lang="en-US" sz="1800">
                <a:latin typeface="Times New Roman"/>
                <a:ea typeface="Times New Roman"/>
                <a:cs typeface="Times New Roman"/>
                <a:sym typeface="Times New Roman"/>
              </a:rPr>
              <a:t>Osborn et al., 2020; Leierer et al., 2017)</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5"/>
          <p:cNvSpPr txBox="1"/>
          <p:nvPr>
            <p:ph type="title"/>
          </p:nvPr>
        </p:nvSpPr>
        <p:spPr>
          <a:xfrm>
            <a:off x="457200" y="873672"/>
            <a:ext cx="8229600" cy="729154"/>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chemeClr val="dk1"/>
              </a:buClr>
              <a:buSzPct val="100000"/>
              <a:buFont typeface="Times New Roman"/>
              <a:buNone/>
            </a:pPr>
            <a:r>
              <a:rPr lang="en-US"/>
              <a:t>                       Let’s Assess</a:t>
            </a:r>
            <a:endParaRPr/>
          </a:p>
        </p:txBody>
      </p:sp>
      <p:sp>
        <p:nvSpPr>
          <p:cNvPr id="212" name="Google Shape;212;p15"/>
          <p:cNvSpPr txBox="1"/>
          <p:nvPr>
            <p:ph idx="1" type="body"/>
          </p:nvPr>
        </p:nvSpPr>
        <p:spPr>
          <a:xfrm>
            <a:off x="457200" y="1760481"/>
            <a:ext cx="8229600" cy="2775019"/>
          </a:xfrm>
          <a:prstGeom prst="rect">
            <a:avLst/>
          </a:prstGeom>
          <a:noFill/>
          <a:ln>
            <a:noFill/>
          </a:ln>
        </p:spPr>
        <p:txBody>
          <a:bodyPr anchorCtr="0" anchor="t" bIns="45700" lIns="91425" spcFirstLastPara="1" rIns="91425" wrap="square" tIns="45700">
            <a:normAutofit fontScale="92500" lnSpcReduction="10000"/>
          </a:bodyPr>
          <a:lstStyle/>
          <a:p>
            <a:pPr indent="-342900" lvl="0" marL="342900" rtl="0" algn="l">
              <a:lnSpc>
                <a:spcPct val="100000"/>
              </a:lnSpc>
              <a:spcBef>
                <a:spcPts val="0"/>
              </a:spcBef>
              <a:spcAft>
                <a:spcPts val="0"/>
              </a:spcAft>
              <a:buClr>
                <a:schemeClr val="dk1"/>
              </a:buClr>
              <a:buSzPct val="100000"/>
              <a:buChar char="•"/>
            </a:pPr>
            <a:r>
              <a:rPr lang="en-US" u="sng">
                <a:solidFill>
                  <a:schemeClr val="hlink"/>
                </a:solidFill>
                <a:hlinkClick r:id="rId3"/>
              </a:rPr>
              <a:t>https://www.ismanet.org/doctoryourspirit/pdfs/Beck-Depression-Inventory-BDI.pdf</a:t>
            </a:r>
            <a:r>
              <a:rPr lang="en-US"/>
              <a:t> </a:t>
            </a:r>
            <a:endParaRPr/>
          </a:p>
          <a:p>
            <a:pPr indent="-154940" lvl="0" marL="342900" rtl="0" algn="l">
              <a:lnSpc>
                <a:spcPct val="100000"/>
              </a:lnSpc>
              <a:spcBef>
                <a:spcPts val="592"/>
              </a:spcBef>
              <a:spcAft>
                <a:spcPts val="0"/>
              </a:spcAft>
              <a:buClr>
                <a:schemeClr val="dk1"/>
              </a:buClr>
              <a:buSzPct val="100000"/>
              <a:buNone/>
            </a:pPr>
            <a:r>
              <a:t/>
            </a:r>
            <a:endParaRPr/>
          </a:p>
          <a:p>
            <a:pPr indent="-342900" lvl="0" marL="342900" rtl="0" algn="l">
              <a:lnSpc>
                <a:spcPct val="100000"/>
              </a:lnSpc>
              <a:spcBef>
                <a:spcPts val="592"/>
              </a:spcBef>
              <a:spcAft>
                <a:spcPts val="0"/>
              </a:spcAft>
              <a:buClr>
                <a:schemeClr val="dk1"/>
              </a:buClr>
              <a:buSzPct val="100000"/>
              <a:buChar char="•"/>
            </a:pPr>
            <a:r>
              <a:rPr lang="en-US" u="sng">
                <a:solidFill>
                  <a:schemeClr val="hlink"/>
                </a:solidFill>
                <a:hlinkClick r:id="rId4"/>
              </a:rPr>
              <a:t>https://res.cloudinary.com/dpmykpsih/image/upload/great-plains-health-site-358/media/1087/anxiety.pdf</a:t>
            </a:r>
            <a:r>
              <a:rPr lang="en-US"/>
              <a:t>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pic>
        <p:nvPicPr>
          <p:cNvPr descr="Love What You Do | Words of wisdom love, Friendship quotes funny, Love your  job quotes" id="218" name="Google Shape;218;p14"/>
          <p:cNvPicPr preferRelativeResize="0"/>
          <p:nvPr/>
        </p:nvPicPr>
        <p:blipFill rotWithShape="1">
          <a:blip r:embed="rId3">
            <a:alphaModFix/>
          </a:blip>
          <a:srcRect b="0" l="0" r="0" t="0"/>
          <a:stretch/>
        </p:blipFill>
        <p:spPr>
          <a:xfrm>
            <a:off x="1735925" y="756275"/>
            <a:ext cx="5797151" cy="3690700"/>
          </a:xfrm>
          <a:prstGeom prst="rect">
            <a:avLst/>
          </a:prstGeom>
          <a:solidFill>
            <a:srgbClr val="FFFFFF"/>
          </a:solid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Clr>
                <a:schemeClr val="dk1"/>
              </a:buClr>
              <a:buSzPct val="70707"/>
              <a:buFont typeface="Arial"/>
              <a:buNone/>
            </a:pPr>
            <a:r>
              <a:rPr lang="en-US"/>
              <a:t>References</a:t>
            </a:r>
            <a:endParaRPr/>
          </a:p>
        </p:txBody>
      </p:sp>
      <p:sp>
        <p:nvSpPr>
          <p:cNvPr id="224" name="Google Shape;224;p16"/>
          <p:cNvSpPr txBox="1"/>
          <p:nvPr>
            <p:ph idx="1" type="body"/>
          </p:nvPr>
        </p:nvSpPr>
        <p:spPr>
          <a:xfrm>
            <a:off x="66368" y="1152475"/>
            <a:ext cx="8765932" cy="4088996"/>
          </a:xfrm>
          <a:prstGeom prst="rect">
            <a:avLst/>
          </a:prstGeom>
          <a:noFill/>
          <a:ln>
            <a:noFill/>
          </a:ln>
        </p:spPr>
        <p:txBody>
          <a:bodyPr anchorCtr="0" anchor="t" bIns="91425" lIns="91425" spcFirstLastPara="1" rIns="91425" wrap="square" tIns="91425">
            <a:normAutofit fontScale="32500" lnSpcReduction="20000"/>
          </a:bodyPr>
          <a:lstStyle/>
          <a:p>
            <a:pPr indent="-342891" lvl="0" marL="457200" marR="0" rtl="0" algn="l">
              <a:lnSpc>
                <a:spcPct val="120000"/>
              </a:lnSpc>
              <a:spcBef>
                <a:spcPts val="0"/>
              </a:spcBef>
              <a:spcAft>
                <a:spcPts val="0"/>
              </a:spcAft>
              <a:buClr>
                <a:schemeClr val="dk1"/>
              </a:buClr>
              <a:buSzPct val="197802"/>
              <a:buChar char="●"/>
            </a:pPr>
            <a:r>
              <a:rPr lang="en-US" sz="2800">
                <a:latin typeface="Arial"/>
                <a:ea typeface="Arial"/>
                <a:cs typeface="Arial"/>
                <a:sym typeface="Arial"/>
              </a:rPr>
              <a:t>American Counseling Association. (2014). </a:t>
            </a:r>
            <a:r>
              <a:rPr i="1" lang="en-US" sz="2800">
                <a:latin typeface="Arial"/>
                <a:ea typeface="Arial"/>
                <a:cs typeface="Arial"/>
                <a:sym typeface="Arial"/>
              </a:rPr>
              <a:t>ACA code of ethics</a:t>
            </a:r>
            <a:r>
              <a:rPr lang="en-US" sz="2800">
                <a:latin typeface="Arial"/>
                <a:ea typeface="Arial"/>
                <a:cs typeface="Arial"/>
                <a:sym typeface="Arial"/>
              </a:rPr>
              <a:t>. American Counseling Association. Alexandria, VA: Author.</a:t>
            </a:r>
            <a:endParaRPr/>
          </a:p>
          <a:p>
            <a:pPr indent="-342891" lvl="0" marL="457200" marR="0" rtl="0" algn="l">
              <a:lnSpc>
                <a:spcPct val="120000"/>
              </a:lnSpc>
              <a:spcBef>
                <a:spcPts val="0"/>
              </a:spcBef>
              <a:spcAft>
                <a:spcPts val="0"/>
              </a:spcAft>
              <a:buClr>
                <a:schemeClr val="dk1"/>
              </a:buClr>
              <a:buSzPct val="197802"/>
              <a:buChar char="●"/>
            </a:pPr>
            <a:r>
              <a:rPr lang="en-US" sz="2800">
                <a:latin typeface="Arial"/>
                <a:ea typeface="Arial"/>
                <a:cs typeface="Arial"/>
                <a:sym typeface="Arial"/>
              </a:rPr>
              <a:t>American Psychological Association. (2020, May). Stress in the time of COVID-19, volume one. Stress in America Survey 2020. </a:t>
            </a:r>
            <a:r>
              <a:rPr lang="en-US" sz="2800" u="sng">
                <a:solidFill>
                  <a:srgbClr val="0563C1"/>
                </a:solidFill>
                <a:latin typeface="Arial"/>
                <a:ea typeface="Arial"/>
                <a:cs typeface="Arial"/>
                <a:sym typeface="Arial"/>
                <a:hlinkClick r:id="rId3">
                  <a:extLst>
                    <a:ext uri="{A12FA001-AC4F-418D-AE19-62706E023703}">
                      <ahyp:hlinkClr val="tx"/>
                    </a:ext>
                  </a:extLst>
                </a:hlinkClick>
              </a:rPr>
              <a:t>https://www.apa.org/news/press/releases/stress/2020/stress-in- -covid.pdf  </a:t>
            </a:r>
            <a:r>
              <a:rPr lang="en-US" sz="2800">
                <a:latin typeface="Arial"/>
                <a:ea typeface="Arial"/>
                <a:cs typeface="Arial"/>
                <a:sym typeface="Arial"/>
              </a:rPr>
              <a:t> </a:t>
            </a:r>
            <a:endParaRPr/>
          </a:p>
          <a:p>
            <a:pPr indent="-342891" lvl="0" marL="457200" marR="0" rtl="0" algn="l">
              <a:lnSpc>
                <a:spcPct val="120000"/>
              </a:lnSpc>
              <a:spcBef>
                <a:spcPts val="0"/>
              </a:spcBef>
              <a:spcAft>
                <a:spcPts val="0"/>
              </a:spcAft>
              <a:buClr>
                <a:schemeClr val="dk1"/>
              </a:buClr>
              <a:buSzPct val="197802"/>
              <a:buChar char="●"/>
            </a:pPr>
            <a:r>
              <a:rPr lang="en-US" sz="2800">
                <a:latin typeface="Arial"/>
                <a:ea typeface="Arial"/>
                <a:cs typeface="Arial"/>
                <a:sym typeface="Arial"/>
              </a:rPr>
              <a:t>Arkowitz, H., Westra, H. A., Miller, W. R., &amp; Rollnick, S. (2007). </a:t>
            </a:r>
            <a:r>
              <a:rPr i="1" lang="en-US" sz="2800">
                <a:latin typeface="Arial"/>
                <a:ea typeface="Arial"/>
                <a:cs typeface="Arial"/>
                <a:sym typeface="Arial"/>
              </a:rPr>
              <a:t>Motivational interviewing in the treatment of psychological problems. </a:t>
            </a:r>
            <a:r>
              <a:rPr lang="en-US" sz="2800">
                <a:latin typeface="Arial"/>
                <a:ea typeface="Arial"/>
                <a:cs typeface="Arial"/>
                <a:sym typeface="Arial"/>
              </a:rPr>
              <a:t>Guilford Press.</a:t>
            </a:r>
            <a:endParaRPr/>
          </a:p>
          <a:p>
            <a:pPr indent="-342891" lvl="0" marL="457200" marR="0" rtl="0" algn="l">
              <a:lnSpc>
                <a:spcPct val="120000"/>
              </a:lnSpc>
              <a:spcBef>
                <a:spcPts val="0"/>
              </a:spcBef>
              <a:spcAft>
                <a:spcPts val="0"/>
              </a:spcAft>
              <a:buClr>
                <a:schemeClr val="dk1"/>
              </a:buClr>
              <a:buSzPct val="197802"/>
              <a:buChar char="●"/>
            </a:pPr>
            <a:r>
              <a:rPr b="0" i="0" lang="en-US" sz="2800">
                <a:latin typeface="Arial"/>
                <a:ea typeface="Arial"/>
                <a:cs typeface="Arial"/>
                <a:sym typeface="Arial"/>
              </a:rPr>
              <a:t>Coleman, M. (2020). Women leaders in the workplace: perceptions of career barriers, facilitators and change. </a:t>
            </a:r>
            <a:r>
              <a:rPr b="0" i="1" lang="en-US" sz="2800">
                <a:latin typeface="Arial"/>
                <a:ea typeface="Arial"/>
                <a:cs typeface="Arial"/>
                <a:sym typeface="Arial"/>
              </a:rPr>
              <a:t>Irish Educational Studies</a:t>
            </a:r>
            <a:r>
              <a:rPr b="0" i="0" lang="en-US" sz="2800">
                <a:latin typeface="Arial"/>
                <a:ea typeface="Arial"/>
                <a:cs typeface="Arial"/>
                <a:sym typeface="Arial"/>
              </a:rPr>
              <a:t>, </a:t>
            </a:r>
            <a:r>
              <a:rPr b="0" i="1" lang="en-US" sz="2800">
                <a:latin typeface="Arial"/>
                <a:ea typeface="Arial"/>
                <a:cs typeface="Arial"/>
                <a:sym typeface="Arial"/>
              </a:rPr>
              <a:t>2</a:t>
            </a:r>
            <a:r>
              <a:rPr b="0" i="0" lang="en-US" sz="2800">
                <a:latin typeface="Arial"/>
                <a:ea typeface="Arial"/>
                <a:cs typeface="Arial"/>
                <a:sym typeface="Arial"/>
              </a:rPr>
              <a:t>, 233.</a:t>
            </a:r>
            <a:endParaRPr sz="2800">
              <a:latin typeface="Arial"/>
              <a:ea typeface="Arial"/>
              <a:cs typeface="Arial"/>
              <a:sym typeface="Arial"/>
            </a:endParaRPr>
          </a:p>
          <a:p>
            <a:pPr indent="-342891" lvl="0" marL="457200" marR="0" rtl="0" algn="l">
              <a:lnSpc>
                <a:spcPct val="120000"/>
              </a:lnSpc>
              <a:spcBef>
                <a:spcPts val="0"/>
              </a:spcBef>
              <a:spcAft>
                <a:spcPts val="0"/>
              </a:spcAft>
              <a:buClr>
                <a:schemeClr val="dk1"/>
              </a:buClr>
              <a:buSzPct val="197802"/>
              <a:buChar char="●"/>
            </a:pPr>
            <a:r>
              <a:rPr lang="en-US" sz="2800">
                <a:latin typeface="Arial"/>
                <a:ea typeface="Arial"/>
                <a:cs typeface="Arial"/>
                <a:sym typeface="Arial"/>
              </a:rPr>
              <a:t>Herman, K. C., Reinke, W. M., Frey, A. J., &amp; Shepard, S. A. (2014). </a:t>
            </a:r>
            <a:r>
              <a:rPr i="1" lang="en-US" sz="2800">
                <a:latin typeface="Arial"/>
                <a:ea typeface="Arial"/>
                <a:cs typeface="Arial"/>
                <a:sym typeface="Arial"/>
              </a:rPr>
              <a:t>Motivational interviewing in schools: Strategies for engaging parents, teachers, and students.</a:t>
            </a:r>
            <a:r>
              <a:rPr lang="en-US" sz="2800">
                <a:latin typeface="Arial"/>
                <a:ea typeface="Arial"/>
                <a:cs typeface="Arial"/>
                <a:sym typeface="Arial"/>
              </a:rPr>
              <a:t> Springer Publishing</a:t>
            </a:r>
            <a:endParaRPr/>
          </a:p>
          <a:p>
            <a:pPr indent="-342891" lvl="0" marL="457200" marR="0" rtl="0" algn="l">
              <a:lnSpc>
                <a:spcPct val="120000"/>
              </a:lnSpc>
              <a:spcBef>
                <a:spcPts val="0"/>
              </a:spcBef>
              <a:spcAft>
                <a:spcPts val="0"/>
              </a:spcAft>
              <a:buClr>
                <a:schemeClr val="dk1"/>
              </a:buClr>
              <a:buSzPct val="197802"/>
              <a:buChar char="●"/>
            </a:pPr>
            <a:r>
              <a:rPr lang="en-US" sz="2800">
                <a:latin typeface="Arial"/>
                <a:ea typeface="Arial"/>
                <a:cs typeface="Arial"/>
                <a:sym typeface="Arial"/>
              </a:rPr>
              <a:t>Hirschi, A. (2011, June 1). Effects of orientations to happiness on vocational identity achievement. </a:t>
            </a:r>
            <a:r>
              <a:rPr i="1" lang="en-US" sz="2800">
                <a:latin typeface="Arial"/>
                <a:ea typeface="Arial"/>
                <a:cs typeface="Arial"/>
                <a:sym typeface="Arial"/>
              </a:rPr>
              <a:t>Career Development Quarterly</a:t>
            </a:r>
            <a:r>
              <a:rPr lang="en-US" sz="2800">
                <a:latin typeface="Arial"/>
                <a:ea typeface="Arial"/>
                <a:cs typeface="Arial"/>
                <a:sym typeface="Arial"/>
              </a:rPr>
              <a:t>, </a:t>
            </a:r>
            <a:r>
              <a:rPr i="1" lang="en-US" sz="2800">
                <a:latin typeface="Arial"/>
                <a:ea typeface="Arial"/>
                <a:cs typeface="Arial"/>
                <a:sym typeface="Arial"/>
              </a:rPr>
              <a:t>59</a:t>
            </a:r>
            <a:r>
              <a:rPr lang="en-US" sz="2800">
                <a:latin typeface="Arial"/>
                <a:ea typeface="Arial"/>
                <a:cs typeface="Arial"/>
                <a:sym typeface="Arial"/>
              </a:rPr>
              <a:t>(4), 367.</a:t>
            </a:r>
            <a:endParaRPr/>
          </a:p>
          <a:p>
            <a:pPr indent="-342891" lvl="0" marL="457200" marR="0" rtl="0" algn="l">
              <a:lnSpc>
                <a:spcPct val="120000"/>
              </a:lnSpc>
              <a:spcBef>
                <a:spcPts val="0"/>
              </a:spcBef>
              <a:spcAft>
                <a:spcPts val="0"/>
              </a:spcAft>
              <a:buClr>
                <a:schemeClr val="dk1"/>
              </a:buClr>
              <a:buSzPct val="197802"/>
              <a:buChar char="●"/>
            </a:pPr>
            <a:r>
              <a:rPr lang="en-US" sz="2800">
                <a:latin typeface="Arial"/>
                <a:ea typeface="Arial"/>
                <a:cs typeface="Arial"/>
                <a:sym typeface="Arial"/>
              </a:rPr>
              <a:t>Kail, R.V. and Cavanaugh, J.C. (2013). </a:t>
            </a:r>
            <a:r>
              <a:rPr i="1" lang="en-US" sz="2800">
                <a:latin typeface="Arial"/>
                <a:ea typeface="Arial"/>
                <a:cs typeface="Arial"/>
                <a:sym typeface="Arial"/>
              </a:rPr>
              <a:t>Human development: A Lifespan View </a:t>
            </a:r>
            <a:r>
              <a:rPr lang="en-US" sz="2800">
                <a:latin typeface="Arial"/>
                <a:ea typeface="Arial"/>
                <a:cs typeface="Arial"/>
                <a:sym typeface="Arial"/>
              </a:rPr>
              <a:t>(8</a:t>
            </a:r>
            <a:r>
              <a:rPr baseline="30000" lang="en-US" sz="2800">
                <a:latin typeface="Arial"/>
                <a:ea typeface="Arial"/>
                <a:cs typeface="Arial"/>
                <a:sym typeface="Arial"/>
              </a:rPr>
              <a:t>th</a:t>
            </a:r>
            <a:r>
              <a:rPr lang="en-US" sz="2800">
                <a:latin typeface="Arial"/>
                <a:ea typeface="Arial"/>
                <a:cs typeface="Arial"/>
                <a:sym typeface="Arial"/>
              </a:rPr>
              <a:t> ed.). Belmont, CA: Wadsworth, Cengage Learning.  </a:t>
            </a:r>
            <a:endParaRPr/>
          </a:p>
          <a:p>
            <a:pPr indent="-342891" lvl="0" marL="457200" marR="0" rtl="0" algn="l">
              <a:lnSpc>
                <a:spcPct val="120000"/>
              </a:lnSpc>
              <a:spcBef>
                <a:spcPts val="0"/>
              </a:spcBef>
              <a:spcAft>
                <a:spcPts val="0"/>
              </a:spcAft>
              <a:buClr>
                <a:schemeClr val="dk1"/>
              </a:buClr>
              <a:buSzPct val="197802"/>
              <a:buChar char="●"/>
            </a:pPr>
            <a:r>
              <a:rPr lang="en-US" sz="2800">
                <a:latin typeface="Arial"/>
                <a:ea typeface="Arial"/>
                <a:cs typeface="Arial"/>
                <a:sym typeface="Arial"/>
              </a:rPr>
              <a:t>National Career Development Association. (2015). </a:t>
            </a:r>
            <a:r>
              <a:rPr i="1" lang="en-US" sz="2800">
                <a:latin typeface="Arial"/>
                <a:ea typeface="Arial"/>
                <a:cs typeface="Arial"/>
                <a:sym typeface="Arial"/>
              </a:rPr>
              <a:t>NCDA code of ethics. </a:t>
            </a:r>
            <a:r>
              <a:rPr lang="en-US" sz="2800">
                <a:latin typeface="Arial"/>
                <a:ea typeface="Arial"/>
                <a:cs typeface="Arial"/>
                <a:sym typeface="Arial"/>
              </a:rPr>
              <a:t>American Counseling Association. Alexandria, VA: Author. </a:t>
            </a:r>
            <a:endParaRPr/>
          </a:p>
          <a:p>
            <a:pPr indent="-342891" lvl="0" marL="457200" marR="0" rtl="0" algn="l">
              <a:lnSpc>
                <a:spcPct val="120000"/>
              </a:lnSpc>
              <a:spcBef>
                <a:spcPts val="0"/>
              </a:spcBef>
              <a:spcAft>
                <a:spcPts val="0"/>
              </a:spcAft>
              <a:buClr>
                <a:schemeClr val="dk1"/>
              </a:buClr>
              <a:buSzPct val="197802"/>
              <a:buChar char="●"/>
            </a:pPr>
            <a:r>
              <a:rPr lang="en-US" sz="2800">
                <a:latin typeface="Arial"/>
                <a:ea typeface="Arial"/>
                <a:cs typeface="Arial"/>
                <a:sym typeface="Arial"/>
              </a:rPr>
              <a:t>Miller, W., &amp; Rollnick, S. (2013). </a:t>
            </a:r>
            <a:r>
              <a:rPr i="1" lang="en-US" sz="2800">
                <a:latin typeface="Arial"/>
                <a:ea typeface="Arial"/>
                <a:cs typeface="Arial"/>
                <a:sym typeface="Arial"/>
              </a:rPr>
              <a:t>Motivational interviewing: Helping people change</a:t>
            </a:r>
            <a:r>
              <a:rPr lang="en-US" sz="2800">
                <a:latin typeface="Arial"/>
                <a:ea typeface="Arial"/>
                <a:cs typeface="Arial"/>
                <a:sym typeface="Arial"/>
              </a:rPr>
              <a:t> (3</a:t>
            </a:r>
            <a:r>
              <a:rPr baseline="30000" lang="en-US" sz="2800">
                <a:latin typeface="Arial"/>
                <a:ea typeface="Arial"/>
                <a:cs typeface="Arial"/>
                <a:sym typeface="Arial"/>
              </a:rPr>
              <a:t>rd</a:t>
            </a:r>
            <a:r>
              <a:rPr lang="en-US" sz="2800">
                <a:latin typeface="Arial"/>
                <a:ea typeface="Arial"/>
                <a:cs typeface="Arial"/>
                <a:sym typeface="Arial"/>
              </a:rPr>
              <a:t> ed.). Guilford Press.</a:t>
            </a:r>
            <a:endParaRPr/>
          </a:p>
          <a:p>
            <a:pPr indent="-342891" lvl="0" marL="457200" marR="0" rtl="0" algn="l">
              <a:lnSpc>
                <a:spcPct val="120000"/>
              </a:lnSpc>
              <a:spcBef>
                <a:spcPts val="0"/>
              </a:spcBef>
              <a:spcAft>
                <a:spcPts val="0"/>
              </a:spcAft>
              <a:buClr>
                <a:schemeClr val="dk1"/>
              </a:buClr>
              <a:buSzPct val="197802"/>
              <a:buChar char="●"/>
            </a:pPr>
            <a:r>
              <a:rPr lang="en-US" sz="2800">
                <a:latin typeface="Arial"/>
                <a:ea typeface="Arial"/>
                <a:cs typeface="Arial"/>
                <a:sym typeface="Arial"/>
              </a:rPr>
              <a:t>Motivational Interviewing Network of Trainers website: http://www.motivationalinterviewing.org </a:t>
            </a:r>
            <a:endParaRPr/>
          </a:p>
          <a:p>
            <a:pPr indent="-342891" lvl="0" marL="457200" marR="0" rtl="0" algn="l">
              <a:lnSpc>
                <a:spcPct val="120000"/>
              </a:lnSpc>
              <a:spcBef>
                <a:spcPts val="0"/>
              </a:spcBef>
              <a:spcAft>
                <a:spcPts val="0"/>
              </a:spcAft>
              <a:buClr>
                <a:schemeClr val="dk1"/>
              </a:buClr>
              <a:buSzPct val="197802"/>
              <a:buChar char="●"/>
            </a:pPr>
            <a:r>
              <a:rPr lang="en-US" sz="2800">
                <a:latin typeface="Arial"/>
                <a:ea typeface="Arial"/>
                <a:cs typeface="Arial"/>
                <a:sym typeface="Arial"/>
              </a:rPr>
              <a:t>Naar-King, S. &amp; Suarez, M. (2011). </a:t>
            </a:r>
            <a:r>
              <a:rPr i="1" lang="en-US" sz="2800">
                <a:latin typeface="Arial"/>
                <a:ea typeface="Arial"/>
                <a:cs typeface="Arial"/>
                <a:sym typeface="Arial"/>
              </a:rPr>
              <a:t>Motivational interviewing with adolescents and young adults.</a:t>
            </a:r>
            <a:r>
              <a:rPr lang="en-US" sz="2800">
                <a:latin typeface="Arial"/>
                <a:ea typeface="Arial"/>
                <a:cs typeface="Arial"/>
                <a:sym typeface="Arial"/>
              </a:rPr>
              <a:t> Guilford Press.</a:t>
            </a:r>
            <a:endParaRPr/>
          </a:p>
          <a:p>
            <a:pPr indent="-342891" lvl="0" marL="457200" marR="0" rtl="0" algn="l">
              <a:lnSpc>
                <a:spcPct val="120000"/>
              </a:lnSpc>
              <a:spcBef>
                <a:spcPts val="0"/>
              </a:spcBef>
              <a:spcAft>
                <a:spcPts val="0"/>
              </a:spcAft>
              <a:buClr>
                <a:schemeClr val="dk1"/>
              </a:buClr>
              <a:buSzPct val="197802"/>
              <a:buChar char="●"/>
            </a:pPr>
            <a:r>
              <a:rPr lang="en-US" sz="2800">
                <a:latin typeface="Arial"/>
                <a:ea typeface="Arial"/>
                <a:cs typeface="Arial"/>
                <a:sym typeface="Arial"/>
              </a:rPr>
              <a:t>Rosengren, D. B. (2009). </a:t>
            </a:r>
            <a:r>
              <a:rPr i="1" lang="en-US" sz="2800">
                <a:latin typeface="Arial"/>
                <a:ea typeface="Arial"/>
                <a:cs typeface="Arial"/>
                <a:sym typeface="Arial"/>
              </a:rPr>
              <a:t>Building motivational interviewing skills: A practitioner workbook.</a:t>
            </a:r>
            <a:r>
              <a:rPr lang="en-US" sz="2800">
                <a:latin typeface="Arial"/>
                <a:ea typeface="Arial"/>
                <a:cs typeface="Arial"/>
                <a:sym typeface="Arial"/>
              </a:rPr>
              <a:t> Guilford Press. </a:t>
            </a:r>
            <a:endParaRPr/>
          </a:p>
          <a:p>
            <a:pPr indent="-342891" lvl="0" marL="457200" marR="0" rtl="0" algn="l">
              <a:lnSpc>
                <a:spcPct val="120000"/>
              </a:lnSpc>
              <a:spcBef>
                <a:spcPts val="0"/>
              </a:spcBef>
              <a:spcAft>
                <a:spcPts val="0"/>
              </a:spcAft>
              <a:buClr>
                <a:schemeClr val="dk1"/>
              </a:buClr>
              <a:buSzPct val="197802"/>
              <a:buChar char="●"/>
            </a:pPr>
            <a:r>
              <a:rPr lang="en-US" sz="2800">
                <a:latin typeface="Arial"/>
                <a:ea typeface="Arial"/>
                <a:cs typeface="Arial"/>
                <a:sym typeface="Arial"/>
              </a:rPr>
              <a:t>Sampson, J. P., McClain, M. C., Musch, E., &amp; Reardon, R. C. (2017). The supply and demand for career development programs and services as a social justice issue. In V. S. H. Solberg, &amp; S. R. Ali (Eds.), </a:t>
            </a:r>
            <a:r>
              <a:rPr i="1" lang="en-US" sz="2800">
                <a:latin typeface="Arial"/>
                <a:ea typeface="Arial"/>
                <a:cs typeface="Arial"/>
                <a:sym typeface="Arial"/>
              </a:rPr>
              <a:t>Handbook of career and workforce development research, practice, and policy</a:t>
            </a:r>
            <a:r>
              <a:rPr lang="en-US" sz="2800">
                <a:latin typeface="Arial"/>
                <a:ea typeface="Arial"/>
                <a:cs typeface="Arial"/>
                <a:sym typeface="Arial"/>
              </a:rPr>
              <a:t> (pp. 57-75). London: Routledge. </a:t>
            </a:r>
            <a:endParaRPr/>
          </a:p>
          <a:p>
            <a:pPr indent="-342891" lvl="0" marL="457200" marR="0" rtl="0" algn="l">
              <a:lnSpc>
                <a:spcPct val="120000"/>
              </a:lnSpc>
              <a:spcBef>
                <a:spcPts val="0"/>
              </a:spcBef>
              <a:spcAft>
                <a:spcPts val="0"/>
              </a:spcAft>
              <a:buClr>
                <a:schemeClr val="dk1"/>
              </a:buClr>
              <a:buSzPct val="197802"/>
              <a:buChar char="●"/>
            </a:pPr>
            <a:r>
              <a:rPr lang="en-US" sz="2800">
                <a:latin typeface="Arial"/>
                <a:ea typeface="Arial"/>
                <a:cs typeface="Arial"/>
                <a:sym typeface="Arial"/>
              </a:rPr>
              <a:t>Xiong, J., Lipsitz, O., Nasri, F., Lui, L. M. W., Gill, H., Phan, L., Chen-Li, D., Iacobucci, M., Ho, R., Majeed, A., &amp; McIntyre, R. S. (2020). Impact of COVID-19 pandemic on mental health in the general population: A systematic review. </a:t>
            </a:r>
            <a:r>
              <a:rPr i="1" lang="en-US" sz="2800">
                <a:latin typeface="Arial"/>
                <a:ea typeface="Arial"/>
                <a:cs typeface="Arial"/>
                <a:sym typeface="Arial"/>
              </a:rPr>
              <a:t>Journal of Affective Disorders</a:t>
            </a:r>
            <a:r>
              <a:rPr lang="en-US" sz="2800">
                <a:latin typeface="Arial"/>
                <a:ea typeface="Arial"/>
                <a:cs typeface="Arial"/>
                <a:sym typeface="Arial"/>
              </a:rPr>
              <a:t>, </a:t>
            </a:r>
            <a:r>
              <a:rPr i="1" lang="en-US" sz="2800">
                <a:latin typeface="Arial"/>
                <a:ea typeface="Arial"/>
                <a:cs typeface="Arial"/>
                <a:sym typeface="Arial"/>
              </a:rPr>
              <a:t>277</a:t>
            </a:r>
            <a:r>
              <a:rPr lang="en-US" sz="2800">
                <a:latin typeface="Arial"/>
                <a:ea typeface="Arial"/>
                <a:cs typeface="Arial"/>
                <a:sym typeface="Arial"/>
              </a:rPr>
              <a:t>, 55–64. </a:t>
            </a:r>
            <a:r>
              <a:rPr lang="en-US" sz="2800" u="sng">
                <a:solidFill>
                  <a:srgbClr val="0563C1"/>
                </a:solidFill>
                <a:latin typeface="Arial"/>
                <a:ea typeface="Arial"/>
                <a:cs typeface="Arial"/>
                <a:sym typeface="Arial"/>
                <a:hlinkClick r:id="rId4">
                  <a:extLst>
                    <a:ext uri="{A12FA001-AC4F-418D-AE19-62706E023703}">
                      <ahyp:hlinkClr val="tx"/>
                    </a:ext>
                  </a:extLst>
                </a:hlinkClick>
              </a:rPr>
              <a:t>https://doi.org/10.1016/j.psychres.2020.113441</a:t>
            </a:r>
            <a:r>
              <a:rPr lang="en-US" sz="2800" u="sng">
                <a:latin typeface="Arial"/>
                <a:ea typeface="Arial"/>
                <a:cs typeface="Arial"/>
                <a:sym typeface="Arial"/>
              </a:rPr>
              <a:t> </a:t>
            </a:r>
            <a:r>
              <a:rPr lang="en-US" sz="2800">
                <a:latin typeface="Arial"/>
                <a:ea typeface="Arial"/>
                <a:cs typeface="Arial"/>
                <a:sym typeface="Arial"/>
              </a:rPr>
              <a:t> </a:t>
            </a:r>
            <a:endParaRPr/>
          </a:p>
          <a:p>
            <a:pPr indent="-228592" lvl="0" marL="457200" marR="0" rtl="0" algn="l">
              <a:lnSpc>
                <a:spcPct val="107000"/>
              </a:lnSpc>
              <a:spcBef>
                <a:spcPts val="0"/>
              </a:spcBef>
              <a:spcAft>
                <a:spcPts val="0"/>
              </a:spcAft>
              <a:buClr>
                <a:schemeClr val="dk1"/>
              </a:buClr>
              <a:buSzPct val="307692"/>
              <a:buNone/>
            </a:pPr>
            <a:r>
              <a:t/>
            </a:r>
            <a:endParaRPr sz="1800">
              <a:latin typeface="Calibri"/>
              <a:ea typeface="Calibri"/>
              <a:cs typeface="Calibri"/>
              <a:sym typeface="Calibri"/>
            </a:endParaRPr>
          </a:p>
          <a:p>
            <a:pPr indent="0" lvl="0" marL="0" rtl="0" algn="l">
              <a:lnSpc>
                <a:spcPct val="100000"/>
              </a:lnSpc>
              <a:spcBef>
                <a:spcPts val="1200"/>
              </a:spcBef>
              <a:spcAft>
                <a:spcPts val="0"/>
              </a:spcAft>
              <a:buClr>
                <a:schemeClr val="dk1"/>
              </a:buClr>
              <a:buSzPct val="346153"/>
              <a:buNone/>
            </a:pPr>
            <a:r>
              <a:t/>
            </a:r>
            <a:endParaRPr b="0" i="0" sz="1600">
              <a:latin typeface="Arial"/>
              <a:ea typeface="Arial"/>
              <a:cs typeface="Arial"/>
              <a:sym typeface="Arial"/>
            </a:endParaRPr>
          </a:p>
          <a:p>
            <a:pPr indent="-307975" lvl="0" marL="422275" rtl="0" algn="l">
              <a:lnSpc>
                <a:spcPct val="100000"/>
              </a:lnSpc>
              <a:spcBef>
                <a:spcPts val="400"/>
              </a:spcBef>
              <a:spcAft>
                <a:spcPts val="0"/>
              </a:spcAft>
              <a:buClr>
                <a:schemeClr val="dk1"/>
              </a:buClr>
              <a:buSzPct val="346153"/>
              <a:buNone/>
            </a:pPr>
            <a:r>
              <a:t/>
            </a:r>
            <a:endParaRPr sz="1600">
              <a:latin typeface="Arial"/>
              <a:ea typeface="Arial"/>
              <a:cs typeface="Arial"/>
              <a:sym typeface="Arial"/>
            </a:endParaRPr>
          </a:p>
          <a:p>
            <a:pPr indent="-307975" lvl="0" marL="422275" rtl="0" algn="l">
              <a:lnSpc>
                <a:spcPct val="100000"/>
              </a:lnSpc>
              <a:spcBef>
                <a:spcPts val="400"/>
              </a:spcBef>
              <a:spcAft>
                <a:spcPts val="0"/>
              </a:spcAft>
              <a:buClr>
                <a:schemeClr val="dk1"/>
              </a:buClr>
              <a:buSzPct val="395604"/>
              <a:buNone/>
            </a:pPr>
            <a:r>
              <a:t/>
            </a:r>
            <a:endParaRPr sz="1400"/>
          </a:p>
          <a:p>
            <a:pPr indent="-307975" lvl="0" marL="422275" rtl="0" algn="l">
              <a:lnSpc>
                <a:spcPct val="100000"/>
              </a:lnSpc>
              <a:spcBef>
                <a:spcPts val="400"/>
              </a:spcBef>
              <a:spcAft>
                <a:spcPts val="0"/>
              </a:spcAft>
              <a:buClr>
                <a:schemeClr val="dk1"/>
              </a:buClr>
              <a:buSzPct val="395604"/>
              <a:buNone/>
            </a:pPr>
            <a:r>
              <a:t/>
            </a:r>
            <a:endParaRPr sz="1400"/>
          </a:p>
          <a:p>
            <a:pPr indent="-228592" lvl="0" marL="457189" rtl="0" algn="l">
              <a:lnSpc>
                <a:spcPct val="100000"/>
              </a:lnSpc>
              <a:spcBef>
                <a:spcPts val="0"/>
              </a:spcBef>
              <a:spcAft>
                <a:spcPts val="0"/>
              </a:spcAft>
              <a:buClr>
                <a:schemeClr val="dk1"/>
              </a:buClr>
              <a:buSzPct val="307692"/>
              <a:buNone/>
            </a:pPr>
            <a:r>
              <a:t/>
            </a:r>
            <a:endParaRPr sz="1800">
              <a:latin typeface="Times New Roman"/>
              <a:ea typeface="Times New Roman"/>
              <a:cs typeface="Times New Roman"/>
              <a:sym typeface="Times New Roman"/>
            </a:endParaRPr>
          </a:p>
          <a:p>
            <a:pPr indent="0" lvl="0" marL="114297" rtl="0" algn="l">
              <a:lnSpc>
                <a:spcPct val="100000"/>
              </a:lnSpc>
              <a:spcBef>
                <a:spcPts val="0"/>
              </a:spcBef>
              <a:spcAft>
                <a:spcPts val="0"/>
              </a:spcAft>
              <a:buClr>
                <a:schemeClr val="dk1"/>
              </a:buClr>
              <a:buSzPct val="173076"/>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gda8dcf9072_0_6"/>
          <p:cNvSpPr txBox="1"/>
          <p:nvPr>
            <p:ph type="title"/>
          </p:nvPr>
        </p:nvSpPr>
        <p:spPr>
          <a:xfrm>
            <a:off x="457200" y="873672"/>
            <a:ext cx="8229600" cy="7293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chemeClr val="dk1"/>
              </a:buClr>
              <a:buSzPct val="100000"/>
              <a:buFont typeface="Times New Roman"/>
              <a:buNone/>
            </a:pPr>
            <a:r>
              <a:rPr lang="en-US"/>
              <a:t>                      Contact Information</a:t>
            </a:r>
            <a:endParaRPr/>
          </a:p>
        </p:txBody>
      </p:sp>
      <p:sp>
        <p:nvSpPr>
          <p:cNvPr id="230" name="Google Shape;230;gda8dcf9072_0_6"/>
          <p:cNvSpPr txBox="1"/>
          <p:nvPr>
            <p:ph idx="1" type="body"/>
          </p:nvPr>
        </p:nvSpPr>
        <p:spPr>
          <a:xfrm>
            <a:off x="457200" y="1760481"/>
            <a:ext cx="8229600" cy="2775000"/>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chemeClr val="dk1"/>
              </a:buClr>
              <a:buSzPts val="3200"/>
              <a:buChar char="•"/>
            </a:pPr>
            <a:r>
              <a:rPr lang="en-US"/>
              <a:t>Dr. Tristen Hyatt- </a:t>
            </a:r>
            <a:r>
              <a:rPr lang="en-US" u="sng">
                <a:solidFill>
                  <a:schemeClr val="hlink"/>
                </a:solidFill>
                <a:hlinkClick r:id="rId3"/>
              </a:rPr>
              <a:t>thyatt@fsu.edu</a:t>
            </a:r>
            <a:endParaRPr/>
          </a:p>
          <a:p>
            <a:pPr indent="-342900" lvl="0" marL="342900" rtl="0" algn="l">
              <a:lnSpc>
                <a:spcPct val="100000"/>
              </a:lnSpc>
              <a:spcBef>
                <a:spcPts val="0"/>
              </a:spcBef>
              <a:spcAft>
                <a:spcPts val="0"/>
              </a:spcAft>
              <a:buSzPts val="3200"/>
              <a:buChar char="•"/>
            </a:pPr>
            <a:r>
              <a:rPr lang="en-US"/>
              <a:t>Dr. Casey-  </a:t>
            </a:r>
            <a:r>
              <a:rPr lang="en-US" u="sng">
                <a:solidFill>
                  <a:schemeClr val="hlink"/>
                </a:solidFill>
                <a:hlinkClick r:id="rId4"/>
              </a:rPr>
              <a:t>casey.dozier@fsu.edu</a:t>
            </a:r>
            <a:r>
              <a:rPr lang="en-US"/>
              <a:t> </a:t>
            </a:r>
            <a:endParaRPr/>
          </a:p>
          <a:p>
            <a:pPr indent="-342900" lvl="0" marL="342900" rtl="0" algn="l">
              <a:lnSpc>
                <a:spcPct val="100000"/>
              </a:lnSpc>
              <a:spcBef>
                <a:spcPts val="0"/>
              </a:spcBef>
              <a:spcAft>
                <a:spcPts val="0"/>
              </a:spcAft>
              <a:buSzPts val="3200"/>
              <a:buChar char="•"/>
            </a:pPr>
            <a:r>
              <a:rPr lang="en-US"/>
              <a:t>Erica Stallings- </a:t>
            </a:r>
            <a:r>
              <a:rPr lang="en-US" u="sng">
                <a:solidFill>
                  <a:schemeClr val="hlink"/>
                </a:solidFill>
                <a:hlinkClick r:id="rId5"/>
              </a:rPr>
              <a:t>estallings@fsu.edu</a:t>
            </a:r>
            <a:endParaRPr/>
          </a:p>
          <a:p>
            <a:pPr indent="0" lvl="0" marL="342900" rtl="0" algn="l">
              <a:lnSpc>
                <a:spcPct val="100000"/>
              </a:lnSpc>
              <a:spcBef>
                <a:spcPts val="0"/>
              </a:spcBef>
              <a:spcAft>
                <a:spcPts val="0"/>
              </a:spcAft>
              <a:buSzPts val="3200"/>
              <a:buNone/>
            </a:pPr>
            <a:r>
              <a:t/>
            </a:r>
            <a:endParaRPr/>
          </a:p>
          <a:p>
            <a:pPr indent="0" lvl="0" marL="342900" rtl="0" algn="l">
              <a:lnSpc>
                <a:spcPct val="100000"/>
              </a:lnSpc>
              <a:spcBef>
                <a:spcPts val="0"/>
              </a:spcBef>
              <a:spcAft>
                <a:spcPts val="0"/>
              </a:spcAft>
              <a:buSzPts val="3200"/>
              <a:buNone/>
            </a:pPr>
            <a:r>
              <a:t/>
            </a:r>
            <a:endParaRPr/>
          </a:p>
          <a:p>
            <a:pPr indent="-154940" lvl="0" marL="342900" rtl="0" algn="l">
              <a:lnSpc>
                <a:spcPct val="100000"/>
              </a:lnSpc>
              <a:spcBef>
                <a:spcPts val="592"/>
              </a:spcBef>
              <a:spcAft>
                <a:spcPts val="0"/>
              </a:spcAft>
              <a:buClr>
                <a:schemeClr val="dk1"/>
              </a:buClr>
              <a:buSzPts val="3200"/>
              <a:buNone/>
            </a:pPr>
            <a:r>
              <a:t/>
            </a:r>
            <a:endParaRPr/>
          </a:p>
          <a:p>
            <a:pPr indent="0" lvl="0" marL="0" rtl="0" algn="l">
              <a:lnSpc>
                <a:spcPct val="100000"/>
              </a:lnSpc>
              <a:spcBef>
                <a:spcPts val="592"/>
              </a:spcBef>
              <a:spcAft>
                <a:spcPts val="0"/>
              </a:spcAft>
              <a:buSzPts val="32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2"/>
          <p:cNvSpPr txBox="1"/>
          <p:nvPr>
            <p:ph type="title"/>
          </p:nvPr>
        </p:nvSpPr>
        <p:spPr>
          <a:xfrm>
            <a:off x="457200" y="599780"/>
            <a:ext cx="3008313" cy="547786"/>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dk1"/>
              </a:buClr>
              <a:buSzPts val="2000"/>
              <a:buFont typeface="Times New Roman"/>
              <a:buNone/>
            </a:pPr>
            <a:r>
              <a:rPr lang="en-US"/>
              <a:t>Socialization and Career</a:t>
            </a:r>
            <a:endParaRPr/>
          </a:p>
        </p:txBody>
      </p:sp>
      <p:pic>
        <p:nvPicPr>
          <p:cNvPr descr="Fig 1.2. Bronfenbrenner's ecological approach emphasizes the interaction across different systems in which people operate. " id="87" name="Google Shape;87;p2"/>
          <p:cNvPicPr preferRelativeResize="0"/>
          <p:nvPr>
            <p:ph idx="1" type="body"/>
          </p:nvPr>
        </p:nvPicPr>
        <p:blipFill rotWithShape="1">
          <a:blip r:embed="rId3">
            <a:alphaModFix/>
          </a:blip>
          <a:srcRect b="0" l="0" r="0" t="0"/>
          <a:stretch/>
        </p:blipFill>
        <p:spPr>
          <a:xfrm>
            <a:off x="4092735" y="873673"/>
            <a:ext cx="4076380" cy="4066190"/>
          </a:xfrm>
          <a:prstGeom prst="rect">
            <a:avLst/>
          </a:prstGeom>
          <a:solidFill>
            <a:srgbClr val="FFFFFF"/>
          </a:solidFill>
          <a:ln>
            <a:noFill/>
          </a:ln>
        </p:spPr>
      </p:pic>
      <p:sp>
        <p:nvSpPr>
          <p:cNvPr id="88" name="Google Shape;88;p2"/>
          <p:cNvSpPr txBox="1"/>
          <p:nvPr>
            <p:ph idx="2" type="body"/>
          </p:nvPr>
        </p:nvSpPr>
        <p:spPr>
          <a:xfrm>
            <a:off x="457200" y="1275735"/>
            <a:ext cx="3008313" cy="3731342"/>
          </a:xfrm>
          <a:prstGeom prst="rect">
            <a:avLst/>
          </a:prstGeom>
          <a:noFill/>
          <a:ln>
            <a:noFill/>
          </a:ln>
        </p:spPr>
        <p:txBody>
          <a:bodyPr anchorCtr="0" anchor="t" bIns="45700" lIns="91425" spcFirstLastPara="1" rIns="91425" wrap="square" tIns="45700">
            <a:normAutofit/>
          </a:bodyPr>
          <a:lstStyle/>
          <a:p>
            <a:pPr indent="-285750" lvl="0" marL="285750" rtl="0" algn="l">
              <a:lnSpc>
                <a:spcPct val="100000"/>
              </a:lnSpc>
              <a:spcBef>
                <a:spcPts val="0"/>
              </a:spcBef>
              <a:spcAft>
                <a:spcPts val="0"/>
              </a:spcAft>
              <a:buClr>
                <a:schemeClr val="dk1"/>
              </a:buClr>
              <a:buSzPts val="1400"/>
              <a:buFont typeface="Arial"/>
              <a:buChar char="•"/>
            </a:pPr>
            <a:r>
              <a:rPr lang="en-US"/>
              <a:t>Can be combined with other theories of development &amp; counseling in order to reflect on the ROLE OF CAREER DEVELOPMENT DECISION MAKING! </a:t>
            </a:r>
            <a:endParaRPr/>
          </a:p>
          <a:p>
            <a:pPr indent="-196850" lvl="0" marL="285750" rtl="0" algn="l">
              <a:lnSpc>
                <a:spcPct val="100000"/>
              </a:lnSpc>
              <a:spcBef>
                <a:spcPts val="280"/>
              </a:spcBef>
              <a:spcAft>
                <a:spcPts val="0"/>
              </a:spcAft>
              <a:buClr>
                <a:schemeClr val="dk1"/>
              </a:buClr>
              <a:buSzPts val="1400"/>
              <a:buFont typeface="Arial"/>
              <a:buNone/>
            </a:pPr>
            <a:r>
              <a:t/>
            </a:r>
            <a:endParaRPr/>
          </a:p>
          <a:p>
            <a:pPr indent="-285750" lvl="0" marL="285750" rtl="0" algn="l">
              <a:lnSpc>
                <a:spcPct val="100000"/>
              </a:lnSpc>
              <a:spcBef>
                <a:spcPts val="280"/>
              </a:spcBef>
              <a:spcAft>
                <a:spcPts val="0"/>
              </a:spcAft>
              <a:buClr>
                <a:schemeClr val="dk1"/>
              </a:buClr>
              <a:buSzPts val="1400"/>
              <a:buFont typeface="Arial"/>
              <a:buChar char="•"/>
            </a:pPr>
            <a:r>
              <a:rPr lang="en-US"/>
              <a:t>All aspects of human development are interconnected</a:t>
            </a:r>
            <a:endParaRPr/>
          </a:p>
          <a:p>
            <a:pPr indent="-196850" lvl="0" marL="285750" rtl="0" algn="l">
              <a:lnSpc>
                <a:spcPct val="100000"/>
              </a:lnSpc>
              <a:spcBef>
                <a:spcPts val="280"/>
              </a:spcBef>
              <a:spcAft>
                <a:spcPts val="0"/>
              </a:spcAft>
              <a:buClr>
                <a:schemeClr val="dk1"/>
              </a:buClr>
              <a:buSzPts val="1400"/>
              <a:buFont typeface="Arial"/>
              <a:buNone/>
            </a:pPr>
            <a:r>
              <a:t/>
            </a:r>
            <a:endParaRPr/>
          </a:p>
          <a:p>
            <a:pPr indent="-285750" lvl="0" marL="285750" rtl="0" algn="l">
              <a:lnSpc>
                <a:spcPct val="100000"/>
              </a:lnSpc>
              <a:spcBef>
                <a:spcPts val="280"/>
              </a:spcBef>
              <a:spcAft>
                <a:spcPts val="0"/>
              </a:spcAft>
              <a:buClr>
                <a:schemeClr val="dk1"/>
              </a:buClr>
              <a:buSzPts val="1400"/>
              <a:buFont typeface="Arial"/>
              <a:buChar char="•"/>
            </a:pPr>
            <a:r>
              <a:rPr lang="en-US"/>
              <a:t>No single aspect can adequately explain development</a:t>
            </a:r>
            <a:endParaRPr/>
          </a:p>
          <a:p>
            <a:pPr indent="-196850" lvl="0" marL="285750" rtl="0" algn="l">
              <a:lnSpc>
                <a:spcPct val="100000"/>
              </a:lnSpc>
              <a:spcBef>
                <a:spcPts val="280"/>
              </a:spcBef>
              <a:spcAft>
                <a:spcPts val="0"/>
              </a:spcAft>
              <a:buClr>
                <a:schemeClr val="dk1"/>
              </a:buClr>
              <a:buSzPts val="1400"/>
              <a:buFont typeface="Arial"/>
              <a:buNone/>
            </a:pPr>
            <a:r>
              <a:t/>
            </a:r>
            <a:endParaRPr/>
          </a:p>
          <a:p>
            <a:pPr indent="-285750" lvl="0" marL="285750" rtl="0" algn="l">
              <a:lnSpc>
                <a:spcPct val="100000"/>
              </a:lnSpc>
              <a:spcBef>
                <a:spcPts val="280"/>
              </a:spcBef>
              <a:spcAft>
                <a:spcPts val="0"/>
              </a:spcAft>
              <a:buClr>
                <a:schemeClr val="dk1"/>
              </a:buClr>
              <a:buSzPts val="1400"/>
              <a:buFont typeface="Arial"/>
              <a:buChar char="•"/>
            </a:pPr>
            <a:r>
              <a:rPr lang="en-US"/>
              <a:t>Everything MUST be considered</a:t>
            </a:r>
            <a:endParaRPr/>
          </a:p>
          <a:p>
            <a:pPr indent="-196850" lvl="0" marL="285750" rtl="0" algn="l">
              <a:lnSpc>
                <a:spcPct val="100000"/>
              </a:lnSpc>
              <a:spcBef>
                <a:spcPts val="280"/>
              </a:spcBef>
              <a:spcAft>
                <a:spcPts val="0"/>
              </a:spcAft>
              <a:buClr>
                <a:schemeClr val="dk1"/>
              </a:buClr>
              <a:buSzPts val="1400"/>
              <a:buFont typeface="Arial"/>
              <a:buNone/>
            </a:pPr>
            <a:r>
              <a:t/>
            </a:r>
            <a:endParaRPr/>
          </a:p>
          <a:p>
            <a:pPr indent="0" lvl="0" marL="0" rtl="0" algn="l">
              <a:lnSpc>
                <a:spcPct val="100000"/>
              </a:lnSpc>
              <a:spcBef>
                <a:spcPts val="280"/>
              </a:spcBef>
              <a:spcAft>
                <a:spcPts val="0"/>
              </a:spcAft>
              <a:buClr>
                <a:schemeClr val="dk1"/>
              </a:buClr>
              <a:buSzPts val="1400"/>
              <a:buNone/>
            </a:pPr>
            <a:r>
              <a:t/>
            </a:r>
            <a:endParaRPr/>
          </a:p>
          <a:p>
            <a:pPr indent="-196850" lvl="0" marL="285750" rtl="0" algn="l">
              <a:lnSpc>
                <a:spcPct val="100000"/>
              </a:lnSpc>
              <a:spcBef>
                <a:spcPts val="280"/>
              </a:spcBef>
              <a:spcAft>
                <a:spcPts val="0"/>
              </a:spcAft>
              <a:buClr>
                <a:schemeClr val="dk1"/>
              </a:buClr>
              <a:buSzPts val="1400"/>
              <a:buFont typeface="Arial"/>
              <a:buNone/>
            </a:pPr>
            <a:r>
              <a:t/>
            </a:r>
            <a:endParaRPr/>
          </a:p>
          <a:p>
            <a:pPr indent="0" lvl="0" marL="0" rtl="0" algn="l">
              <a:lnSpc>
                <a:spcPct val="100000"/>
              </a:lnSpc>
              <a:spcBef>
                <a:spcPts val="280"/>
              </a:spcBef>
              <a:spcAft>
                <a:spcPts val="0"/>
              </a:spcAft>
              <a:buClr>
                <a:schemeClr val="dk1"/>
              </a:buClr>
              <a:buSzPts val="14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3"/>
          <p:cNvSpPr txBox="1"/>
          <p:nvPr>
            <p:ph type="title"/>
          </p:nvPr>
        </p:nvSpPr>
        <p:spPr>
          <a:xfrm>
            <a:off x="457200" y="876010"/>
            <a:ext cx="8229600" cy="647987"/>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100000"/>
              <a:buFont typeface="Times New Roman"/>
              <a:buNone/>
            </a:pPr>
            <a:r>
              <a:rPr lang="en-US"/>
              <a:t>Changing Careers Takes Courage! </a:t>
            </a:r>
            <a:endParaRPr/>
          </a:p>
        </p:txBody>
      </p:sp>
      <p:sp>
        <p:nvSpPr>
          <p:cNvPr id="95" name="Google Shape;95;p3"/>
          <p:cNvSpPr txBox="1"/>
          <p:nvPr>
            <p:ph idx="1" type="body"/>
          </p:nvPr>
        </p:nvSpPr>
        <p:spPr>
          <a:xfrm>
            <a:off x="457200" y="1642238"/>
            <a:ext cx="4038600" cy="2956037"/>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chemeClr val="dk1"/>
              </a:buClr>
              <a:buSzPts val="2800"/>
              <a:buChar char="•"/>
            </a:pPr>
            <a:r>
              <a:rPr lang="en-US"/>
              <a:t>Internal Barriers to Change?</a:t>
            </a:r>
            <a:endParaRPr/>
          </a:p>
          <a:p>
            <a:pPr indent="-165100" lvl="0" marL="342900" rtl="0" algn="l">
              <a:lnSpc>
                <a:spcPct val="100000"/>
              </a:lnSpc>
              <a:spcBef>
                <a:spcPts val="560"/>
              </a:spcBef>
              <a:spcAft>
                <a:spcPts val="0"/>
              </a:spcAft>
              <a:buClr>
                <a:schemeClr val="dk1"/>
              </a:buClr>
              <a:buSzPts val="2800"/>
              <a:buNone/>
            </a:pPr>
            <a:r>
              <a:t/>
            </a:r>
            <a:endParaRPr/>
          </a:p>
        </p:txBody>
      </p:sp>
      <p:sp>
        <p:nvSpPr>
          <p:cNvPr id="96" name="Google Shape;96;p3"/>
          <p:cNvSpPr txBox="1"/>
          <p:nvPr>
            <p:ph idx="2" type="body"/>
          </p:nvPr>
        </p:nvSpPr>
        <p:spPr>
          <a:xfrm>
            <a:off x="4648200" y="1642238"/>
            <a:ext cx="4038600" cy="2956037"/>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chemeClr val="dk1"/>
              </a:buClr>
              <a:buSzPts val="2800"/>
              <a:buChar char="•"/>
            </a:pPr>
            <a:r>
              <a:rPr lang="en-US"/>
              <a:t>External Barriers to Change? </a:t>
            </a:r>
            <a:endParaRPr/>
          </a:p>
        </p:txBody>
      </p:sp>
      <p:pic>
        <p:nvPicPr>
          <p:cNvPr id="97" name="Google Shape;97;p3"/>
          <p:cNvPicPr preferRelativeResize="0"/>
          <p:nvPr/>
        </p:nvPicPr>
        <p:blipFill rotWithShape="1">
          <a:blip r:embed="rId3">
            <a:alphaModFix/>
          </a:blip>
          <a:srcRect b="0" l="0" r="0" t="0"/>
          <a:stretch/>
        </p:blipFill>
        <p:spPr>
          <a:xfrm>
            <a:off x="762461" y="2703102"/>
            <a:ext cx="2619375" cy="1743075"/>
          </a:xfrm>
          <a:prstGeom prst="rect">
            <a:avLst/>
          </a:prstGeom>
          <a:noFill/>
          <a:ln>
            <a:noFill/>
          </a:ln>
        </p:spPr>
      </p:pic>
      <p:pic>
        <p:nvPicPr>
          <p:cNvPr id="98" name="Google Shape;98;p3"/>
          <p:cNvPicPr preferRelativeResize="0"/>
          <p:nvPr/>
        </p:nvPicPr>
        <p:blipFill rotWithShape="1">
          <a:blip r:embed="rId4">
            <a:alphaModFix/>
          </a:blip>
          <a:srcRect b="0" l="0" r="0" t="0"/>
          <a:stretch/>
        </p:blipFill>
        <p:spPr>
          <a:xfrm>
            <a:off x="5238750" y="2774539"/>
            <a:ext cx="2857500" cy="1600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4"/>
          <p:cNvSpPr txBox="1"/>
          <p:nvPr>
            <p:ph type="title"/>
          </p:nvPr>
        </p:nvSpPr>
        <p:spPr>
          <a:xfrm>
            <a:off x="457201" y="873674"/>
            <a:ext cx="3229896" cy="951513"/>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dk1"/>
              </a:buClr>
              <a:buSzPts val="2000"/>
              <a:buFont typeface="Times New Roman"/>
              <a:buNone/>
            </a:pPr>
            <a:r>
              <a:rPr lang="en-US"/>
              <a:t>CAREER COUNSELING: </a:t>
            </a:r>
            <a:endParaRPr/>
          </a:p>
        </p:txBody>
      </p:sp>
      <p:pic>
        <p:nvPicPr>
          <p:cNvPr id="105" name="Google Shape;105;p4"/>
          <p:cNvPicPr preferRelativeResize="0"/>
          <p:nvPr>
            <p:ph idx="1" type="body"/>
          </p:nvPr>
        </p:nvPicPr>
        <p:blipFill rotWithShape="1">
          <a:blip r:embed="rId3">
            <a:alphaModFix/>
          </a:blip>
          <a:srcRect b="0" l="0" r="0" t="0"/>
          <a:stretch/>
        </p:blipFill>
        <p:spPr>
          <a:xfrm>
            <a:off x="4218039" y="1172497"/>
            <a:ext cx="4144296" cy="3325761"/>
          </a:xfrm>
          <a:prstGeom prst="rect">
            <a:avLst/>
          </a:prstGeom>
          <a:noFill/>
          <a:ln>
            <a:noFill/>
          </a:ln>
        </p:spPr>
      </p:pic>
      <p:sp>
        <p:nvSpPr>
          <p:cNvPr id="106" name="Google Shape;106;p4"/>
          <p:cNvSpPr txBox="1"/>
          <p:nvPr>
            <p:ph idx="2" type="body"/>
          </p:nvPr>
        </p:nvSpPr>
        <p:spPr>
          <a:xfrm>
            <a:off x="457201" y="1825187"/>
            <a:ext cx="3008313" cy="3114675"/>
          </a:xfrm>
          <a:prstGeom prst="rect">
            <a:avLst/>
          </a:prstGeom>
          <a:noFill/>
          <a:ln>
            <a:noFill/>
          </a:ln>
        </p:spPr>
        <p:txBody>
          <a:bodyPr anchorCtr="0" anchor="t" bIns="45700" lIns="91425" spcFirstLastPara="1" rIns="91425" wrap="square" tIns="45700">
            <a:normAutofit/>
          </a:bodyPr>
          <a:lstStyle/>
          <a:p>
            <a:pPr indent="-285750" lvl="0" marL="285750" rtl="0" algn="l">
              <a:lnSpc>
                <a:spcPct val="100000"/>
              </a:lnSpc>
              <a:spcBef>
                <a:spcPts val="0"/>
              </a:spcBef>
              <a:spcAft>
                <a:spcPts val="0"/>
              </a:spcAft>
              <a:buClr>
                <a:schemeClr val="dk1"/>
              </a:buClr>
              <a:buSzPts val="1400"/>
              <a:buFont typeface="Arial"/>
              <a:buChar char="•"/>
            </a:pPr>
            <a:r>
              <a:rPr lang="en-US"/>
              <a:t>First DO NO HARM! </a:t>
            </a:r>
            <a:endParaRPr/>
          </a:p>
          <a:p>
            <a:pPr indent="-196850" lvl="0" marL="285750" rtl="0" algn="l">
              <a:lnSpc>
                <a:spcPct val="100000"/>
              </a:lnSpc>
              <a:spcBef>
                <a:spcPts val="280"/>
              </a:spcBef>
              <a:spcAft>
                <a:spcPts val="0"/>
              </a:spcAft>
              <a:buClr>
                <a:schemeClr val="dk1"/>
              </a:buClr>
              <a:buSzPts val="1400"/>
              <a:buFont typeface="Arial"/>
              <a:buNone/>
            </a:pPr>
            <a:r>
              <a:t/>
            </a:r>
            <a:endParaRPr/>
          </a:p>
          <a:p>
            <a:pPr indent="-285750" lvl="0" marL="285750" rtl="0" algn="l">
              <a:lnSpc>
                <a:spcPct val="100000"/>
              </a:lnSpc>
              <a:spcBef>
                <a:spcPts val="280"/>
              </a:spcBef>
              <a:spcAft>
                <a:spcPts val="0"/>
              </a:spcAft>
              <a:buClr>
                <a:schemeClr val="dk1"/>
              </a:buClr>
              <a:buSzPts val="1400"/>
              <a:buFont typeface="Arial"/>
              <a:buChar char="•"/>
            </a:pPr>
            <a:r>
              <a:rPr lang="en-US"/>
              <a:t>Must be able to manage client expectations- whether this is a college campus, community setting, private practice, etc. </a:t>
            </a:r>
            <a:endParaRPr/>
          </a:p>
          <a:p>
            <a:pPr indent="-196850" lvl="0" marL="285750" rtl="0" algn="l">
              <a:lnSpc>
                <a:spcPct val="100000"/>
              </a:lnSpc>
              <a:spcBef>
                <a:spcPts val="280"/>
              </a:spcBef>
              <a:spcAft>
                <a:spcPts val="0"/>
              </a:spcAft>
              <a:buClr>
                <a:schemeClr val="dk1"/>
              </a:buClr>
              <a:buSzPts val="1400"/>
              <a:buFont typeface="Arial"/>
              <a:buNone/>
            </a:pPr>
            <a:r>
              <a:t/>
            </a:r>
            <a:endParaRPr/>
          </a:p>
          <a:p>
            <a:pPr indent="-285750" lvl="0" marL="285750" rtl="0" algn="l">
              <a:lnSpc>
                <a:spcPct val="100000"/>
              </a:lnSpc>
              <a:spcBef>
                <a:spcPts val="280"/>
              </a:spcBef>
              <a:spcAft>
                <a:spcPts val="0"/>
              </a:spcAft>
              <a:buClr>
                <a:schemeClr val="dk1"/>
              </a:buClr>
              <a:buSzPts val="1400"/>
              <a:buFont typeface="Arial"/>
              <a:buChar char="•"/>
            </a:pPr>
            <a:r>
              <a:rPr lang="en-US"/>
              <a:t>Scope of Practice</a:t>
            </a:r>
            <a:endParaRPr/>
          </a:p>
          <a:p>
            <a:pPr indent="-285750" lvl="1" marL="742950" rtl="0" algn="l">
              <a:lnSpc>
                <a:spcPct val="100000"/>
              </a:lnSpc>
              <a:spcBef>
                <a:spcPts val="240"/>
              </a:spcBef>
              <a:spcAft>
                <a:spcPts val="0"/>
              </a:spcAft>
              <a:buClr>
                <a:schemeClr val="dk1"/>
              </a:buClr>
              <a:buSzPts val="1200"/>
              <a:buFont typeface="Arial"/>
              <a:buChar char="•"/>
            </a:pPr>
            <a:r>
              <a:rPr lang="en-US"/>
              <a:t>NCDA, ACA, APA</a:t>
            </a:r>
            <a:endParaRPr/>
          </a:p>
          <a:p>
            <a:pPr indent="-196850" lvl="0" marL="285750" rtl="0" algn="l">
              <a:lnSpc>
                <a:spcPct val="100000"/>
              </a:lnSpc>
              <a:spcBef>
                <a:spcPts val="280"/>
              </a:spcBef>
              <a:spcAft>
                <a:spcPts val="0"/>
              </a:spcAft>
              <a:buClr>
                <a:schemeClr val="dk1"/>
              </a:buClr>
              <a:buSzPts val="1400"/>
              <a:buFont typeface="Arial"/>
              <a:buNone/>
            </a:pPr>
            <a:r>
              <a:t/>
            </a:r>
            <a:endParaRPr/>
          </a:p>
          <a:p>
            <a:pPr indent="-285750" lvl="0" marL="285750" rtl="0" algn="l">
              <a:lnSpc>
                <a:spcPct val="100000"/>
              </a:lnSpc>
              <a:spcBef>
                <a:spcPts val="280"/>
              </a:spcBef>
              <a:spcAft>
                <a:spcPts val="0"/>
              </a:spcAft>
              <a:buClr>
                <a:schemeClr val="dk1"/>
              </a:buClr>
              <a:buSzPts val="1400"/>
              <a:buFont typeface="Arial"/>
              <a:buChar char="•"/>
            </a:pPr>
            <a:r>
              <a:rPr lang="en-US"/>
              <a:t>Advocate for Clients</a:t>
            </a:r>
            <a:endParaRPr/>
          </a:p>
          <a:p>
            <a:pPr indent="-196850" lvl="0" marL="285750" rtl="0" algn="l">
              <a:lnSpc>
                <a:spcPct val="100000"/>
              </a:lnSpc>
              <a:spcBef>
                <a:spcPts val="280"/>
              </a:spcBef>
              <a:spcAft>
                <a:spcPts val="0"/>
              </a:spcAft>
              <a:buClr>
                <a:schemeClr val="dk1"/>
              </a:buClr>
              <a:buSzPts val="1400"/>
              <a:buFont typeface="Arial"/>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5"/>
          <p:cNvSpPr txBox="1"/>
          <p:nvPr>
            <p:ph type="title"/>
          </p:nvPr>
        </p:nvSpPr>
        <p:spPr>
          <a:xfrm>
            <a:off x="1257300" y="-57150"/>
            <a:ext cx="6343650" cy="85725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Times New Roman"/>
              <a:buNone/>
            </a:pPr>
            <a:r>
              <a:t/>
            </a:r>
            <a:endParaRPr/>
          </a:p>
        </p:txBody>
      </p:sp>
      <p:pic>
        <p:nvPicPr>
          <p:cNvPr id="113" name="Google Shape;113;p5"/>
          <p:cNvPicPr preferRelativeResize="0"/>
          <p:nvPr>
            <p:ph idx="1" type="body"/>
          </p:nvPr>
        </p:nvPicPr>
        <p:blipFill rotWithShape="1">
          <a:blip r:embed="rId3">
            <a:alphaModFix/>
          </a:blip>
          <a:srcRect b="0" l="0" r="0" t="0"/>
          <a:stretch/>
        </p:blipFill>
        <p:spPr>
          <a:xfrm>
            <a:off x="2" y="-57149"/>
            <a:ext cx="9143999" cy="525223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6"/>
          <p:cNvSpPr txBox="1"/>
          <p:nvPr>
            <p:ph type="title"/>
          </p:nvPr>
        </p:nvSpPr>
        <p:spPr>
          <a:xfrm>
            <a:off x="1600200" y="628650"/>
            <a:ext cx="5886450" cy="6858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lt1"/>
              </a:buClr>
              <a:buSzPts val="2700"/>
              <a:buFont typeface="Times New Roman"/>
              <a:buNone/>
            </a:pPr>
            <a:r>
              <a:rPr lang="en-US" sz="2700"/>
              <a:t>Differentiated Service Delivery Model</a:t>
            </a:r>
            <a:endParaRPr/>
          </a:p>
        </p:txBody>
      </p:sp>
      <p:sp>
        <p:nvSpPr>
          <p:cNvPr id="119" name="Google Shape;119;p6"/>
          <p:cNvSpPr/>
          <p:nvPr/>
        </p:nvSpPr>
        <p:spPr>
          <a:xfrm>
            <a:off x="3257551" y="3248026"/>
            <a:ext cx="2619375" cy="504825"/>
          </a:xfrm>
          <a:prstGeom prst="rect">
            <a:avLst/>
          </a:prstGeom>
          <a:solidFill>
            <a:schemeClr val="accent1"/>
          </a:solidFill>
          <a:ln cap="flat" cmpd="sng" w="12700">
            <a:solidFill>
              <a:schemeClr val="dk1"/>
            </a:solidFill>
            <a:prstDash val="solid"/>
            <a:miter lim="800000"/>
            <a:headEnd len="sm" w="sm" type="none"/>
            <a:tailEnd len="sm" w="sm" type="none"/>
          </a:ln>
        </p:spPr>
        <p:txBody>
          <a:bodyPr anchorCtr="0" anchor="ctr" bIns="34525" lIns="69050" spcFirstLastPara="1" rIns="69050" wrap="square" tIns="34525">
            <a:noAutofit/>
          </a:bodyPr>
          <a:lstStyle/>
          <a:p>
            <a:pPr indent="0" lvl="0" marL="0" marR="0" rtl="0" algn="ctr">
              <a:lnSpc>
                <a:spcPct val="100000"/>
              </a:lnSpc>
              <a:spcBef>
                <a:spcPts val="0"/>
              </a:spcBef>
              <a:spcAft>
                <a:spcPts val="0"/>
              </a:spcAft>
              <a:buClr>
                <a:schemeClr val="dk1"/>
              </a:buClr>
              <a:buSzPts val="1350"/>
              <a:buFont typeface="Arial"/>
              <a:buNone/>
            </a:pPr>
            <a:r>
              <a:rPr b="1" i="0" lang="en-US" sz="1350" u="none" cap="none" strike="noStrike">
                <a:solidFill>
                  <a:schemeClr val="dk1"/>
                </a:solidFill>
                <a:latin typeface="Arial"/>
                <a:ea typeface="Arial"/>
                <a:cs typeface="Arial"/>
                <a:sym typeface="Arial"/>
              </a:rPr>
              <a:t>Comprehensive Screening</a:t>
            </a:r>
            <a:endParaRPr b="0" i="0" sz="1400" u="none" cap="none" strike="noStrike">
              <a:solidFill>
                <a:srgbClr val="000000"/>
              </a:solidFill>
              <a:latin typeface="Arial"/>
              <a:ea typeface="Arial"/>
              <a:cs typeface="Arial"/>
              <a:sym typeface="Arial"/>
            </a:endParaRPr>
          </a:p>
        </p:txBody>
      </p:sp>
      <p:sp>
        <p:nvSpPr>
          <p:cNvPr id="120" name="Google Shape;120;p6"/>
          <p:cNvSpPr/>
          <p:nvPr/>
        </p:nvSpPr>
        <p:spPr>
          <a:xfrm>
            <a:off x="3667126" y="1526381"/>
            <a:ext cx="1819275" cy="390525"/>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34525" lIns="69050" spcFirstLastPara="1" rIns="69050" wrap="square" tIns="34525">
            <a:noAutofit/>
          </a:bodyPr>
          <a:lstStyle/>
          <a:p>
            <a:pPr indent="0" lvl="0" marL="0" marR="0" rtl="0" algn="ctr">
              <a:lnSpc>
                <a:spcPct val="100000"/>
              </a:lnSpc>
              <a:spcBef>
                <a:spcPts val="0"/>
              </a:spcBef>
              <a:spcAft>
                <a:spcPts val="0"/>
              </a:spcAft>
              <a:buClr>
                <a:schemeClr val="dk1"/>
              </a:buClr>
              <a:buSzPts val="1350"/>
              <a:buFont typeface="Arial"/>
              <a:buNone/>
            </a:pPr>
            <a:r>
              <a:rPr b="1" i="0" lang="en-US" sz="1350" u="none" cap="none" strike="noStrike">
                <a:solidFill>
                  <a:schemeClr val="dk1"/>
                </a:solidFill>
                <a:latin typeface="Arial"/>
                <a:ea typeface="Arial"/>
                <a:cs typeface="Arial"/>
                <a:sym typeface="Arial"/>
              </a:rPr>
              <a:t>Individual Enters</a:t>
            </a:r>
            <a:endParaRPr b="0" i="0" sz="1400" u="none" cap="none" strike="noStrike">
              <a:solidFill>
                <a:srgbClr val="000000"/>
              </a:solidFill>
              <a:latin typeface="Arial"/>
              <a:ea typeface="Arial"/>
              <a:cs typeface="Arial"/>
              <a:sym typeface="Arial"/>
            </a:endParaRPr>
          </a:p>
        </p:txBody>
      </p:sp>
      <p:sp>
        <p:nvSpPr>
          <p:cNvPr id="121" name="Google Shape;121;p6"/>
          <p:cNvSpPr/>
          <p:nvPr/>
        </p:nvSpPr>
        <p:spPr>
          <a:xfrm>
            <a:off x="1688307" y="4068367"/>
            <a:ext cx="1662113" cy="670322"/>
          </a:xfrm>
          <a:prstGeom prst="rect">
            <a:avLst/>
          </a:prstGeom>
          <a:solidFill>
            <a:schemeClr val="lt2"/>
          </a:solidFill>
          <a:ln cap="flat" cmpd="sng" w="12700">
            <a:solidFill>
              <a:schemeClr val="dk1"/>
            </a:solidFill>
            <a:prstDash val="solid"/>
            <a:miter lim="800000"/>
            <a:headEnd len="sm" w="sm" type="none"/>
            <a:tailEnd len="sm" w="sm" type="none"/>
          </a:ln>
        </p:spPr>
        <p:txBody>
          <a:bodyPr anchorCtr="0" anchor="ctr" bIns="34525" lIns="69050" spcFirstLastPara="1" rIns="69050" wrap="square" tIns="34525">
            <a:noAutofit/>
          </a:bodyPr>
          <a:lstStyle/>
          <a:p>
            <a:pPr indent="0" lvl="0" marL="0" marR="0" rtl="0" algn="ctr">
              <a:lnSpc>
                <a:spcPct val="100000"/>
              </a:lnSpc>
              <a:spcBef>
                <a:spcPts val="0"/>
              </a:spcBef>
              <a:spcAft>
                <a:spcPts val="0"/>
              </a:spcAft>
              <a:buClr>
                <a:schemeClr val="dk1"/>
              </a:buClr>
              <a:buSzPts val="1350"/>
              <a:buFont typeface="Arial"/>
              <a:buNone/>
            </a:pPr>
            <a:r>
              <a:rPr b="1" i="0" lang="en-US" sz="1350" u="none" cap="none" strike="noStrike">
                <a:solidFill>
                  <a:schemeClr val="dk1"/>
                </a:solidFill>
                <a:latin typeface="Arial"/>
                <a:ea typeface="Arial"/>
                <a:cs typeface="Arial"/>
                <a:sym typeface="Arial"/>
              </a:rPr>
              <a:t>Self-Help</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350"/>
              <a:buFont typeface="Arial"/>
              <a:buNone/>
            </a:pPr>
            <a:r>
              <a:rPr b="1" i="0" lang="en-US" sz="1350" u="none" cap="none" strike="noStrike">
                <a:solidFill>
                  <a:schemeClr val="dk1"/>
                </a:solidFill>
                <a:latin typeface="Arial"/>
                <a:ea typeface="Arial"/>
                <a:cs typeface="Arial"/>
                <a:sym typeface="Arial"/>
              </a:rPr>
              <a:t>Services</a:t>
            </a:r>
            <a:endParaRPr b="0" i="0" sz="1400" u="none" cap="none" strike="noStrike">
              <a:solidFill>
                <a:srgbClr val="000000"/>
              </a:solidFill>
              <a:latin typeface="Arial"/>
              <a:ea typeface="Arial"/>
              <a:cs typeface="Arial"/>
              <a:sym typeface="Arial"/>
            </a:endParaRPr>
          </a:p>
        </p:txBody>
      </p:sp>
      <p:sp>
        <p:nvSpPr>
          <p:cNvPr id="122" name="Google Shape;122;p6"/>
          <p:cNvSpPr/>
          <p:nvPr/>
        </p:nvSpPr>
        <p:spPr>
          <a:xfrm>
            <a:off x="3681413" y="4071938"/>
            <a:ext cx="1666875" cy="666750"/>
          </a:xfrm>
          <a:prstGeom prst="rect">
            <a:avLst/>
          </a:prstGeom>
          <a:solidFill>
            <a:schemeClr val="lt2"/>
          </a:solidFill>
          <a:ln cap="flat" cmpd="sng" w="12700">
            <a:solidFill>
              <a:schemeClr val="dk1"/>
            </a:solidFill>
            <a:prstDash val="solid"/>
            <a:miter lim="800000"/>
            <a:headEnd len="sm" w="sm" type="none"/>
            <a:tailEnd len="sm" w="sm" type="none"/>
          </a:ln>
        </p:spPr>
        <p:txBody>
          <a:bodyPr anchorCtr="0" anchor="ctr" bIns="34525" lIns="69050" spcFirstLastPara="1" rIns="69050" wrap="square" tIns="34525">
            <a:noAutofit/>
          </a:bodyPr>
          <a:lstStyle/>
          <a:p>
            <a:pPr indent="0" lvl="0" marL="0" marR="0" rtl="0" algn="ctr">
              <a:lnSpc>
                <a:spcPct val="100000"/>
              </a:lnSpc>
              <a:spcBef>
                <a:spcPts val="0"/>
              </a:spcBef>
              <a:spcAft>
                <a:spcPts val="0"/>
              </a:spcAft>
              <a:buClr>
                <a:schemeClr val="dk1"/>
              </a:buClr>
              <a:buSzPts val="1350"/>
              <a:buFont typeface="Arial"/>
              <a:buNone/>
            </a:pPr>
            <a:r>
              <a:rPr b="1" i="0" lang="en-US" sz="1350" u="none" cap="none" strike="noStrike">
                <a:solidFill>
                  <a:schemeClr val="dk1"/>
                </a:solidFill>
                <a:latin typeface="Arial"/>
                <a:ea typeface="Arial"/>
                <a:cs typeface="Arial"/>
                <a:sym typeface="Arial"/>
              </a:rPr>
              <a:t>Brief</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350"/>
              <a:buFont typeface="Arial"/>
              <a:buNone/>
            </a:pPr>
            <a:r>
              <a:rPr b="1" i="0" lang="en-US" sz="1350" u="none" cap="none" strike="noStrike">
                <a:solidFill>
                  <a:schemeClr val="dk1"/>
                </a:solidFill>
                <a:latin typeface="Arial"/>
                <a:ea typeface="Arial"/>
                <a:cs typeface="Arial"/>
                <a:sym typeface="Arial"/>
              </a:rPr>
              <a:t>Staff-Assisted</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350"/>
              <a:buFont typeface="Arial"/>
              <a:buNone/>
            </a:pPr>
            <a:r>
              <a:rPr b="1" i="0" lang="en-US" sz="1350" u="none" cap="none" strike="noStrike">
                <a:solidFill>
                  <a:schemeClr val="dk1"/>
                </a:solidFill>
                <a:latin typeface="Arial"/>
                <a:ea typeface="Arial"/>
                <a:cs typeface="Arial"/>
                <a:sym typeface="Arial"/>
              </a:rPr>
              <a:t>Services</a:t>
            </a:r>
            <a:endParaRPr b="0" i="0" sz="1400" u="none" cap="none" strike="noStrike">
              <a:solidFill>
                <a:srgbClr val="000000"/>
              </a:solidFill>
              <a:latin typeface="Arial"/>
              <a:ea typeface="Arial"/>
              <a:cs typeface="Arial"/>
              <a:sym typeface="Arial"/>
            </a:endParaRPr>
          </a:p>
        </p:txBody>
      </p:sp>
      <p:sp>
        <p:nvSpPr>
          <p:cNvPr id="123" name="Google Shape;123;p6"/>
          <p:cNvSpPr/>
          <p:nvPr/>
        </p:nvSpPr>
        <p:spPr>
          <a:xfrm>
            <a:off x="5705476" y="4080274"/>
            <a:ext cx="1666875" cy="658415"/>
          </a:xfrm>
          <a:prstGeom prst="rect">
            <a:avLst/>
          </a:prstGeom>
          <a:solidFill>
            <a:schemeClr val="lt2"/>
          </a:solidFill>
          <a:ln cap="flat" cmpd="sng" w="12700">
            <a:solidFill>
              <a:schemeClr val="dk1"/>
            </a:solidFill>
            <a:prstDash val="solid"/>
            <a:miter lim="800000"/>
            <a:headEnd len="sm" w="sm" type="none"/>
            <a:tailEnd len="sm" w="sm" type="none"/>
          </a:ln>
        </p:spPr>
        <p:txBody>
          <a:bodyPr anchorCtr="0" anchor="ctr" bIns="34525" lIns="69050" spcFirstLastPara="1" rIns="69050" wrap="square" tIns="34525">
            <a:noAutofit/>
          </a:bodyPr>
          <a:lstStyle/>
          <a:p>
            <a:pPr indent="0" lvl="0" marL="0" marR="0" rtl="0" algn="ctr">
              <a:lnSpc>
                <a:spcPct val="100000"/>
              </a:lnSpc>
              <a:spcBef>
                <a:spcPts val="0"/>
              </a:spcBef>
              <a:spcAft>
                <a:spcPts val="0"/>
              </a:spcAft>
              <a:buClr>
                <a:schemeClr val="dk1"/>
              </a:buClr>
              <a:buSzPts val="1350"/>
              <a:buFont typeface="Arial"/>
              <a:buNone/>
            </a:pPr>
            <a:r>
              <a:rPr b="1" i="0" lang="en-US" sz="1350" u="none" cap="none" strike="noStrike">
                <a:solidFill>
                  <a:schemeClr val="dk1"/>
                </a:solidFill>
                <a:latin typeface="Arial"/>
                <a:ea typeface="Arial"/>
                <a:cs typeface="Arial"/>
                <a:sym typeface="Arial"/>
              </a:rPr>
              <a:t>Individual</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350"/>
              <a:buFont typeface="Arial"/>
              <a:buNone/>
            </a:pPr>
            <a:r>
              <a:rPr b="1" i="0" lang="en-US" sz="1350" u="none" cap="none" strike="noStrike">
                <a:solidFill>
                  <a:schemeClr val="dk1"/>
                </a:solidFill>
                <a:latin typeface="Arial"/>
                <a:ea typeface="Arial"/>
                <a:cs typeface="Arial"/>
                <a:sym typeface="Arial"/>
              </a:rPr>
              <a:t>Case-Managed</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350"/>
              <a:buFont typeface="Arial"/>
              <a:buNone/>
            </a:pPr>
            <a:r>
              <a:rPr b="1" i="0" lang="en-US" sz="1350" u="none" cap="none" strike="noStrike">
                <a:solidFill>
                  <a:schemeClr val="dk1"/>
                </a:solidFill>
                <a:latin typeface="Arial"/>
                <a:ea typeface="Arial"/>
                <a:cs typeface="Arial"/>
                <a:sym typeface="Arial"/>
              </a:rPr>
              <a:t>Services</a:t>
            </a:r>
            <a:endParaRPr b="0" i="0" sz="1400" u="none" cap="none" strike="noStrike">
              <a:solidFill>
                <a:srgbClr val="000000"/>
              </a:solidFill>
              <a:latin typeface="Arial"/>
              <a:ea typeface="Arial"/>
              <a:cs typeface="Arial"/>
              <a:sym typeface="Arial"/>
            </a:endParaRPr>
          </a:p>
        </p:txBody>
      </p:sp>
      <p:cxnSp>
        <p:nvCxnSpPr>
          <p:cNvPr id="124" name="Google Shape;124;p6"/>
          <p:cNvCxnSpPr/>
          <p:nvPr/>
        </p:nvCxnSpPr>
        <p:spPr>
          <a:xfrm flipH="1">
            <a:off x="2496742" y="3759994"/>
            <a:ext cx="2062163" cy="296466"/>
          </a:xfrm>
          <a:prstGeom prst="straightConnector1">
            <a:avLst/>
          </a:prstGeom>
          <a:noFill/>
          <a:ln cap="flat" cmpd="sng" w="38100">
            <a:solidFill>
              <a:schemeClr val="dk1"/>
            </a:solidFill>
            <a:prstDash val="solid"/>
            <a:round/>
            <a:headEnd len="sm" w="sm" type="none"/>
            <a:tailEnd len="med" w="med" type="stealth"/>
          </a:ln>
        </p:spPr>
      </p:cxnSp>
      <p:cxnSp>
        <p:nvCxnSpPr>
          <p:cNvPr id="125" name="Google Shape;125;p6"/>
          <p:cNvCxnSpPr/>
          <p:nvPr/>
        </p:nvCxnSpPr>
        <p:spPr>
          <a:xfrm flipH="1">
            <a:off x="4576764" y="3739755"/>
            <a:ext cx="3572" cy="339328"/>
          </a:xfrm>
          <a:prstGeom prst="straightConnector1">
            <a:avLst/>
          </a:prstGeom>
          <a:noFill/>
          <a:ln cap="flat" cmpd="sng" w="38100">
            <a:solidFill>
              <a:schemeClr val="dk1"/>
            </a:solidFill>
            <a:prstDash val="solid"/>
            <a:round/>
            <a:headEnd len="sm" w="sm" type="none"/>
            <a:tailEnd len="med" w="med" type="stealth"/>
          </a:ln>
        </p:spPr>
      </p:cxnSp>
      <p:cxnSp>
        <p:nvCxnSpPr>
          <p:cNvPr id="126" name="Google Shape;126;p6"/>
          <p:cNvCxnSpPr/>
          <p:nvPr/>
        </p:nvCxnSpPr>
        <p:spPr>
          <a:xfrm>
            <a:off x="4591051" y="3750470"/>
            <a:ext cx="2022872" cy="307181"/>
          </a:xfrm>
          <a:prstGeom prst="straightConnector1">
            <a:avLst/>
          </a:prstGeom>
          <a:noFill/>
          <a:ln cap="flat" cmpd="sng" w="38100">
            <a:solidFill>
              <a:schemeClr val="dk1"/>
            </a:solidFill>
            <a:prstDash val="solid"/>
            <a:round/>
            <a:headEnd len="sm" w="sm" type="none"/>
            <a:tailEnd len="med" w="med" type="stealth"/>
          </a:ln>
        </p:spPr>
      </p:cxnSp>
      <p:cxnSp>
        <p:nvCxnSpPr>
          <p:cNvPr id="127" name="Google Shape;127;p6"/>
          <p:cNvCxnSpPr/>
          <p:nvPr/>
        </p:nvCxnSpPr>
        <p:spPr>
          <a:xfrm>
            <a:off x="4572000" y="1921669"/>
            <a:ext cx="0" cy="400050"/>
          </a:xfrm>
          <a:prstGeom prst="straightConnector1">
            <a:avLst/>
          </a:prstGeom>
          <a:noFill/>
          <a:ln cap="flat" cmpd="sng" w="38100">
            <a:solidFill>
              <a:schemeClr val="dk1"/>
            </a:solidFill>
            <a:prstDash val="solid"/>
            <a:round/>
            <a:headEnd len="sm" w="sm" type="none"/>
            <a:tailEnd len="med" w="med" type="triangle"/>
          </a:ln>
        </p:spPr>
      </p:cxnSp>
      <p:cxnSp>
        <p:nvCxnSpPr>
          <p:cNvPr id="128" name="Google Shape;128;p6"/>
          <p:cNvCxnSpPr/>
          <p:nvPr/>
        </p:nvCxnSpPr>
        <p:spPr>
          <a:xfrm rot="10800000">
            <a:off x="2343151" y="3486150"/>
            <a:ext cx="931069" cy="10716"/>
          </a:xfrm>
          <a:prstGeom prst="straightConnector1">
            <a:avLst/>
          </a:prstGeom>
          <a:noFill/>
          <a:ln cap="flat" cmpd="sng" w="38100">
            <a:solidFill>
              <a:schemeClr val="dk1"/>
            </a:solidFill>
            <a:prstDash val="dot"/>
            <a:round/>
            <a:headEnd len="med" w="med" type="stealth"/>
            <a:tailEnd len="sm" w="sm" type="none"/>
          </a:ln>
        </p:spPr>
      </p:cxnSp>
      <p:sp>
        <p:nvSpPr>
          <p:cNvPr id="129" name="Google Shape;129;p6"/>
          <p:cNvSpPr/>
          <p:nvPr/>
        </p:nvSpPr>
        <p:spPr>
          <a:xfrm>
            <a:off x="2286000" y="2971802"/>
            <a:ext cx="1028700" cy="439064"/>
          </a:xfrm>
          <a:prstGeom prst="rect">
            <a:avLst/>
          </a:prstGeom>
          <a:noFill/>
          <a:ln>
            <a:noFill/>
          </a:ln>
        </p:spPr>
        <p:txBody>
          <a:bodyPr anchorCtr="0" anchor="t" bIns="34525" lIns="69050" spcFirstLastPara="1" rIns="69050" wrap="square" tIns="34525">
            <a:spAutoFit/>
          </a:bodyPr>
          <a:lstStyle/>
          <a:p>
            <a:pPr indent="0" lvl="0" marL="0" marR="0" rtl="0" algn="ctr">
              <a:lnSpc>
                <a:spcPct val="100000"/>
              </a:lnSpc>
              <a:spcBef>
                <a:spcPts val="0"/>
              </a:spcBef>
              <a:spcAft>
                <a:spcPts val="0"/>
              </a:spcAft>
              <a:buClr>
                <a:schemeClr val="dk1"/>
              </a:buClr>
              <a:buSzPts val="1200"/>
              <a:buFont typeface="Arial"/>
              <a:buNone/>
            </a:pPr>
            <a:r>
              <a:rPr b="0" i="0" lang="en-US" sz="1200" u="none" cap="none" strike="noStrike">
                <a:solidFill>
                  <a:schemeClr val="dk1"/>
                </a:solidFill>
                <a:latin typeface="Arial"/>
                <a:ea typeface="Arial"/>
                <a:cs typeface="Arial"/>
                <a:sym typeface="Arial"/>
              </a:rPr>
              <a:t>Self or  Staff</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200"/>
              <a:buFont typeface="Arial"/>
              <a:buNone/>
            </a:pPr>
            <a:r>
              <a:rPr b="0" i="0" lang="en-US" sz="1200" u="none" cap="none" strike="noStrike">
                <a:solidFill>
                  <a:schemeClr val="dk1"/>
                </a:solidFill>
                <a:latin typeface="Arial"/>
                <a:ea typeface="Arial"/>
                <a:cs typeface="Arial"/>
                <a:sym typeface="Arial"/>
              </a:rPr>
              <a:t>Referral</a:t>
            </a:r>
            <a:endParaRPr b="0" i="0" sz="1400" u="none" cap="none" strike="noStrike">
              <a:solidFill>
                <a:srgbClr val="000000"/>
              </a:solidFill>
              <a:latin typeface="Arial"/>
              <a:ea typeface="Arial"/>
              <a:cs typeface="Arial"/>
              <a:sym typeface="Arial"/>
            </a:endParaRPr>
          </a:p>
        </p:txBody>
      </p:sp>
      <p:sp>
        <p:nvSpPr>
          <p:cNvPr id="130" name="Google Shape;130;p6"/>
          <p:cNvSpPr/>
          <p:nvPr/>
        </p:nvSpPr>
        <p:spPr>
          <a:xfrm>
            <a:off x="3486151" y="2319338"/>
            <a:ext cx="2109788" cy="504825"/>
          </a:xfrm>
          <a:prstGeom prst="rect">
            <a:avLst/>
          </a:prstGeom>
          <a:solidFill>
            <a:schemeClr val="accent1"/>
          </a:solidFill>
          <a:ln cap="flat" cmpd="sng" w="12700">
            <a:solidFill>
              <a:schemeClr val="dk1"/>
            </a:solidFill>
            <a:prstDash val="solid"/>
            <a:miter lim="800000"/>
            <a:headEnd len="sm" w="sm" type="none"/>
            <a:tailEnd len="sm" w="sm" type="none"/>
          </a:ln>
        </p:spPr>
        <p:txBody>
          <a:bodyPr anchorCtr="0" anchor="ctr" bIns="34525" lIns="69050" spcFirstLastPara="1" rIns="69050" wrap="square" tIns="34525">
            <a:noAutofit/>
          </a:bodyPr>
          <a:lstStyle/>
          <a:p>
            <a:pPr indent="0" lvl="0" marL="0" marR="0" rtl="0" algn="ctr">
              <a:lnSpc>
                <a:spcPct val="100000"/>
              </a:lnSpc>
              <a:spcBef>
                <a:spcPts val="0"/>
              </a:spcBef>
              <a:spcAft>
                <a:spcPts val="0"/>
              </a:spcAft>
              <a:buClr>
                <a:schemeClr val="dk1"/>
              </a:buClr>
              <a:buSzPts val="1350"/>
              <a:buFont typeface="Arial"/>
              <a:buNone/>
            </a:pPr>
            <a:r>
              <a:rPr b="1" i="0" lang="en-US" sz="1350" u="none" cap="none" strike="noStrike">
                <a:solidFill>
                  <a:schemeClr val="dk1"/>
                </a:solidFill>
                <a:latin typeface="Arial"/>
                <a:ea typeface="Arial"/>
                <a:cs typeface="Arial"/>
                <a:sym typeface="Arial"/>
              </a:rPr>
              <a:t>Brief Screening</a:t>
            </a:r>
            <a:endParaRPr b="0" i="0" sz="1400" u="none" cap="none" strike="noStrike">
              <a:solidFill>
                <a:srgbClr val="000000"/>
              </a:solidFill>
              <a:latin typeface="Arial"/>
              <a:ea typeface="Arial"/>
              <a:cs typeface="Arial"/>
              <a:sym typeface="Arial"/>
            </a:endParaRPr>
          </a:p>
        </p:txBody>
      </p:sp>
      <p:cxnSp>
        <p:nvCxnSpPr>
          <p:cNvPr id="131" name="Google Shape;131;p6"/>
          <p:cNvCxnSpPr/>
          <p:nvPr/>
        </p:nvCxnSpPr>
        <p:spPr>
          <a:xfrm>
            <a:off x="2035969" y="2571750"/>
            <a:ext cx="0" cy="1485900"/>
          </a:xfrm>
          <a:prstGeom prst="straightConnector1">
            <a:avLst/>
          </a:prstGeom>
          <a:noFill/>
          <a:ln cap="flat" cmpd="sng" w="38100">
            <a:solidFill>
              <a:schemeClr val="dk1"/>
            </a:solidFill>
            <a:prstDash val="solid"/>
            <a:round/>
            <a:headEnd len="sm" w="sm" type="none"/>
            <a:tailEnd len="med" w="med" type="stealth"/>
          </a:ln>
        </p:spPr>
      </p:cxnSp>
      <p:cxnSp>
        <p:nvCxnSpPr>
          <p:cNvPr id="132" name="Google Shape;132;p6"/>
          <p:cNvCxnSpPr/>
          <p:nvPr/>
        </p:nvCxnSpPr>
        <p:spPr>
          <a:xfrm>
            <a:off x="4561286" y="2813449"/>
            <a:ext cx="10715" cy="444103"/>
          </a:xfrm>
          <a:prstGeom prst="straightConnector1">
            <a:avLst/>
          </a:prstGeom>
          <a:noFill/>
          <a:ln cap="flat" cmpd="sng" w="38100">
            <a:solidFill>
              <a:schemeClr val="dk1"/>
            </a:solidFill>
            <a:prstDash val="solid"/>
            <a:round/>
            <a:headEnd len="sm" w="sm" type="none"/>
            <a:tailEnd len="med" w="med" type="stealth"/>
          </a:ln>
        </p:spPr>
      </p:cxnSp>
      <p:cxnSp>
        <p:nvCxnSpPr>
          <p:cNvPr id="133" name="Google Shape;133;p6"/>
          <p:cNvCxnSpPr/>
          <p:nvPr/>
        </p:nvCxnSpPr>
        <p:spPr>
          <a:xfrm>
            <a:off x="2343150" y="3486150"/>
            <a:ext cx="0" cy="571500"/>
          </a:xfrm>
          <a:prstGeom prst="straightConnector1">
            <a:avLst/>
          </a:prstGeom>
          <a:noFill/>
          <a:ln cap="flat" cmpd="sng" w="38100">
            <a:solidFill>
              <a:schemeClr val="dk1"/>
            </a:solidFill>
            <a:prstDash val="dot"/>
            <a:round/>
            <a:headEnd len="sm" w="sm" type="none"/>
            <a:tailEnd len="sm" w="sm" type="none"/>
          </a:ln>
        </p:spPr>
      </p:cxnSp>
      <p:cxnSp>
        <p:nvCxnSpPr>
          <p:cNvPr id="134" name="Google Shape;134;p6"/>
          <p:cNvCxnSpPr/>
          <p:nvPr/>
        </p:nvCxnSpPr>
        <p:spPr>
          <a:xfrm>
            <a:off x="3339704" y="4514850"/>
            <a:ext cx="342900" cy="0"/>
          </a:xfrm>
          <a:prstGeom prst="straightConnector1">
            <a:avLst/>
          </a:prstGeom>
          <a:noFill/>
          <a:ln cap="flat" cmpd="sng" w="38100">
            <a:solidFill>
              <a:schemeClr val="dk1"/>
            </a:solidFill>
            <a:prstDash val="solid"/>
            <a:round/>
            <a:headEnd len="med" w="med" type="triangle"/>
            <a:tailEnd len="sm" w="sm" type="none"/>
          </a:ln>
        </p:spPr>
      </p:cxnSp>
      <p:cxnSp>
        <p:nvCxnSpPr>
          <p:cNvPr id="135" name="Google Shape;135;p6"/>
          <p:cNvCxnSpPr/>
          <p:nvPr/>
        </p:nvCxnSpPr>
        <p:spPr>
          <a:xfrm>
            <a:off x="3350419" y="4286250"/>
            <a:ext cx="342900" cy="0"/>
          </a:xfrm>
          <a:prstGeom prst="straightConnector1">
            <a:avLst/>
          </a:prstGeom>
          <a:noFill/>
          <a:ln cap="flat" cmpd="sng" w="38100">
            <a:solidFill>
              <a:schemeClr val="dk1"/>
            </a:solidFill>
            <a:prstDash val="solid"/>
            <a:round/>
            <a:headEnd len="sm" w="sm" type="none"/>
            <a:tailEnd len="med" w="med" type="triangle"/>
          </a:ln>
        </p:spPr>
      </p:cxnSp>
      <p:cxnSp>
        <p:nvCxnSpPr>
          <p:cNvPr id="136" name="Google Shape;136;p6"/>
          <p:cNvCxnSpPr/>
          <p:nvPr/>
        </p:nvCxnSpPr>
        <p:spPr>
          <a:xfrm>
            <a:off x="5353050" y="4514850"/>
            <a:ext cx="361950" cy="0"/>
          </a:xfrm>
          <a:prstGeom prst="straightConnector1">
            <a:avLst/>
          </a:prstGeom>
          <a:noFill/>
          <a:ln cap="flat" cmpd="sng" w="38100">
            <a:solidFill>
              <a:schemeClr val="dk1"/>
            </a:solidFill>
            <a:prstDash val="solid"/>
            <a:round/>
            <a:headEnd len="med" w="med" type="triangle"/>
            <a:tailEnd len="sm" w="sm" type="none"/>
          </a:ln>
        </p:spPr>
      </p:cxnSp>
      <p:cxnSp>
        <p:nvCxnSpPr>
          <p:cNvPr id="137" name="Google Shape;137;p6"/>
          <p:cNvCxnSpPr/>
          <p:nvPr/>
        </p:nvCxnSpPr>
        <p:spPr>
          <a:xfrm>
            <a:off x="5353050" y="4286250"/>
            <a:ext cx="361950" cy="0"/>
          </a:xfrm>
          <a:prstGeom prst="straightConnector1">
            <a:avLst/>
          </a:prstGeom>
          <a:noFill/>
          <a:ln cap="flat" cmpd="sng" w="38100">
            <a:solidFill>
              <a:schemeClr val="dk1"/>
            </a:solidFill>
            <a:prstDash val="solid"/>
            <a:round/>
            <a:headEnd len="sm" w="sm" type="none"/>
            <a:tailEnd len="med" w="med" type="triangle"/>
          </a:ln>
        </p:spPr>
      </p:cxnSp>
      <p:sp>
        <p:nvSpPr>
          <p:cNvPr id="138" name="Google Shape;138;p6"/>
          <p:cNvSpPr txBox="1"/>
          <p:nvPr/>
        </p:nvSpPr>
        <p:spPr>
          <a:xfrm>
            <a:off x="1314450" y="4811317"/>
            <a:ext cx="6572250" cy="30008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350"/>
              <a:buFont typeface="Arial"/>
              <a:buNone/>
            </a:pPr>
            <a:r>
              <a:rPr b="0" i="0" lang="en-US" sz="1350" u="none" cap="none" strike="noStrike">
                <a:solidFill>
                  <a:schemeClr val="dk1"/>
                </a:solidFill>
                <a:latin typeface="Arial"/>
                <a:ea typeface="Arial"/>
                <a:cs typeface="Arial"/>
                <a:sym typeface="Arial"/>
              </a:rPr>
              <a:t>Complete differentiated model of delivering career resources and services</a:t>
            </a:r>
            <a:endParaRPr b="0" i="0" sz="1400" u="none" cap="none" strike="noStrike">
              <a:solidFill>
                <a:srgbClr val="000000"/>
              </a:solidFill>
              <a:latin typeface="Arial"/>
              <a:ea typeface="Arial"/>
              <a:cs typeface="Arial"/>
              <a:sym typeface="Arial"/>
            </a:endParaRPr>
          </a:p>
        </p:txBody>
      </p:sp>
      <p:cxnSp>
        <p:nvCxnSpPr>
          <p:cNvPr id="139" name="Google Shape;139;p6"/>
          <p:cNvCxnSpPr/>
          <p:nvPr/>
        </p:nvCxnSpPr>
        <p:spPr>
          <a:xfrm rot="10800000">
            <a:off x="2025254" y="2571750"/>
            <a:ext cx="1460897" cy="0"/>
          </a:xfrm>
          <a:prstGeom prst="straightConnector1">
            <a:avLst/>
          </a:prstGeom>
          <a:noFill/>
          <a:ln cap="flat" cmpd="sng" w="38100">
            <a:solidFill>
              <a:schemeClr val="dk1"/>
            </a:solidFill>
            <a:prstDash val="solid"/>
            <a:round/>
            <a:headEnd len="sm" w="sm" type="none"/>
            <a:tailEnd len="sm" w="sm" type="none"/>
          </a:ln>
        </p:spPr>
      </p:cxnSp>
      <p:pic>
        <p:nvPicPr>
          <p:cNvPr id="140" name="Google Shape;140;p6"/>
          <p:cNvPicPr preferRelativeResize="0"/>
          <p:nvPr/>
        </p:nvPicPr>
        <p:blipFill rotWithShape="1">
          <a:blip r:embed="rId3">
            <a:alphaModFix/>
          </a:blip>
          <a:srcRect b="0" l="0" r="0" t="0"/>
          <a:stretch/>
        </p:blipFill>
        <p:spPr>
          <a:xfrm>
            <a:off x="6011467" y="1399108"/>
            <a:ext cx="2330683" cy="1590812"/>
          </a:xfrm>
          <a:prstGeom prst="rect">
            <a:avLst/>
          </a:prstGeom>
          <a:noFill/>
          <a:ln>
            <a:noFill/>
          </a:ln>
        </p:spPr>
      </p:pic>
      <p:pic>
        <p:nvPicPr>
          <p:cNvPr id="141" name="Google Shape;141;p6"/>
          <p:cNvPicPr preferRelativeResize="0"/>
          <p:nvPr/>
        </p:nvPicPr>
        <p:blipFill rotWithShape="1">
          <a:blip r:embed="rId4">
            <a:alphaModFix/>
          </a:blip>
          <a:srcRect b="0" l="0" r="0" t="0"/>
          <a:stretch/>
        </p:blipFill>
        <p:spPr>
          <a:xfrm>
            <a:off x="158775" y="1204617"/>
            <a:ext cx="1802722" cy="165794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7"/>
          <p:cNvSpPr txBox="1"/>
          <p:nvPr>
            <p:ph type="title"/>
          </p:nvPr>
        </p:nvSpPr>
        <p:spPr>
          <a:xfrm>
            <a:off x="514352" y="559033"/>
            <a:ext cx="7598569" cy="1092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800"/>
              <a:buFont typeface="Times New Roman"/>
              <a:buNone/>
            </a:pPr>
            <a:r>
              <a:rPr b="1" i="1" lang="en-US" sz="2800" u="sng">
                <a:solidFill>
                  <a:schemeClr val="hlink"/>
                </a:solidFill>
                <a:hlinkClick r:id="rId3"/>
              </a:rPr>
              <a:t>Career Thoughts </a:t>
            </a:r>
            <a:r>
              <a:rPr i="1" lang="en-US" sz="2800" u="sng">
                <a:solidFill>
                  <a:schemeClr val="hlink"/>
                </a:solidFill>
                <a:hlinkClick r:id="rId4"/>
              </a:rPr>
              <a:t>I</a:t>
            </a:r>
            <a:r>
              <a:rPr b="1" i="1" lang="en-US" sz="2800" u="sng">
                <a:solidFill>
                  <a:schemeClr val="hlink"/>
                </a:solidFill>
                <a:hlinkClick r:id="rId5"/>
              </a:rPr>
              <a:t>nventory</a:t>
            </a:r>
            <a:r>
              <a:rPr b="1" lang="en-US" sz="2800"/>
              <a:t>: </a:t>
            </a:r>
            <a:br>
              <a:rPr b="1" lang="en-US" sz="2800"/>
            </a:br>
            <a:r>
              <a:rPr b="1" lang="en-US" sz="2800"/>
              <a:t>Readiness measure</a:t>
            </a:r>
            <a:endParaRPr/>
          </a:p>
        </p:txBody>
      </p:sp>
      <p:sp>
        <p:nvSpPr>
          <p:cNvPr id="147" name="Google Shape;147;p7"/>
          <p:cNvSpPr txBox="1"/>
          <p:nvPr>
            <p:ph idx="1" type="body"/>
          </p:nvPr>
        </p:nvSpPr>
        <p:spPr>
          <a:xfrm>
            <a:off x="457200" y="1642238"/>
            <a:ext cx="4038600" cy="2956037"/>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chemeClr val="dk1"/>
              </a:buClr>
              <a:buSzPts val="2000"/>
              <a:buFont typeface="Noto Sans Symbols"/>
              <a:buChar char="▪"/>
            </a:pPr>
            <a:r>
              <a:rPr lang="en-US" sz="2000"/>
              <a:t>Self-administered</a:t>
            </a:r>
            <a:endParaRPr/>
          </a:p>
          <a:p>
            <a:pPr indent="-342900" lvl="0" marL="342900" rtl="0" algn="l">
              <a:lnSpc>
                <a:spcPct val="100000"/>
              </a:lnSpc>
              <a:spcBef>
                <a:spcPts val="400"/>
              </a:spcBef>
              <a:spcAft>
                <a:spcPts val="0"/>
              </a:spcAft>
              <a:buClr>
                <a:schemeClr val="dk1"/>
              </a:buClr>
              <a:buSzPts val="2000"/>
              <a:buFont typeface="Noto Sans Symbols"/>
              <a:buChar char="▪"/>
            </a:pPr>
            <a:r>
              <a:rPr lang="en-US" sz="2000"/>
              <a:t>Objectively scored</a:t>
            </a:r>
            <a:endParaRPr/>
          </a:p>
          <a:p>
            <a:pPr indent="-342900" lvl="0" marL="342900" rtl="0" algn="l">
              <a:lnSpc>
                <a:spcPct val="100000"/>
              </a:lnSpc>
              <a:spcBef>
                <a:spcPts val="400"/>
              </a:spcBef>
              <a:spcAft>
                <a:spcPts val="0"/>
              </a:spcAft>
              <a:buClr>
                <a:schemeClr val="dk1"/>
              </a:buClr>
              <a:buSzPts val="2000"/>
              <a:buFont typeface="Noto Sans Symbols"/>
              <a:buChar char="▪"/>
            </a:pPr>
            <a:r>
              <a:rPr lang="en-US" sz="2000"/>
              <a:t>48-item measure of dysfunctional thoughts in career choice</a:t>
            </a:r>
            <a:endParaRPr/>
          </a:p>
        </p:txBody>
      </p:sp>
      <p:pic>
        <p:nvPicPr>
          <p:cNvPr id="148" name="Google Shape;148;p7"/>
          <p:cNvPicPr preferRelativeResize="0"/>
          <p:nvPr>
            <p:ph idx="2" type="body"/>
          </p:nvPr>
        </p:nvPicPr>
        <p:blipFill rotWithShape="1">
          <a:blip r:embed="rId6">
            <a:alphaModFix/>
          </a:blip>
          <a:srcRect b="0" l="0" r="0" t="0"/>
          <a:stretch/>
        </p:blipFill>
        <p:spPr>
          <a:xfrm>
            <a:off x="5924015" y="1111467"/>
            <a:ext cx="2640701" cy="369964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8"/>
          <p:cNvSpPr txBox="1"/>
          <p:nvPr>
            <p:ph type="title"/>
          </p:nvPr>
        </p:nvSpPr>
        <p:spPr>
          <a:xfrm>
            <a:off x="457200" y="873672"/>
            <a:ext cx="8229600" cy="729154"/>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100000"/>
              <a:buFont typeface="Times New Roman"/>
              <a:buNone/>
            </a:pPr>
            <a:r>
              <a:t/>
            </a:r>
            <a:endParaRPr/>
          </a:p>
        </p:txBody>
      </p:sp>
      <p:pic>
        <p:nvPicPr>
          <p:cNvPr id="154" name="Google Shape;154;p8"/>
          <p:cNvPicPr preferRelativeResize="0"/>
          <p:nvPr>
            <p:ph idx="1" type="body"/>
          </p:nvPr>
        </p:nvPicPr>
        <p:blipFill rotWithShape="1">
          <a:blip r:embed="rId3">
            <a:alphaModFix/>
          </a:blip>
          <a:srcRect b="0" l="0" r="0" t="0"/>
          <a:stretch/>
        </p:blipFill>
        <p:spPr>
          <a:xfrm>
            <a:off x="2663262" y="-27557"/>
            <a:ext cx="3796930" cy="517105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2800"/>
              <a:buFont typeface="Arial"/>
              <a:buNone/>
            </a:pPr>
            <a:r>
              <a:rPr b="1" lang="en-US" sz="4000"/>
              <a:t>CTI Workbook</a:t>
            </a:r>
            <a:endParaRPr b="1" sz="4000"/>
          </a:p>
        </p:txBody>
      </p:sp>
      <p:sp>
        <p:nvSpPr>
          <p:cNvPr id="160" name="Google Shape;160;p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1600"/>
              </a:spcAft>
              <a:buClr>
                <a:schemeClr val="dk1"/>
              </a:buClr>
              <a:buSzPts val="1800"/>
              <a:buNone/>
            </a:pPr>
            <a:r>
              <a:t/>
            </a:r>
            <a:endParaRPr/>
          </a:p>
        </p:txBody>
      </p:sp>
      <p:pic>
        <p:nvPicPr>
          <p:cNvPr id="161" name="Google Shape;161;p9"/>
          <p:cNvPicPr preferRelativeResize="0"/>
          <p:nvPr/>
        </p:nvPicPr>
        <p:blipFill rotWithShape="1">
          <a:blip r:embed="rId3">
            <a:alphaModFix/>
          </a:blip>
          <a:srcRect b="0" l="0" r="0" t="0"/>
          <a:stretch/>
        </p:blipFill>
        <p:spPr>
          <a:xfrm>
            <a:off x="5914926" y="1115126"/>
            <a:ext cx="3092575" cy="3703075"/>
          </a:xfrm>
          <a:prstGeom prst="rect">
            <a:avLst/>
          </a:prstGeom>
          <a:noFill/>
          <a:ln>
            <a:noFill/>
          </a:ln>
        </p:spPr>
      </p:pic>
      <p:pic>
        <p:nvPicPr>
          <p:cNvPr id="162" name="Google Shape;162;p9"/>
          <p:cNvPicPr preferRelativeResize="0"/>
          <p:nvPr/>
        </p:nvPicPr>
        <p:blipFill rotWithShape="1">
          <a:blip r:embed="rId4">
            <a:alphaModFix/>
          </a:blip>
          <a:srcRect b="0" l="0" r="0" t="0"/>
          <a:stretch/>
        </p:blipFill>
        <p:spPr>
          <a:xfrm>
            <a:off x="169601" y="1115125"/>
            <a:ext cx="3014125" cy="3703074"/>
          </a:xfrm>
          <a:prstGeom prst="rect">
            <a:avLst/>
          </a:prstGeom>
          <a:noFill/>
          <a:ln>
            <a:noFill/>
          </a:ln>
        </p:spPr>
      </p:pic>
      <p:pic>
        <p:nvPicPr>
          <p:cNvPr id="163" name="Google Shape;163;p9"/>
          <p:cNvPicPr preferRelativeResize="0"/>
          <p:nvPr/>
        </p:nvPicPr>
        <p:blipFill rotWithShape="1">
          <a:blip r:embed="rId5">
            <a:alphaModFix/>
          </a:blip>
          <a:srcRect b="0" l="0" r="0" t="0"/>
          <a:stretch/>
        </p:blipFill>
        <p:spPr>
          <a:xfrm>
            <a:off x="3108948" y="1096451"/>
            <a:ext cx="2805976" cy="37030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Garnet_HighDef-1">
  <a:themeElements>
    <a:clrScheme name="Custom 1">
      <a:dk1>
        <a:srgbClr val="000000"/>
      </a:dk1>
      <a:lt1>
        <a:srgbClr val="FFFFFF"/>
      </a:lt1>
      <a:dk2>
        <a:srgbClr val="99263E"/>
      </a:dk2>
      <a:lt2>
        <a:srgbClr val="EEECE1"/>
      </a:lt2>
      <a:accent1>
        <a:srgbClr val="D0B884"/>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2021-05-17T18:19:18Z</dcterms:created>
  <dc:creator>Tristen Hyatt</dc:creator>
</cp:coreProperties>
</file>