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78" r:id="rId3"/>
    <p:sldId id="25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6" r:id="rId16"/>
    <p:sldId id="297" r:id="rId17"/>
    <p:sldId id="298" r:id="rId18"/>
    <p:sldId id="299" r:id="rId19"/>
    <p:sldId id="300" r:id="rId2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29"/>
    <a:srgbClr val="F1B923"/>
    <a:srgbClr val="FFFFCC"/>
    <a:srgbClr val="FFCCCC"/>
    <a:srgbClr val="FFFF99"/>
    <a:srgbClr val="F99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34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3924" y="-145986"/>
            <a:ext cx="3284277" cy="1502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DE5035F-E77B-6A57-2C53-3BE1B9646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-723899"/>
            <a:ext cx="18288000" cy="11010899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gradFill>
            <a:gsLst>
              <a:gs pos="74000">
                <a:srgbClr val="FF9900"/>
              </a:gs>
              <a:gs pos="47000">
                <a:srgbClr val="FFFFCC"/>
              </a:gs>
              <a:gs pos="25000">
                <a:srgbClr val="FFCC66"/>
              </a:gs>
              <a:gs pos="0">
                <a:srgbClr val="F88609"/>
              </a:gs>
            </a:gsLst>
            <a:lin ang="162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0" y="-723900"/>
            <a:ext cx="18288000" cy="10820399"/>
            <a:chOff x="0" y="1"/>
            <a:chExt cx="18288000" cy="10433956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"/>
              <a:ext cx="18288000" cy="2878455"/>
            </a:xfrm>
            <a:custGeom>
              <a:avLst/>
              <a:gdLst/>
              <a:ahLst/>
              <a:cxnLst/>
              <a:rect l="l" t="t" r="r" b="b"/>
              <a:pathLst>
                <a:path w="18288000" h="2878455">
                  <a:moveTo>
                    <a:pt x="0" y="2877857"/>
                  </a:moveTo>
                  <a:lnTo>
                    <a:pt x="18287999" y="2877857"/>
                  </a:lnTo>
                  <a:lnTo>
                    <a:pt x="18287999" y="0"/>
                  </a:lnTo>
                  <a:lnTo>
                    <a:pt x="0" y="0"/>
                  </a:lnTo>
                  <a:lnTo>
                    <a:pt x="0" y="2877857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58166"/>
              <a:ext cx="13421611" cy="7275791"/>
            </a:xfrm>
            <a:prstGeom prst="rect">
              <a:avLst/>
            </a:prstGeom>
          </p:spPr>
        </p:pic>
        <p:pic>
          <p:nvPicPr>
            <p:cNvPr id="7" name="object 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2961" y="3219390"/>
              <a:ext cx="5435037" cy="7214567"/>
            </a:xfrm>
            <a:prstGeom prst="rect">
              <a:avLst/>
            </a:prstGeom>
          </p:spPr>
        </p:pic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3B99FAA1-1836-C9DA-4DFB-C5AB6EEA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99" y="193976"/>
            <a:ext cx="13471605" cy="2283829"/>
          </a:xfrm>
        </p:spPr>
        <p:txBody>
          <a:bodyPr/>
          <a:lstStyle/>
          <a:p>
            <a:pPr algn="ctr" rtl="0"/>
            <a:r>
              <a:rPr kumimoji="0" lang="en-US" sz="12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</a:t>
            </a:r>
            <a:br>
              <a:rPr kumimoji="0" lang="en-US" sz="9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4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9BD453-6C32-B714-F3A2-64007AE51447}"/>
              </a:ext>
            </a:extLst>
          </p:cNvPr>
          <p:cNvSpPr txBox="1">
            <a:spLocks/>
          </p:cNvSpPr>
          <p:nvPr/>
        </p:nvSpPr>
        <p:spPr>
          <a:xfrm>
            <a:off x="2362200" y="3753723"/>
            <a:ext cx="13471604" cy="43615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Career Planning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22FA01-F1CC-16D6-0C8C-56A0A63832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362200" y="2019300"/>
            <a:ext cx="13471605" cy="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5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680953-3A8B-9BF8-26BF-FA26D9F2D15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37461" y="18669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33E5A9D-4080-F23D-8185-2316E31425FE}"/>
              </a:ext>
            </a:extLst>
          </p:cNvPr>
          <p:cNvSpPr txBox="1">
            <a:spLocks/>
          </p:cNvSpPr>
          <p:nvPr/>
        </p:nvSpPr>
        <p:spPr>
          <a:xfrm>
            <a:off x="1668265" y="2400300"/>
            <a:ext cx="7086600" cy="6964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Roe’s 12 characteristics do you think is most important?</a:t>
            </a:r>
            <a:b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39BDC-699F-B301-EF68-D25023BC63AF}"/>
              </a:ext>
            </a:extLst>
          </p:cNvPr>
          <p:cNvSpPr txBox="1"/>
          <p:nvPr/>
        </p:nvSpPr>
        <p:spPr>
          <a:xfrm>
            <a:off x="9296400" y="2400300"/>
            <a:ext cx="7543800" cy="667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1)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2)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3)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4)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5)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6)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7)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8)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9)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10)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11)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2400" b="1" dirty="0">
                <a:solidFill>
                  <a:srgbClr val="C6211E"/>
                </a:solidFill>
                <a:latin typeface="Arial" panose="020B0604020202020204" pitchFamily="34" charset="0"/>
              </a:rPr>
              <a:t>12)</a:t>
            </a:r>
            <a:endParaRPr lang="en-US" sz="2400" b="1" dirty="0">
              <a:solidFill>
                <a:srgbClr val="C6211E"/>
              </a:solidFill>
            </a:endParaRP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46853902-A524-0215-6BC0-3888EE4360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2400" y="5372100"/>
            <a:ext cx="3409636" cy="34096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CBDFF2-5B66-9198-3D60-AC2126B3AC1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991600" y="1866900"/>
            <a:ext cx="0" cy="784860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3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4F426E-C178-8BA6-3421-1E8BE7F0EF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40005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F1EC7C3-2262-04BE-596F-584A4635ADAB}"/>
              </a:ext>
            </a:extLst>
          </p:cNvPr>
          <p:cNvSpPr txBox="1">
            <a:spLocks/>
          </p:cNvSpPr>
          <p:nvPr/>
        </p:nvSpPr>
        <p:spPr>
          <a:xfrm>
            <a:off x="1371600" y="1106344"/>
            <a:ext cx="15087600" cy="28179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400" dirty="0">
                <a:solidFill>
                  <a:srgbClr val="C6211E"/>
                </a:solidFill>
                <a:latin typeface="Arial" panose="020B0604020202020204" pitchFamily="34" charset="0"/>
              </a:rPr>
              <a:t>Theories of Career Choice</a:t>
            </a:r>
            <a:br>
              <a:rPr lang="en-US" sz="8400" dirty="0">
                <a:solidFill>
                  <a:srgbClr val="C6211E"/>
                </a:solidFill>
              </a:rPr>
            </a:br>
            <a:r>
              <a:rPr lang="en-US" sz="8400" dirty="0">
                <a:solidFill>
                  <a:srgbClr val="C6211E"/>
                </a:solidFill>
                <a:latin typeface="Arial" panose="020B0604020202020204" pitchFamily="34" charset="0"/>
              </a:rPr>
              <a:t>and Development</a:t>
            </a:r>
            <a:endParaRPr lang="en-US" sz="84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797EB3-91ED-49CA-89F3-B1D6CB0FDAE7}"/>
              </a:ext>
            </a:extLst>
          </p:cNvPr>
          <p:cNvSpPr txBox="1">
            <a:spLocks/>
          </p:cNvSpPr>
          <p:nvPr/>
        </p:nvSpPr>
        <p:spPr>
          <a:xfrm>
            <a:off x="6781800" y="4750565"/>
            <a:ext cx="10272599" cy="412673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/>
              <a:t> Why learn about career theories?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/>
              <a:t> How can they help us?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/>
              <a:t> Personal Career Theory (PCT)</a:t>
            </a:r>
          </a:p>
        </p:txBody>
      </p:sp>
      <p:pic>
        <p:nvPicPr>
          <p:cNvPr id="9" name="Picture 8" descr="Person wearing yellow">
            <a:extLst>
              <a:ext uri="{FF2B5EF4-FFF2-40B4-BE49-F238E27FC236}">
                <a16:creationId xmlns:a16="http://schemas.microsoft.com/office/drawing/2014/main" id="{9C313890-C7FC-D90A-E010-C6F0008769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60" b="-100"/>
          <a:stretch/>
        </p:blipFill>
        <p:spPr>
          <a:xfrm>
            <a:off x="1884013" y="4241881"/>
            <a:ext cx="4366065" cy="51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23900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9A4A98-DD2A-6E94-2E33-31EF6FDFCA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9243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F6F9BD-2225-48BE-997C-1D39918060E6}"/>
              </a:ext>
            </a:extLst>
          </p:cNvPr>
          <p:cNvSpPr txBox="1">
            <a:spLocks/>
          </p:cNvSpPr>
          <p:nvPr/>
        </p:nvSpPr>
        <p:spPr>
          <a:xfrm>
            <a:off x="1479218" y="1012417"/>
            <a:ext cx="14872364" cy="2702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400" dirty="0">
                <a:solidFill>
                  <a:srgbClr val="C6211E"/>
                </a:solidFill>
                <a:latin typeface="Arial" panose="020B0604020202020204" pitchFamily="34" charset="0"/>
              </a:rPr>
              <a:t>Theories of Career Choice</a:t>
            </a:r>
            <a:br>
              <a:rPr lang="en-US" sz="8400" dirty="0">
                <a:solidFill>
                  <a:srgbClr val="C6211E"/>
                </a:solidFill>
              </a:rPr>
            </a:br>
            <a:r>
              <a:rPr lang="en-US" sz="8400" dirty="0">
                <a:solidFill>
                  <a:srgbClr val="C6211E"/>
                </a:solidFill>
                <a:latin typeface="Arial" panose="020B0604020202020204" pitchFamily="34" charset="0"/>
              </a:rPr>
              <a:t>and Development</a:t>
            </a:r>
            <a:endParaRPr lang="en-US" sz="84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165C05-C5DE-7DEC-71DE-39C1CDFE980F}"/>
              </a:ext>
            </a:extLst>
          </p:cNvPr>
          <p:cNvSpPr txBox="1">
            <a:spLocks/>
          </p:cNvSpPr>
          <p:nvPr/>
        </p:nvSpPr>
        <p:spPr>
          <a:xfrm>
            <a:off x="2132565" y="4539615"/>
            <a:ext cx="8410412" cy="4648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6211E"/>
              </a:buClr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Structured Theories</a:t>
            </a:r>
            <a:br>
              <a:rPr lang="en-US" sz="4400" dirty="0"/>
            </a:br>
            <a:r>
              <a:rPr lang="en-US" sz="4400" dirty="0">
                <a:latin typeface="Arial" panose="020B0604020202020204" pitchFamily="34" charset="0"/>
              </a:rPr>
              <a:t>(point-in-time; </a:t>
            </a:r>
            <a:r>
              <a:rPr lang="en-US" sz="4400" i="1" dirty="0">
                <a:solidFill>
                  <a:srgbClr val="00B0F0"/>
                </a:solidFill>
                <a:latin typeface="Arial" panose="020B0604020202020204" pitchFamily="34" charset="0"/>
              </a:rPr>
              <a:t>what</a:t>
            </a:r>
            <a:r>
              <a:rPr lang="en-US" sz="4400" dirty="0">
                <a:latin typeface="Arial" panose="020B0604020202020204" pitchFamily="34" charset="0"/>
              </a:rPr>
              <a:t> to choose)</a:t>
            </a:r>
          </a:p>
          <a:p>
            <a:pPr>
              <a:buClr>
                <a:srgbClr val="C6211E"/>
              </a:buClr>
            </a:pPr>
            <a:endParaRPr lang="en-US" sz="1400" dirty="0">
              <a:latin typeface="Arial" panose="020B0604020202020204" pitchFamily="34" charset="0"/>
            </a:endParaRPr>
          </a:p>
          <a:p>
            <a:pPr>
              <a:buClr>
                <a:srgbClr val="C6211E"/>
              </a:buClr>
            </a:pPr>
            <a:endParaRPr lang="en-US" sz="4400" dirty="0">
              <a:latin typeface="Arial" panose="020B0604020202020204" pitchFamily="34" charset="0"/>
            </a:endParaRPr>
          </a:p>
          <a:p>
            <a:pPr>
              <a:buClr>
                <a:srgbClr val="C6211E"/>
              </a:buClr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Process Theories</a:t>
            </a:r>
            <a:br>
              <a:rPr lang="en-US" sz="4400" dirty="0"/>
            </a:br>
            <a:r>
              <a:rPr lang="en-US" sz="4400" dirty="0">
                <a:latin typeface="Arial" panose="020B0604020202020204" pitchFamily="34" charset="0"/>
              </a:rPr>
              <a:t>(developmental; </a:t>
            </a:r>
            <a:r>
              <a:rPr lang="en-US" sz="4400" i="1" dirty="0">
                <a:solidFill>
                  <a:srgbClr val="00B0F0"/>
                </a:solidFill>
                <a:latin typeface="Arial" panose="020B0604020202020204" pitchFamily="34" charset="0"/>
              </a:rPr>
              <a:t>how</a:t>
            </a:r>
            <a:r>
              <a:rPr lang="en-US" sz="4400" dirty="0">
                <a:latin typeface="Arial" panose="020B0604020202020204" pitchFamily="34" charset="0"/>
              </a:rPr>
              <a:t> to choose)</a:t>
            </a:r>
            <a:endParaRPr lang="en-US" sz="4400" dirty="0"/>
          </a:p>
        </p:txBody>
      </p:sp>
      <p:pic>
        <p:nvPicPr>
          <p:cNvPr id="9" name="Graphic 8" descr="Circles with arrows outline">
            <a:extLst>
              <a:ext uri="{FF2B5EF4-FFF2-40B4-BE49-F238E27FC236}">
                <a16:creationId xmlns:a16="http://schemas.microsoft.com/office/drawing/2014/main" id="{E39BC4B3-5F92-B83A-2C4E-E536325B12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200" y="6527296"/>
            <a:ext cx="2572681" cy="25726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6F65C-5EE7-B4BD-9CDB-1AB0B1DBD0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873138" y="4296185"/>
            <a:ext cx="1897299" cy="1897327"/>
            <a:chOff x="11873138" y="4296185"/>
            <a:chExt cx="1897299" cy="1897327"/>
          </a:xfrm>
        </p:grpSpPr>
        <p:pic>
          <p:nvPicPr>
            <p:cNvPr id="10" name="Graphic 9" descr="Badge Cross with solid fill">
              <a:extLst>
                <a:ext uri="{FF2B5EF4-FFF2-40B4-BE49-F238E27FC236}">
                  <a16:creationId xmlns:a16="http://schemas.microsoft.com/office/drawing/2014/main" id="{BD8E529D-AFAF-FEF2-C2D2-3987B9C636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73138" y="4319834"/>
              <a:ext cx="967203" cy="967203"/>
            </a:xfrm>
            <a:prstGeom prst="rect">
              <a:avLst/>
            </a:prstGeom>
          </p:spPr>
        </p:pic>
        <p:pic>
          <p:nvPicPr>
            <p:cNvPr id="11" name="Graphic 10" descr="Badge Tick1 with solid fill">
              <a:extLst>
                <a:ext uri="{FF2B5EF4-FFF2-40B4-BE49-F238E27FC236}">
                  <a16:creationId xmlns:a16="http://schemas.microsoft.com/office/drawing/2014/main" id="{2C14CCB9-DDD9-5660-7FD2-600E0188CC7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803234" y="4296185"/>
              <a:ext cx="967203" cy="967203"/>
            </a:xfrm>
            <a:prstGeom prst="rect">
              <a:avLst/>
            </a:prstGeom>
          </p:spPr>
        </p:pic>
        <p:pic>
          <p:nvPicPr>
            <p:cNvPr id="12" name="Graphic 11" descr="Badge Cross with solid fill">
              <a:extLst>
                <a:ext uri="{FF2B5EF4-FFF2-40B4-BE49-F238E27FC236}">
                  <a16:creationId xmlns:a16="http://schemas.microsoft.com/office/drawing/2014/main" id="{83E6B7A2-E3AD-8EC6-B090-5D01F3BE85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01600" y="5214485"/>
              <a:ext cx="967203" cy="967203"/>
            </a:xfrm>
            <a:prstGeom prst="rect">
              <a:avLst/>
            </a:prstGeom>
          </p:spPr>
        </p:pic>
        <p:pic>
          <p:nvPicPr>
            <p:cNvPr id="13" name="Graphic 12" descr="Badge Cross with solid fill">
              <a:extLst>
                <a:ext uri="{FF2B5EF4-FFF2-40B4-BE49-F238E27FC236}">
                  <a16:creationId xmlns:a16="http://schemas.microsoft.com/office/drawing/2014/main" id="{6FD43FBD-2818-7EA0-29F0-9EC7C18BF13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83329" y="5226309"/>
              <a:ext cx="967203" cy="96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00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3CAAC1-5498-A2CD-3957-2C3859ECCF6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2385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8D92030-6818-2097-8B29-0FE3A0FF8B01}"/>
              </a:ext>
            </a:extLst>
          </p:cNvPr>
          <p:cNvSpPr txBox="1">
            <a:spLocks/>
          </p:cNvSpPr>
          <p:nvPr/>
        </p:nvSpPr>
        <p:spPr>
          <a:xfrm>
            <a:off x="1371600" y="1125602"/>
            <a:ext cx="15468600" cy="18523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</a:rPr>
              <a:t>Structured Theory Examples</a:t>
            </a:r>
            <a:endParaRPr lang="en-US" sz="88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A82CF4-C288-9736-AD6D-5295D46FCF69}"/>
              </a:ext>
            </a:extLst>
          </p:cNvPr>
          <p:cNvSpPr txBox="1">
            <a:spLocks/>
          </p:cNvSpPr>
          <p:nvPr/>
        </p:nvSpPr>
        <p:spPr>
          <a:xfrm>
            <a:off x="2658281" y="4381500"/>
            <a:ext cx="6455996" cy="4663664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6211E"/>
              </a:buClr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Parsons</a:t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buClr>
                <a:srgbClr val="C6211E"/>
              </a:buClr>
            </a:pP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Holland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9C0869C-8F93-DF4C-699B-1AECC7FE83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68005" y="4800434"/>
            <a:ext cx="3115658" cy="2685912"/>
          </a:xfrm>
          <a:prstGeom prst="hexagon">
            <a:avLst/>
          </a:prstGeom>
          <a:gradFill>
            <a:gsLst>
              <a:gs pos="2000">
                <a:srgbClr val="BDE6F5"/>
              </a:gs>
              <a:gs pos="34000">
                <a:srgbClr val="66FFFF"/>
              </a:gs>
              <a:gs pos="70000">
                <a:srgbClr val="33CCFF"/>
              </a:gs>
              <a:gs pos="100000">
                <a:srgbClr val="00B0F0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3D809-94F1-230D-91FA-1D5D11553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0645" y="3362861"/>
            <a:ext cx="1043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9E119-07BC-B020-BB30-963847E118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31567" y="3362861"/>
            <a:ext cx="970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5256-FF87-4B6D-A28F-6C4A49C662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52838" y="5572661"/>
            <a:ext cx="101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78D68-E902-B9AE-FE74-ECE1C53594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86038" y="7553861"/>
            <a:ext cx="101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10F26-9F3B-B81A-EE3F-C1ED81E14F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9400" y="7553861"/>
            <a:ext cx="1043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29CB3-799F-6E13-7A78-CD2DA41743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72600" y="5524500"/>
            <a:ext cx="1077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8785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0BB756-3D3E-DD01-2AAD-12C85ABBAD8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5433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5DD20C-0F4A-6801-461F-4C2A6D0D21BC}"/>
              </a:ext>
            </a:extLst>
          </p:cNvPr>
          <p:cNvSpPr txBox="1">
            <a:spLocks/>
          </p:cNvSpPr>
          <p:nvPr/>
        </p:nvSpPr>
        <p:spPr>
          <a:xfrm>
            <a:off x="1181098" y="974292"/>
            <a:ext cx="15506701" cy="15022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</a:rPr>
              <a:t>Process Theory Example</a:t>
            </a:r>
            <a:endParaRPr lang="en-US" sz="88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1362F5-54B8-8C4F-1AD4-279E21576E7C}"/>
              </a:ext>
            </a:extLst>
          </p:cNvPr>
          <p:cNvSpPr txBox="1">
            <a:spLocks/>
          </p:cNvSpPr>
          <p:nvPr/>
        </p:nvSpPr>
        <p:spPr>
          <a:xfrm>
            <a:off x="1370964" y="2476500"/>
            <a:ext cx="15087599" cy="7899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6211E"/>
              </a:buClr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Super’s Life Career Rainbow- Nine Life Roles</a:t>
            </a:r>
          </a:p>
          <a:p>
            <a:pPr>
              <a:buClr>
                <a:srgbClr val="C6211E"/>
              </a:buClr>
            </a:pPr>
            <a:endParaRPr lang="en-US" sz="2100" dirty="0">
              <a:latin typeface="Arial" panose="020B0604020202020204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1C265A8-71F6-6805-827B-72783BDB7F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21772" y="4000500"/>
            <a:ext cx="6456428" cy="4744099"/>
          </a:xfrm>
          <a:prstGeom prst="cloudCallout">
            <a:avLst>
              <a:gd name="adj1" fmla="val -86272"/>
              <a:gd name="adj2" fmla="val 6449"/>
            </a:avLst>
          </a:prstGeom>
          <a:solidFill>
            <a:schemeClr val="bg1"/>
          </a:solidFill>
          <a:ln>
            <a:solidFill>
              <a:srgbClr val="24B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01E10-713F-CE42-8469-B7E5F014E4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36172" y="4972165"/>
            <a:ext cx="44367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How many of these roles are you playing right now?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78EB6-1B2E-AC71-6E99-B2011AE4BA0C}"/>
              </a:ext>
            </a:extLst>
          </p:cNvPr>
          <p:cNvSpPr txBox="1"/>
          <p:nvPr/>
        </p:nvSpPr>
        <p:spPr>
          <a:xfrm>
            <a:off x="2333978" y="3699348"/>
            <a:ext cx="5167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child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student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 err="1">
                <a:latin typeface="Arial" panose="020B0604020202020204" pitchFamily="34" charset="0"/>
              </a:rPr>
              <a:t>leisurite</a:t>
            </a:r>
            <a:endParaRPr lang="en-US" sz="4000" dirty="0">
              <a:latin typeface="Arial" panose="020B0604020202020204" pitchFamily="34" charset="0"/>
            </a:endParaRP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citizen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worker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pensioner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spouse/partner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homemaker</a:t>
            </a:r>
          </a:p>
          <a:p>
            <a:pPr marL="685800" indent="-685800">
              <a:buClr>
                <a:srgbClr val="C00000"/>
              </a:buClr>
              <a:buFont typeface="+mj-lt"/>
              <a:buAutoNum type="arabicParenR"/>
            </a:pPr>
            <a:r>
              <a:rPr lang="en-US" sz="4000" dirty="0">
                <a:latin typeface="Arial" panose="020B0604020202020204" pitchFamily="34" charset="0"/>
              </a:rPr>
              <a:t>parent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091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681D42-FE91-238D-9A3C-F11A999473E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6195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AAF12C0-2E78-8404-1D13-C3E785D2A36E}"/>
              </a:ext>
            </a:extLst>
          </p:cNvPr>
          <p:cNvSpPr txBox="1">
            <a:spLocks/>
          </p:cNvSpPr>
          <p:nvPr/>
        </p:nvSpPr>
        <p:spPr>
          <a:xfrm>
            <a:off x="1370964" y="800100"/>
            <a:ext cx="15087600" cy="2392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Information</a:t>
            </a:r>
            <a:br>
              <a:rPr lang="en-US" sz="8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Theory (CIP)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EFA1AA-662F-48F3-8BC7-328C476E3763}"/>
              </a:ext>
            </a:extLst>
          </p:cNvPr>
          <p:cNvSpPr txBox="1">
            <a:spLocks/>
          </p:cNvSpPr>
          <p:nvPr/>
        </p:nvSpPr>
        <p:spPr>
          <a:xfrm>
            <a:off x="1600200" y="3758802"/>
            <a:ext cx="15087599" cy="581739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Based on how we think &amp; process information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Depends on knowledge structures stored in our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memories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Key aim: help individuals learn to make career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decisions</a:t>
            </a:r>
          </a:p>
        </p:txBody>
      </p:sp>
    </p:spTree>
    <p:extLst>
      <p:ext uri="{BB962C8B-B14F-4D97-AF65-F5344CB8AC3E}">
        <p14:creationId xmlns:p14="http://schemas.microsoft.com/office/powerpoint/2010/main" val="297188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681D42-FE91-238D-9A3C-F11A999473E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3909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280B7FD-8874-D9B3-CC02-F99FD3897CDC}"/>
              </a:ext>
            </a:extLst>
          </p:cNvPr>
          <p:cNvSpPr txBox="1">
            <a:spLocks/>
          </p:cNvSpPr>
          <p:nvPr/>
        </p:nvSpPr>
        <p:spPr>
          <a:xfrm>
            <a:off x="1371600" y="804778"/>
            <a:ext cx="15087600" cy="22313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Career Problems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37B86-02FB-40F6-3569-A41439F309A4}"/>
              </a:ext>
            </a:extLst>
          </p:cNvPr>
          <p:cNvSpPr txBox="1">
            <a:spLocks/>
          </p:cNvSpPr>
          <p:nvPr/>
        </p:nvSpPr>
        <p:spPr>
          <a:xfrm>
            <a:off x="1600201" y="3645694"/>
            <a:ext cx="8610600" cy="530780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</a:rPr>
              <a:t> Involve a </a:t>
            </a:r>
            <a:r>
              <a:rPr lang="en-US" sz="4000" dirty="0">
                <a:solidFill>
                  <a:srgbClr val="33CCFF"/>
                </a:solidFill>
                <a:latin typeface="Arial" panose="020B0604020202020204" pitchFamily="34" charset="0"/>
              </a:rPr>
              <a:t>gap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CCFF"/>
                </a:solidFill>
                <a:latin typeface="Arial" panose="020B0604020202020204" pitchFamily="34" charset="0"/>
              </a:rPr>
              <a:t>Complex</a:t>
            </a:r>
            <a:r>
              <a:rPr lang="en-US" sz="4000" dirty="0">
                <a:latin typeface="Arial" panose="020B0604020202020204" pitchFamily="34" charset="0"/>
              </a:rPr>
              <a:t> and involve </a:t>
            </a:r>
            <a:r>
              <a:rPr lang="en-US" sz="4000" dirty="0">
                <a:solidFill>
                  <a:srgbClr val="33CCFF"/>
                </a:solidFill>
                <a:latin typeface="Arial" panose="020B0604020202020204" pitchFamily="34" charset="0"/>
              </a:rPr>
              <a:t>feelings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CCFF"/>
                </a:solidFill>
                <a:latin typeface="Arial" panose="020B0604020202020204" pitchFamily="34" charset="0"/>
              </a:rPr>
              <a:t>Multiple options</a:t>
            </a:r>
            <a:r>
              <a:rPr lang="en-US" sz="4000" dirty="0">
                <a:latin typeface="Arial" panose="020B0604020202020204" pitchFamily="34" charset="0"/>
              </a:rPr>
              <a:t>, not a single </a:t>
            </a:r>
          </a:p>
          <a:p>
            <a:pPr>
              <a:buClr>
                <a:srgbClr val="C6211E"/>
              </a:buClr>
            </a:pPr>
            <a:r>
              <a:rPr lang="en-US" sz="4000" dirty="0">
                <a:latin typeface="Arial" panose="020B0604020202020204" pitchFamily="34" charset="0"/>
              </a:rPr>
              <a:t>    correct choice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CCFF"/>
                </a:solidFill>
                <a:latin typeface="Arial" panose="020B0604020202020204" pitchFamily="34" charset="0"/>
              </a:rPr>
              <a:t>Uncertainty</a:t>
            </a:r>
            <a:r>
              <a:rPr lang="en-US" sz="4000" dirty="0">
                <a:latin typeface="Arial" panose="020B0604020202020204" pitchFamily="34" charset="0"/>
              </a:rPr>
              <a:t> about the outcome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000" dirty="0">
                <a:latin typeface="Arial" panose="020B0604020202020204" pitchFamily="34" charset="0"/>
              </a:rPr>
              <a:t> Decisions create </a:t>
            </a:r>
            <a:r>
              <a:rPr lang="en-US" sz="4000" dirty="0">
                <a:solidFill>
                  <a:srgbClr val="33CCFF"/>
                </a:solidFill>
                <a:latin typeface="Arial" panose="020B0604020202020204" pitchFamily="34" charset="0"/>
              </a:rPr>
              <a:t>new problems</a:t>
            </a:r>
            <a:endParaRPr lang="en-US" sz="4000" dirty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tressed woman working at home">
            <a:extLst>
              <a:ext uri="{FF2B5EF4-FFF2-40B4-BE49-F238E27FC236}">
                <a16:creationId xmlns:a16="http://schemas.microsoft.com/office/drawing/2014/main" id="{EA485769-28C6-EF81-B6D4-8FE1D40F72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810" y="4040574"/>
            <a:ext cx="6454990" cy="43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681D42-FE91-238D-9A3C-F11A999473E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0861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318968E-B77C-FC48-D690-B59B043E87DC}"/>
              </a:ext>
            </a:extLst>
          </p:cNvPr>
          <p:cNvSpPr txBox="1">
            <a:spLocks/>
          </p:cNvSpPr>
          <p:nvPr/>
        </p:nvSpPr>
        <p:spPr>
          <a:xfrm>
            <a:off x="1371601" y="1288589"/>
            <a:ext cx="15087600" cy="14165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Processing Pyramid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9AA01-62E7-4209-8BE6-FD80C651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5200" y="3390905"/>
            <a:ext cx="10210800" cy="61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1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681D42-FE91-238D-9A3C-F11A999473E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29337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90EAF14-631E-A9E6-1866-50456E26EC9B}"/>
              </a:ext>
            </a:extLst>
          </p:cNvPr>
          <p:cNvSpPr txBox="1">
            <a:spLocks/>
          </p:cNvSpPr>
          <p:nvPr/>
        </p:nvSpPr>
        <p:spPr>
          <a:xfrm>
            <a:off x="1371600" y="1241498"/>
            <a:ext cx="15087600" cy="15022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CASVE Cycle</a:t>
            </a:r>
          </a:p>
        </p:txBody>
      </p:sp>
      <p:pic>
        <p:nvPicPr>
          <p:cNvPr id="7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604B4AD-B90A-5C72-D92E-9FFB4B09E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5"/>
          <a:stretch/>
        </p:blipFill>
        <p:spPr>
          <a:xfrm>
            <a:off x="5029201" y="3288762"/>
            <a:ext cx="8241354" cy="57567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02C71A-1176-47BA-8CFF-96F1C6FE3235}"/>
              </a:ext>
            </a:extLst>
          </p:cNvPr>
          <p:cNvSpPr txBox="1"/>
          <p:nvPr/>
        </p:nvSpPr>
        <p:spPr>
          <a:xfrm>
            <a:off x="4724400" y="9160399"/>
            <a:ext cx="92202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Adapted from “A cognitive approach to career services: Translating concepts into practice,” by J. P. Sampson, G. W. Peterson, J. G. Lenz, and R. C. Reardon, 1992, The Career Development Quarterly, 41(1), p. 70. https://doi.org/10.1002/j.2161-0045.1992.tb00360.x. Copyright 1992 by the National Career Development Association. Adapted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17335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681D42-FE91-238D-9A3C-F11A999473E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2385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25044EA6-C8FF-B44C-F641-C131B563219B}"/>
              </a:ext>
            </a:extLst>
          </p:cNvPr>
          <p:cNvSpPr txBox="1">
            <a:spLocks/>
          </p:cNvSpPr>
          <p:nvPr/>
        </p:nvSpPr>
        <p:spPr>
          <a:xfrm>
            <a:off x="1371600" y="1252284"/>
            <a:ext cx="15087600" cy="18338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CB2DB4-6FF0-157A-16FF-A9CAD0CE5F50}"/>
              </a:ext>
            </a:extLst>
          </p:cNvPr>
          <p:cNvSpPr txBox="1">
            <a:spLocks/>
          </p:cNvSpPr>
          <p:nvPr/>
        </p:nvSpPr>
        <p:spPr>
          <a:xfrm>
            <a:off x="2590800" y="3467100"/>
            <a:ext cx="12725400" cy="5798819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Impact of social forces on career development</a:t>
            </a:r>
          </a:p>
          <a:p>
            <a:pPr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Importance of career problems</a:t>
            </a:r>
          </a:p>
          <a:p>
            <a:pPr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Views of career choice &amp; development</a:t>
            </a:r>
          </a:p>
          <a:p>
            <a:pPr>
              <a:lnSpc>
                <a:spcPct val="2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Cognitive information processing (CIP) theory</a:t>
            </a:r>
          </a:p>
        </p:txBody>
      </p:sp>
    </p:spTree>
    <p:extLst>
      <p:ext uri="{BB962C8B-B14F-4D97-AF65-F5344CB8AC3E}">
        <p14:creationId xmlns:p14="http://schemas.microsoft.com/office/powerpoint/2010/main" val="409635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7F59746E-0369-2983-0F84-13D989E9FC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9048E4A8-6CBB-4B2F-BDA2-8F6FC6E66C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B01C4500-1A43-438A-D28F-17144FFE00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8A6524C3-8FCD-5B62-E41B-E6032B85B957}"/>
              </a:ext>
            </a:extLst>
          </p:cNvPr>
          <p:cNvSpPr txBox="1">
            <a:spLocks/>
          </p:cNvSpPr>
          <p:nvPr/>
        </p:nvSpPr>
        <p:spPr>
          <a:xfrm>
            <a:off x="2394437" y="800100"/>
            <a:ext cx="13439368" cy="2568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sz="9600" b="1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8E3CF3-8909-C3E1-E9EC-AA78C6C3D5F2}"/>
              </a:ext>
            </a:extLst>
          </p:cNvPr>
          <p:cNvSpPr txBox="1">
            <a:spLocks/>
          </p:cNvSpPr>
          <p:nvPr/>
        </p:nvSpPr>
        <p:spPr>
          <a:xfrm>
            <a:off x="2750037" y="3162300"/>
            <a:ext cx="13106400" cy="5849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History of “career” – past and present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Key definitions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sample of career theories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Cognitive information processing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(CIP) theory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A5D91F-7F85-73C7-AD1D-A6323229DF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362200" y="2933700"/>
            <a:ext cx="13471605" cy="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1313DDB-BEA9-19CD-D065-0D80094CAD7F}"/>
              </a:ext>
            </a:extLst>
          </p:cNvPr>
          <p:cNvSpPr txBox="1">
            <a:spLocks/>
          </p:cNvSpPr>
          <p:nvPr/>
        </p:nvSpPr>
        <p:spPr>
          <a:xfrm>
            <a:off x="2514600" y="1050929"/>
            <a:ext cx="13792200" cy="16098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en-US" sz="8800" b="1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A5BDBB-E10C-A443-FBD5-4631006E146A}"/>
              </a:ext>
            </a:extLst>
          </p:cNvPr>
          <p:cNvSpPr txBox="1">
            <a:spLocks/>
          </p:cNvSpPr>
          <p:nvPr/>
        </p:nvSpPr>
        <p:spPr>
          <a:xfrm>
            <a:off x="2362200" y="3264693"/>
            <a:ext cx="11830050" cy="6527007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Emergence of “career”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Historical review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Hazards of early work</a:t>
            </a:r>
          </a:p>
          <a:p>
            <a:pPr>
              <a:buClr>
                <a:srgbClr val="CC3300"/>
              </a:buClr>
            </a:pPr>
            <a:r>
              <a:rPr lang="en-US" sz="4800" dirty="0">
                <a:latin typeface="Arial" panose="020B0604020202020204" pitchFamily="34" charset="0"/>
              </a:rPr>
              <a:t>    environments</a:t>
            </a:r>
            <a:endParaRPr lang="en-US" sz="4800" dirty="0"/>
          </a:p>
        </p:txBody>
      </p:sp>
      <p:pic>
        <p:nvPicPr>
          <p:cNvPr id="8" name="Picture 7" descr="Shadow of a person welding">
            <a:extLst>
              <a:ext uri="{FF2B5EF4-FFF2-40B4-BE49-F238E27FC236}">
                <a16:creationId xmlns:a16="http://schemas.microsoft.com/office/drawing/2014/main" id="{3F7587D4-44C8-71EE-6BF3-51CBF53993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9500"/>
            <a:ext cx="5851135" cy="3886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60DB5-97F3-3E7A-19A8-0B24B7A094E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438400" y="2705100"/>
            <a:ext cx="13944600" cy="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2">
            <a:extLst>
              <a:ext uri="{FF2B5EF4-FFF2-40B4-BE49-F238E27FC236}">
                <a16:creationId xmlns:a16="http://schemas.microsoft.com/office/drawing/2014/main" id="{FF6FFDD7-C533-A511-4E3E-CA3DC3A399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A72424D7-C1B1-72EB-B3A5-71E29FDA8B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03189E0A-80E8-A4D1-51B2-F396A22F8D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1313DDB-BEA9-19CD-D065-0D80094CAD7F}"/>
              </a:ext>
            </a:extLst>
          </p:cNvPr>
          <p:cNvSpPr txBox="1">
            <a:spLocks/>
          </p:cNvSpPr>
          <p:nvPr/>
        </p:nvSpPr>
        <p:spPr>
          <a:xfrm>
            <a:off x="2362200" y="1050929"/>
            <a:ext cx="13471605" cy="147289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Guidance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60DB5-97F3-3E7A-19A8-0B24B7A094E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362200" y="2705100"/>
            <a:ext cx="13471605" cy="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EF69EC-B6B6-94EC-6DC5-18D49BCB59DB}"/>
              </a:ext>
            </a:extLst>
          </p:cNvPr>
          <p:cNvSpPr txBox="1">
            <a:spLocks/>
          </p:cNvSpPr>
          <p:nvPr/>
        </p:nvSpPr>
        <p:spPr>
          <a:xfrm>
            <a:off x="2416906" y="3054530"/>
            <a:ext cx="10384694" cy="6527007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Frank Parsons’ Vocations Bureau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Parsons’ 3-step model</a:t>
            </a:r>
          </a:p>
          <a:p>
            <a:pPr lvl="1"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self-assessment</a:t>
            </a:r>
          </a:p>
          <a:p>
            <a:pPr lvl="1"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study of options</a:t>
            </a:r>
          </a:p>
          <a:p>
            <a:pPr lvl="1"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careful reasoning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Lifelong process</a:t>
            </a:r>
            <a:endParaRPr lang="en-US" sz="4800" dirty="0"/>
          </a:p>
        </p:txBody>
      </p:sp>
      <p:pic>
        <p:nvPicPr>
          <p:cNvPr id="11" name="Picture 10" descr="Three 3D arrows stacked and pointing in different directions">
            <a:extLst>
              <a:ext uri="{FF2B5EF4-FFF2-40B4-BE49-F238E27FC236}">
                <a16:creationId xmlns:a16="http://schemas.microsoft.com/office/drawing/2014/main" id="{EB7DF120-10D0-4979-A927-2D9CE7471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3800" r="32157" b="2753"/>
          <a:stretch/>
        </p:blipFill>
        <p:spPr>
          <a:xfrm>
            <a:off x="10439400" y="4610100"/>
            <a:ext cx="5029200" cy="41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2">
            <a:extLst>
              <a:ext uri="{FF2B5EF4-FFF2-40B4-BE49-F238E27FC236}">
                <a16:creationId xmlns:a16="http://schemas.microsoft.com/office/drawing/2014/main" id="{6B283AC3-FFB8-2249-B3FA-7D2B15800A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C54DE931-D31F-BA40-04BE-D7205F7CE14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CBA8CF0-C132-F5F0-75D1-56536DE07D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6A1A714D-50A6-1256-B1E1-58996670D3C5}"/>
              </a:ext>
            </a:extLst>
          </p:cNvPr>
          <p:cNvSpPr txBox="1">
            <a:spLocks/>
          </p:cNvSpPr>
          <p:nvPr/>
        </p:nvSpPr>
        <p:spPr>
          <a:xfrm>
            <a:off x="2193924" y="828676"/>
            <a:ext cx="12720254" cy="126682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 Today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47EFC5-A096-A669-0C5F-059A9C3AF601}"/>
              </a:ext>
            </a:extLst>
          </p:cNvPr>
          <p:cNvSpPr txBox="1">
            <a:spLocks/>
          </p:cNvSpPr>
          <p:nvPr/>
        </p:nvSpPr>
        <p:spPr>
          <a:xfrm>
            <a:off x="2193924" y="2660317"/>
            <a:ext cx="11830050" cy="653768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Rapid change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Nature of work in today’s </a:t>
            </a:r>
          </a:p>
          <a:p>
            <a:pPr>
              <a:buClr>
                <a:srgbClr val="C6211E"/>
              </a:buClr>
            </a:pPr>
            <a:r>
              <a:rPr lang="en-US" sz="4400" dirty="0">
                <a:latin typeface="Arial" panose="020B0604020202020204" pitchFamily="34" charset="0"/>
              </a:rPr>
              <a:t>    organizations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Work options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Shifts through time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Career materials and resources</a:t>
            </a:r>
            <a:endParaRPr lang="en-US" sz="4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D9EAF1-B1A6-174A-CB70-72E2A7C82A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286000" y="2460987"/>
            <a:ext cx="12628178" cy="15513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person reaching for a paper on a table full of paper and sticky notes">
            <a:extLst>
              <a:ext uri="{FF2B5EF4-FFF2-40B4-BE49-F238E27FC236}">
                <a16:creationId xmlns:a16="http://schemas.microsoft.com/office/drawing/2014/main" id="{7FC9F4A6-9AAA-1093-B9B3-FDE0DA998A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88" y="2933700"/>
            <a:ext cx="6093471" cy="40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07772C0-212A-7597-7D09-B72196A52CC5}"/>
              </a:ext>
            </a:extLst>
          </p:cNvPr>
          <p:cNvSpPr txBox="1">
            <a:spLocks/>
          </p:cNvSpPr>
          <p:nvPr/>
        </p:nvSpPr>
        <p:spPr>
          <a:xfrm>
            <a:off x="1370965" y="826264"/>
            <a:ext cx="15088235" cy="26408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80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Career Problems Important?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DD2A4B-D215-F35C-4A9B-3EF69B5A9D44}"/>
              </a:ext>
            </a:extLst>
          </p:cNvPr>
          <p:cNvSpPr txBox="1">
            <a:spLocks/>
          </p:cNvSpPr>
          <p:nvPr/>
        </p:nvSpPr>
        <p:spPr>
          <a:xfrm>
            <a:off x="1219200" y="3404588"/>
            <a:ext cx="16459200" cy="678942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Economic impact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Impact of full employment on</a:t>
            </a:r>
          </a:p>
          <a:p>
            <a:pPr>
              <a:buClr>
                <a:srgbClr val="C6211E"/>
              </a:buClr>
            </a:pPr>
            <a:r>
              <a:rPr lang="en-US" sz="4400" dirty="0">
                <a:latin typeface="Arial" panose="020B0604020202020204" pitchFamily="34" charset="0"/>
              </a:rPr>
              <a:t>    “health” of a nation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Relation between unemployment</a:t>
            </a:r>
          </a:p>
          <a:p>
            <a:pPr>
              <a:buClr>
                <a:srgbClr val="C6211E"/>
              </a:buClr>
            </a:pPr>
            <a:r>
              <a:rPr lang="en-US" sz="4400" dirty="0">
                <a:latin typeface="Arial" panose="020B0604020202020204" pitchFamily="34" charset="0"/>
              </a:rPr>
              <a:t>    and social and physical problems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Impact of organizational failures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latin typeface="Arial" panose="020B0604020202020204" pitchFamily="34" charset="0"/>
              </a:rPr>
              <a:t> Numbers of people impacted</a:t>
            </a:r>
            <a:endParaRPr lang="en-US" sz="4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92924A-57E8-B6CC-81C9-0AB179F9E8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3909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Colorful wooden maze">
            <a:extLst>
              <a:ext uri="{FF2B5EF4-FFF2-40B4-BE49-F238E27FC236}">
                <a16:creationId xmlns:a16="http://schemas.microsoft.com/office/drawing/2014/main" id="{FF9ADA38-19E7-66F4-717C-31CCDB6B75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4076700"/>
            <a:ext cx="6358885" cy="42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B32BF8-96BF-E2A3-C4F8-A19C0241F98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0861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ABEA93B-F003-9F3F-CC1A-CCDF43C1B64D}"/>
              </a:ext>
            </a:extLst>
          </p:cNvPr>
          <p:cNvSpPr txBox="1">
            <a:spLocks/>
          </p:cNvSpPr>
          <p:nvPr/>
        </p:nvSpPr>
        <p:spPr>
          <a:xfrm>
            <a:off x="1370965" y="1225616"/>
            <a:ext cx="15088235" cy="1670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Definitions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920D0C-4365-029B-95F2-7A32B0DDF827}"/>
              </a:ext>
            </a:extLst>
          </p:cNvPr>
          <p:cNvSpPr txBox="1">
            <a:spLocks/>
          </p:cNvSpPr>
          <p:nvPr/>
        </p:nvSpPr>
        <p:spPr>
          <a:xfrm>
            <a:off x="2286000" y="3695048"/>
            <a:ext cx="14325600" cy="518224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career development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career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work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occupation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position</a:t>
            </a:r>
          </a:p>
          <a:p>
            <a:pPr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4800" dirty="0">
                <a:latin typeface="Arial" panose="020B0604020202020204" pitchFamily="34" charset="0"/>
              </a:rPr>
              <a:t> job</a:t>
            </a:r>
            <a:endParaRPr lang="en-US" sz="4800" dirty="0"/>
          </a:p>
        </p:txBody>
      </p:sp>
      <p:pic>
        <p:nvPicPr>
          <p:cNvPr id="9" name="Picture 8" descr="Stack of hardcover books without spine titles">
            <a:extLst>
              <a:ext uri="{FF2B5EF4-FFF2-40B4-BE49-F238E27FC236}">
                <a16:creationId xmlns:a16="http://schemas.microsoft.com/office/drawing/2014/main" id="{5AC57177-3D39-DC2F-6D78-F9474BD6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/>
          <a:stretch/>
        </p:blipFill>
        <p:spPr>
          <a:xfrm>
            <a:off x="9448800" y="3666246"/>
            <a:ext cx="6982838" cy="50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C0AB22-FDB0-571A-E9A7-7686C36ECFE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71600" y="30861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AE913B3-C249-4316-4E03-A9AA2EE49D7C}"/>
              </a:ext>
            </a:extLst>
          </p:cNvPr>
          <p:cNvSpPr txBox="1">
            <a:spLocks/>
          </p:cNvSpPr>
          <p:nvPr/>
        </p:nvSpPr>
        <p:spPr>
          <a:xfrm>
            <a:off x="1371600" y="1255318"/>
            <a:ext cx="15087600" cy="190698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Definitions Exercise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7CE215-9F64-BC8C-B7A9-4AC4C6989D8E}"/>
              </a:ext>
            </a:extLst>
          </p:cNvPr>
          <p:cNvSpPr txBox="1">
            <a:spLocks/>
          </p:cNvSpPr>
          <p:nvPr/>
        </p:nvSpPr>
        <p:spPr>
          <a:xfrm>
            <a:off x="1361520" y="3549048"/>
            <a:ext cx="6677011" cy="494725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71525" indent="-771525">
              <a:buClr>
                <a:srgbClr val="C6211E"/>
              </a:buClr>
              <a:buFont typeface="+mj-lt"/>
              <a:buAutoNum type="alphaLcParenR"/>
            </a:pPr>
            <a:r>
              <a:rPr lang="en-US" sz="4800" dirty="0">
                <a:latin typeface="Arial" panose="020B0604020202020204" pitchFamily="34" charset="0"/>
              </a:rPr>
              <a:t>career development</a:t>
            </a:r>
          </a:p>
          <a:p>
            <a:pPr marL="771525" indent="-771525">
              <a:buClr>
                <a:srgbClr val="C6211E"/>
              </a:buClr>
              <a:buFont typeface="+mj-lt"/>
              <a:buAutoNum type="alphaLcParenR"/>
            </a:pPr>
            <a:r>
              <a:rPr lang="en-US" sz="4800" dirty="0">
                <a:latin typeface="Arial" panose="020B0604020202020204" pitchFamily="34" charset="0"/>
              </a:rPr>
              <a:t>career</a:t>
            </a:r>
          </a:p>
          <a:p>
            <a:pPr marL="771525" indent="-771525">
              <a:buClr>
                <a:srgbClr val="C6211E"/>
              </a:buClr>
              <a:buFont typeface="+mj-lt"/>
              <a:buAutoNum type="alphaLcParenR"/>
            </a:pPr>
            <a:r>
              <a:rPr lang="en-US" sz="4800" dirty="0">
                <a:latin typeface="Arial" panose="020B0604020202020204" pitchFamily="34" charset="0"/>
              </a:rPr>
              <a:t>work</a:t>
            </a:r>
          </a:p>
          <a:p>
            <a:pPr marL="771525" indent="-771525">
              <a:buClr>
                <a:srgbClr val="C6211E"/>
              </a:buClr>
              <a:buFont typeface="+mj-lt"/>
              <a:buAutoNum type="alphaLcParenR"/>
            </a:pPr>
            <a:r>
              <a:rPr lang="en-US" sz="4800" dirty="0">
                <a:latin typeface="Arial" panose="020B0604020202020204" pitchFamily="34" charset="0"/>
              </a:rPr>
              <a:t>occupation</a:t>
            </a:r>
          </a:p>
          <a:p>
            <a:pPr marL="771525" indent="-771525">
              <a:buClr>
                <a:srgbClr val="C6211E"/>
              </a:buClr>
              <a:buFont typeface="+mj-lt"/>
              <a:buAutoNum type="alphaLcParenR"/>
            </a:pPr>
            <a:r>
              <a:rPr lang="en-US" sz="4800" dirty="0">
                <a:latin typeface="Arial" panose="020B0604020202020204" pitchFamily="34" charset="0"/>
              </a:rPr>
              <a:t>position</a:t>
            </a:r>
          </a:p>
          <a:p>
            <a:pPr marL="771525" indent="-771525">
              <a:buClr>
                <a:srgbClr val="C6211E"/>
              </a:buClr>
              <a:buFont typeface="+mj-lt"/>
              <a:buAutoNum type="alphaLcParenR"/>
            </a:pPr>
            <a:r>
              <a:rPr lang="en-US" sz="4800" dirty="0">
                <a:latin typeface="Arial" panose="020B0604020202020204" pitchFamily="34" charset="0"/>
              </a:rPr>
              <a:t>job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77B2B-3CF3-D3B4-C762-27BBA1F67F55}"/>
              </a:ext>
            </a:extLst>
          </p:cNvPr>
          <p:cNvSpPr txBox="1"/>
          <p:nvPr/>
        </p:nvSpPr>
        <p:spPr>
          <a:xfrm>
            <a:off x="8107749" y="3513755"/>
            <a:ext cx="94091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C6211E"/>
              </a:buClr>
              <a:buFont typeface="+mj-lt"/>
              <a:buAutoNum type="arabicParenR"/>
            </a:pPr>
            <a:r>
              <a:rPr lang="en-US" sz="4000" dirty="0">
                <a:effectLst/>
                <a:latin typeface="Arial" panose="020B0604020202020204" pitchFamily="34" charset="0"/>
              </a:rPr>
              <a:t>Volunteering at the animal shelter</a:t>
            </a:r>
          </a:p>
          <a:p>
            <a:pPr marL="514350" indent="-514350">
              <a:buClr>
                <a:srgbClr val="C6211E"/>
              </a:buClr>
              <a:buFont typeface="+mj-lt"/>
              <a:buAutoNum type="arabicParenR"/>
            </a:pPr>
            <a:r>
              <a:rPr lang="en-US" sz="4000" dirty="0">
                <a:effectLst/>
                <a:latin typeface="Arial" panose="020B0604020202020204" pitchFamily="34" charset="0"/>
              </a:rPr>
              <a:t>Includes all factors that shape your current situation</a:t>
            </a:r>
          </a:p>
          <a:p>
            <a:pPr marL="514350" indent="-514350">
              <a:buClr>
                <a:srgbClr val="C6211E"/>
              </a:buClr>
              <a:buFont typeface="+mj-lt"/>
              <a:buAutoNum type="arabicParenR"/>
            </a:pPr>
            <a:r>
              <a:rPr lang="en-US" sz="4000" dirty="0">
                <a:effectLst/>
                <a:latin typeface="Arial" panose="020B0604020202020204" pitchFamily="34" charset="0"/>
              </a:rPr>
              <a:t>Accountant</a:t>
            </a:r>
          </a:p>
          <a:p>
            <a:pPr marL="514350" indent="-514350">
              <a:buClr>
                <a:srgbClr val="C6211E"/>
              </a:buClr>
              <a:buFont typeface="+mj-lt"/>
              <a:buAutoNum type="arabicParenR"/>
            </a:pPr>
            <a:r>
              <a:rPr lang="en-US" sz="4000" dirty="0">
                <a:effectLst/>
                <a:latin typeface="Arial" panose="020B0604020202020204" pitchFamily="34" charset="0"/>
              </a:rPr>
              <a:t>My interview was successful,</a:t>
            </a:r>
            <a:br>
              <a:rPr lang="en-US" sz="4000" dirty="0"/>
            </a:br>
            <a:r>
              <a:rPr lang="en-US" sz="4000" dirty="0">
                <a:effectLst/>
                <a:latin typeface="Arial" panose="020B0604020202020204" pitchFamily="34" charset="0"/>
              </a:rPr>
              <a:t>and I got the _______.</a:t>
            </a:r>
          </a:p>
          <a:p>
            <a:pPr marL="514350" indent="-514350">
              <a:buClr>
                <a:srgbClr val="C6211E"/>
              </a:buClr>
              <a:buFont typeface="+mj-lt"/>
              <a:buAutoNum type="arabicParenR"/>
            </a:pPr>
            <a:r>
              <a:rPr lang="en-US" sz="4000" dirty="0">
                <a:effectLst/>
                <a:latin typeface="Arial" panose="020B0604020202020204" pitchFamily="34" charset="0"/>
              </a:rPr>
              <a:t>Microsoft has an opening for</a:t>
            </a:r>
            <a:br>
              <a:rPr lang="en-US" sz="4000" dirty="0"/>
            </a:br>
            <a:r>
              <a:rPr lang="en-US" sz="4000" dirty="0">
                <a:effectLst/>
                <a:latin typeface="Arial" panose="020B0604020202020204" pitchFamily="34" charset="0"/>
              </a:rPr>
              <a:t>a Technical Trainer</a:t>
            </a:r>
          </a:p>
          <a:p>
            <a:pPr marL="514350" indent="-514350">
              <a:buClr>
                <a:srgbClr val="C6211E"/>
              </a:buClr>
              <a:buFont typeface="+mj-lt"/>
              <a:buAutoNum type="arabicParenR"/>
            </a:pPr>
            <a:r>
              <a:rPr lang="en-US" sz="4000" dirty="0">
                <a:effectLst/>
                <a:latin typeface="Arial" panose="020B0604020202020204" pitchFamily="34" charset="0"/>
              </a:rPr>
              <a:t>Right now, you are in your _______.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BAB498-D704-0909-DA63-4566ED69A7D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038531" y="3086100"/>
            <a:ext cx="0" cy="6629400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9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776401" y="750064"/>
            <a:ext cx="16810355" cy="9079252"/>
            <a:chOff x="776401" y="750064"/>
            <a:chExt cx="16810355" cy="9079252"/>
          </a:xfrm>
          <a:solidFill>
            <a:schemeClr val="bg1"/>
          </a:solidFill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64"/>
              <a:ext cx="16810355" cy="9079230"/>
            </a:xfrm>
            <a:custGeom>
              <a:avLst/>
              <a:gdLst/>
              <a:ahLst/>
              <a:cxnLst/>
              <a:rect l="l" t="t" r="r" b="b"/>
              <a:pathLst>
                <a:path w="16810355" h="9079230">
                  <a:moveTo>
                    <a:pt x="16810016" y="9078827"/>
                  </a:moveTo>
                  <a:lnTo>
                    <a:pt x="0" y="9078827"/>
                  </a:lnTo>
                  <a:lnTo>
                    <a:pt x="0" y="0"/>
                  </a:lnTo>
                  <a:lnTo>
                    <a:pt x="16810016" y="0"/>
                  </a:lnTo>
                  <a:lnTo>
                    <a:pt x="16810016" y="907882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6401" y="750086"/>
              <a:ext cx="16809720" cy="9079230"/>
            </a:xfrm>
            <a:custGeom>
              <a:avLst/>
              <a:gdLst/>
              <a:ahLst/>
              <a:cxnLst/>
              <a:rect l="l" t="t" r="r" b="b"/>
              <a:pathLst>
                <a:path w="16809720" h="9079230">
                  <a:moveTo>
                    <a:pt x="0" y="0"/>
                  </a:moveTo>
                  <a:lnTo>
                    <a:pt x="16809093" y="0"/>
                  </a:lnTo>
                  <a:lnTo>
                    <a:pt x="16809093" y="9078767"/>
                  </a:lnTo>
                  <a:lnTo>
                    <a:pt x="0" y="90787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499">
              <a:solidFill>
                <a:srgbClr val="F1B9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986BBE-6A37-9913-E8AB-500F18D805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36644" y="2324100"/>
            <a:ext cx="15087600" cy="0"/>
          </a:xfrm>
          <a:prstGeom prst="line">
            <a:avLst/>
          </a:prstGeom>
          <a:ln w="38100">
            <a:solidFill>
              <a:srgbClr val="33CCFF"/>
            </a:solidFill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149320A-C04E-B8ED-D8E6-4C35E04DFEA9}"/>
              </a:ext>
            </a:extLst>
          </p:cNvPr>
          <p:cNvSpPr txBox="1">
            <a:spLocks/>
          </p:cNvSpPr>
          <p:nvPr/>
        </p:nvSpPr>
        <p:spPr>
          <a:xfrm>
            <a:off x="1436008" y="800100"/>
            <a:ext cx="15087599" cy="1549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Roe’s Formula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D368AF-63EC-8AFA-2CD4-2BFBAD180007}"/>
              </a:ext>
            </a:extLst>
          </p:cNvPr>
          <p:cNvSpPr txBox="1">
            <a:spLocks/>
          </p:cNvSpPr>
          <p:nvPr/>
        </p:nvSpPr>
        <p:spPr>
          <a:xfrm>
            <a:off x="1752600" y="4406525"/>
            <a:ext cx="7203523" cy="517208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3600" dirty="0">
                <a:latin typeface="Arial" panose="020B0604020202020204" pitchFamily="34" charset="0"/>
              </a:rPr>
              <a:t>S = sex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</a:rPr>
              <a:t>E = state of the economy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</a:rPr>
              <a:t>B = family background/ethnicity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</a:rPr>
              <a:t>C = chance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</a:rPr>
              <a:t>F = friends, peers</a:t>
            </a:r>
            <a:br>
              <a:rPr lang="en-US" sz="3600" dirty="0"/>
            </a:br>
            <a:r>
              <a:rPr lang="en-US" sz="3600" dirty="0">
                <a:latin typeface="Arial" panose="020B0604020202020204" pitchFamily="34" charset="0"/>
              </a:rPr>
              <a:t>M = marital situation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F11342-CFB7-528D-221C-BE104C5DA434}"/>
              </a:ext>
            </a:extLst>
          </p:cNvPr>
          <p:cNvSpPr txBox="1"/>
          <p:nvPr/>
        </p:nvSpPr>
        <p:spPr>
          <a:xfrm>
            <a:off x="8980444" y="4381500"/>
            <a:ext cx="933187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3600" dirty="0">
                <a:effectLst/>
                <a:latin typeface="Arial" panose="020B0604020202020204" pitchFamily="34" charset="0"/>
              </a:rPr>
              <a:t>L = general learning &amp; education</a:t>
            </a:r>
            <a:br>
              <a:rPr lang="en-US" sz="3600" dirty="0"/>
            </a:br>
            <a:r>
              <a:rPr lang="en-US" sz="3600" dirty="0">
                <a:effectLst/>
                <a:latin typeface="Arial" panose="020B0604020202020204" pitchFamily="34" charset="0"/>
              </a:rPr>
              <a:t>A = special acquired skills</a:t>
            </a:r>
            <a:br>
              <a:rPr lang="en-US" sz="3600" dirty="0"/>
            </a:br>
            <a:r>
              <a:rPr lang="en-US" sz="3600" dirty="0">
                <a:effectLst/>
                <a:latin typeface="Arial" panose="020B0604020202020204" pitchFamily="34" charset="0"/>
              </a:rPr>
              <a:t>P = physical characteristics</a:t>
            </a:r>
            <a:br>
              <a:rPr lang="en-US" sz="3600" dirty="0"/>
            </a:br>
            <a:r>
              <a:rPr lang="en-US" sz="3600" dirty="0">
                <a:effectLst/>
                <a:latin typeface="Arial" panose="020B0604020202020204" pitchFamily="34" charset="0"/>
              </a:rPr>
              <a:t>G = cognitive or special natural abilities</a:t>
            </a:r>
            <a:br>
              <a:rPr lang="en-US" sz="3600" dirty="0"/>
            </a:br>
            <a:r>
              <a:rPr lang="en-US" sz="3600" dirty="0">
                <a:effectLst/>
                <a:latin typeface="Arial" panose="020B0604020202020204" pitchFamily="34" charset="0"/>
              </a:rPr>
              <a:t>T = temperament/personality</a:t>
            </a:r>
            <a:br>
              <a:rPr lang="en-US" sz="3600" dirty="0"/>
            </a:br>
            <a:r>
              <a:rPr lang="en-US" sz="3600" dirty="0">
                <a:effectLst/>
                <a:latin typeface="Arial" panose="020B0604020202020204" pitchFamily="34" charset="0"/>
              </a:rPr>
              <a:t>I = interests/values</a:t>
            </a:r>
            <a:endParaRPr lang="en-US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481AC5-7DB9-6B73-8DAD-DC8E5FA7E996}"/>
              </a:ext>
            </a:extLst>
          </p:cNvPr>
          <p:cNvSpPr txBox="1">
            <a:spLocks/>
          </p:cNvSpPr>
          <p:nvPr/>
        </p:nvSpPr>
        <p:spPr>
          <a:xfrm>
            <a:off x="2860618" y="2171700"/>
            <a:ext cx="12566761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Occupational Choice </a:t>
            </a:r>
            <a:r>
              <a:rPr lang="en-US" sz="4800" dirty="0">
                <a:latin typeface="Arial" panose="020B0604020202020204" pitchFamily="34" charset="0"/>
              </a:rPr>
              <a:t>=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</a:rPr>
              <a:t>S[(</a:t>
            </a:r>
            <a:r>
              <a:rPr lang="en-US" sz="3600" dirty="0" err="1">
                <a:latin typeface="Arial" panose="020B0604020202020204" pitchFamily="34" charset="0"/>
              </a:rPr>
              <a:t>eE</a:t>
            </a:r>
            <a:r>
              <a:rPr lang="en-US" sz="3600" dirty="0">
                <a:latin typeface="Arial" panose="020B0604020202020204" pitchFamily="34" charset="0"/>
              </a:rPr>
              <a:t> + </a:t>
            </a:r>
            <a:r>
              <a:rPr lang="en-US" sz="3600" dirty="0" err="1">
                <a:latin typeface="Arial" panose="020B0604020202020204" pitchFamily="34" charset="0"/>
              </a:rPr>
              <a:t>bB</a:t>
            </a:r>
            <a:r>
              <a:rPr lang="en-US" sz="3600" dirty="0">
                <a:latin typeface="Arial" panose="020B0604020202020204" pitchFamily="34" charset="0"/>
              </a:rPr>
              <a:t> + </a:t>
            </a:r>
            <a:r>
              <a:rPr lang="en-US" sz="3600" dirty="0" err="1">
                <a:latin typeface="Arial" panose="020B0604020202020204" pitchFamily="34" charset="0"/>
              </a:rPr>
              <a:t>cC</a:t>
            </a:r>
            <a:r>
              <a:rPr lang="en-US" sz="3600" dirty="0">
                <a:latin typeface="Arial" panose="020B0604020202020204" pitchFamily="34" charset="0"/>
              </a:rPr>
              <a:t>) +(</a:t>
            </a:r>
            <a:r>
              <a:rPr lang="en-US" sz="3600" dirty="0" err="1">
                <a:latin typeface="Arial" panose="020B0604020202020204" pitchFamily="34" charset="0"/>
              </a:rPr>
              <a:t>fF</a:t>
            </a:r>
            <a:r>
              <a:rPr lang="en-US" sz="3600" dirty="0">
                <a:latin typeface="Arial" panose="020B0604020202020204" pitchFamily="34" charset="0"/>
              </a:rPr>
              <a:t>, mM)) + (</a:t>
            </a:r>
            <a:r>
              <a:rPr lang="en-US" sz="3600" dirty="0" err="1">
                <a:latin typeface="Arial" panose="020B0604020202020204" pitchFamily="34" charset="0"/>
              </a:rPr>
              <a:t>lL</a:t>
            </a:r>
            <a:r>
              <a:rPr lang="en-US" sz="3600" dirty="0">
                <a:latin typeface="Arial" panose="020B0604020202020204" pitchFamily="34" charset="0"/>
              </a:rPr>
              <a:t> + </a:t>
            </a:r>
            <a:r>
              <a:rPr lang="en-US" sz="3600" dirty="0" err="1">
                <a:latin typeface="Arial" panose="020B0604020202020204" pitchFamily="34" charset="0"/>
              </a:rPr>
              <a:t>aA</a:t>
            </a:r>
            <a:r>
              <a:rPr lang="en-US" sz="3600" dirty="0">
                <a:latin typeface="Arial" panose="020B0604020202020204" pitchFamily="34" charset="0"/>
              </a:rPr>
              <a:t>) + (</a:t>
            </a:r>
            <a:r>
              <a:rPr lang="en-US" sz="3600" dirty="0" err="1">
                <a:latin typeface="Arial" panose="020B0604020202020204" pitchFamily="34" charset="0"/>
              </a:rPr>
              <a:t>pP</a:t>
            </a:r>
            <a:r>
              <a:rPr lang="en-US" sz="3600" dirty="0">
                <a:latin typeface="Arial" panose="020B0604020202020204" pitchFamily="34" charset="0"/>
              </a:rPr>
              <a:t> x </a:t>
            </a:r>
            <a:r>
              <a:rPr lang="en-US" sz="3600" dirty="0" err="1">
                <a:latin typeface="Arial" panose="020B0604020202020204" pitchFamily="34" charset="0"/>
              </a:rPr>
              <a:t>gG</a:t>
            </a:r>
            <a:r>
              <a:rPr lang="en-US" sz="3600" dirty="0">
                <a:latin typeface="Arial" panose="020B0604020202020204" pitchFamily="34" charset="0"/>
              </a:rPr>
              <a:t> x </a:t>
            </a:r>
            <a:r>
              <a:rPr lang="en-US" sz="3600" dirty="0" err="1">
                <a:latin typeface="Arial" panose="020B0604020202020204" pitchFamily="34" charset="0"/>
              </a:rPr>
              <a:t>tT</a:t>
            </a:r>
            <a:r>
              <a:rPr lang="en-US" sz="3600" dirty="0">
                <a:latin typeface="Arial" panose="020B0604020202020204" pitchFamily="34" charset="0"/>
              </a:rPr>
              <a:t> x </a:t>
            </a:r>
            <a:r>
              <a:rPr lang="en-US" sz="3600" dirty="0" err="1">
                <a:latin typeface="Arial" panose="020B0604020202020204" pitchFamily="34" charset="0"/>
              </a:rPr>
              <a:t>iI</a:t>
            </a:r>
            <a:r>
              <a:rPr lang="en-US" sz="3600" dirty="0">
                <a:latin typeface="Arial" panose="020B0604020202020204" pitchFamily="34" charset="0"/>
              </a:rPr>
              <a:t>)]</a:t>
            </a:r>
            <a:endParaRPr lang="en-US" sz="36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647</Words>
  <Application>Microsoft Office PowerPoint</Application>
  <PresentationFormat>Custom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Bradley Hand ITC</vt:lpstr>
      <vt:lpstr>Calibri</vt:lpstr>
      <vt:lpstr>Wingdings</vt:lpstr>
      <vt:lpstr>Office Theme</vt:lpstr>
      <vt:lpstr>Chapter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Reardon Presentation</dc:title>
  <dc:creator>Hhoeger</dc:creator>
  <cp:keywords>DAGAi4wqv6k,BAFaA4FNugk</cp:keywords>
  <cp:lastModifiedBy>V. Casey Dozier</cp:lastModifiedBy>
  <cp:revision>82</cp:revision>
  <dcterms:created xsi:type="dcterms:W3CDTF">2024-07-01T18:04:32Z</dcterms:created>
  <dcterms:modified xsi:type="dcterms:W3CDTF">2026-02-16T21:42:39Z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2024-03-26T00:00:00Z</vt:filetime>
  </property>
  <property fmtid="{D5CDD505-2E9C-101B-9397-08002B2CF9AE}" pid="3" name="Creator">
    <vt:lpwstr>Canva</vt:lpwstr>
  </property>
  <property fmtid="{D5CDD505-2E9C-101B-9397-08002B2CF9AE}" pid="4" name="LastSaved">
    <vt:filetime>2024-07-01T00:00:00Z</vt:filetime>
  </property>
  <property fmtid="{D5CDD505-2E9C-101B-9397-08002B2CF9AE}" pid="5" name="Producer">
    <vt:lpwstr>Canva</vt:lpwstr>
  </property>
</Properties>
</file>