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ppt/theme/themeOverride1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3.xml" ContentType="application/vnd.openxmlformats-officedocument.themeOverride+xml"/>
  <Override PartName="/ppt/notesSlides/notesSlide17.xml" ContentType="application/vnd.openxmlformats-officedocument.presentationml.notesSlide+xml"/>
  <Override PartName="/ppt/theme/themeOverride1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15.xml" ContentType="application/vnd.openxmlformats-officedocument.themeOverride+xml"/>
  <Override PartName="/ppt/notesSlides/notesSlide25.xml" ContentType="application/vnd.openxmlformats-officedocument.presentationml.notesSlide+xml"/>
  <Override PartName="/ppt/theme/themeOverride16.xml" ContentType="application/vnd.openxmlformats-officedocument.themeOverride+xml"/>
  <Override PartName="/ppt/notesSlides/notesSlide26.xml" ContentType="application/vnd.openxmlformats-officedocument.presentationml.notesSlide+xml"/>
  <Override PartName="/ppt/theme/themeOverride17.xml" ContentType="application/vnd.openxmlformats-officedocument.themeOverride+xml"/>
  <Override PartName="/ppt/notesSlides/notesSlide27.xml" ContentType="application/vnd.openxmlformats-officedocument.presentationml.notesSlide+xml"/>
  <Override PartName="/ppt/theme/themeOverride18.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9.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20.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21.xml" ContentType="application/vnd.openxmlformats-officedocument.themeOverride+xml"/>
  <Override PartName="/ppt/notesSlides/notesSlide36.xml" ContentType="application/vnd.openxmlformats-officedocument.presentationml.notesSlide+xml"/>
  <Override PartName="/ppt/theme/themeOverride22.xml" ContentType="application/vnd.openxmlformats-officedocument.themeOverride+xml"/>
  <Override PartName="/ppt/notesSlides/notesSlide37.xml" ContentType="application/vnd.openxmlformats-officedocument.presentationml.notesSlide+xml"/>
  <Override PartName="/ppt/theme/themeOverride23.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54"/>
  </p:notesMasterIdLst>
  <p:handoutMasterIdLst>
    <p:handoutMasterId r:id="rId55"/>
  </p:handoutMasterIdLst>
  <p:sldIdLst>
    <p:sldId id="256" r:id="rId2"/>
    <p:sldId id="353" r:id="rId3"/>
    <p:sldId id="257" r:id="rId4"/>
    <p:sldId id="343" r:id="rId5"/>
    <p:sldId id="321" r:id="rId6"/>
    <p:sldId id="258" r:id="rId7"/>
    <p:sldId id="319" r:id="rId8"/>
    <p:sldId id="330" r:id="rId9"/>
    <p:sldId id="350" r:id="rId10"/>
    <p:sldId id="320" r:id="rId11"/>
    <p:sldId id="322" r:id="rId12"/>
    <p:sldId id="386" r:id="rId13"/>
    <p:sldId id="351" r:id="rId14"/>
    <p:sldId id="354" r:id="rId15"/>
    <p:sldId id="329" r:id="rId16"/>
    <p:sldId id="355" r:id="rId17"/>
    <p:sldId id="325" r:id="rId18"/>
    <p:sldId id="356" r:id="rId19"/>
    <p:sldId id="357" r:id="rId20"/>
    <p:sldId id="358" r:id="rId21"/>
    <p:sldId id="359" r:id="rId22"/>
    <p:sldId id="326" r:id="rId23"/>
    <p:sldId id="328" r:id="rId24"/>
    <p:sldId id="360" r:id="rId25"/>
    <p:sldId id="361" r:id="rId26"/>
    <p:sldId id="362" r:id="rId27"/>
    <p:sldId id="363" r:id="rId28"/>
    <p:sldId id="364" r:id="rId29"/>
    <p:sldId id="365" r:id="rId30"/>
    <p:sldId id="366" r:id="rId31"/>
    <p:sldId id="367" r:id="rId32"/>
    <p:sldId id="369" r:id="rId33"/>
    <p:sldId id="371" r:id="rId34"/>
    <p:sldId id="273" r:id="rId35"/>
    <p:sldId id="275" r:id="rId36"/>
    <p:sldId id="318" r:id="rId37"/>
    <p:sldId id="264" r:id="rId38"/>
    <p:sldId id="373" r:id="rId39"/>
    <p:sldId id="334" r:id="rId40"/>
    <p:sldId id="372" r:id="rId41"/>
    <p:sldId id="374" r:id="rId42"/>
    <p:sldId id="375" r:id="rId43"/>
    <p:sldId id="377" r:id="rId44"/>
    <p:sldId id="378" r:id="rId45"/>
    <p:sldId id="336" r:id="rId46"/>
    <p:sldId id="387" r:id="rId47"/>
    <p:sldId id="388" r:id="rId48"/>
    <p:sldId id="389" r:id="rId49"/>
    <p:sldId id="313" r:id="rId50"/>
    <p:sldId id="339" r:id="rId51"/>
    <p:sldId id="338" r:id="rId52"/>
    <p:sldId id="376" r:id="rId53"/>
  </p:sldIdLst>
  <p:sldSz cx="9144000" cy="6858000" type="screen4x3"/>
  <p:notesSz cx="6954838" cy="9240838"/>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CCFF"/>
    <a:srgbClr val="FFFFFF"/>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272" autoAdjust="0"/>
    <p:restoredTop sz="41872" autoAdjust="0"/>
  </p:normalViewPr>
  <p:slideViewPr>
    <p:cSldViewPr>
      <p:cViewPr varScale="1">
        <p:scale>
          <a:sx n="115" d="100"/>
          <a:sy n="115" d="100"/>
        </p:scale>
        <p:origin x="-1032" y="-11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652" y="18"/>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slide" Target="slides/slide8.xml"/><Relationship Id="rId1" Type="http://schemas.openxmlformats.org/officeDocument/2006/relationships/slide" Target="slides/slide5.xml"/><Relationship Id="rId4"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8" tIns="46269" rIns="92538" bIns="46269" numCol="1" anchor="t" anchorCtr="0" compatLnSpc="1">
            <a:prstTxWarp prst="textNoShape">
              <a:avLst/>
            </a:prstTxWarp>
          </a:bodyPr>
          <a:lstStyle>
            <a:lvl1pPr defTabSz="925513" eaLnBrk="1" hangingPunct="1">
              <a:defRPr sz="1200">
                <a:latin typeface="Arial" charset="0"/>
              </a:defRPr>
            </a:lvl1pPr>
          </a:lstStyle>
          <a:p>
            <a:endParaRPr lang="en-US"/>
          </a:p>
        </p:txBody>
      </p:sp>
      <p:sp>
        <p:nvSpPr>
          <p:cNvPr id="204803" name="Rectangle 3"/>
          <p:cNvSpPr>
            <a:spLocks noGrp="1" noChangeArrowheads="1"/>
          </p:cNvSpPr>
          <p:nvPr>
            <p:ph type="dt" sz="quarter" idx="1"/>
          </p:nvPr>
        </p:nvSpPr>
        <p:spPr bwMode="auto">
          <a:xfrm>
            <a:off x="3940175"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8" tIns="46269" rIns="92538" bIns="46269" numCol="1" anchor="t" anchorCtr="0" compatLnSpc="1">
            <a:prstTxWarp prst="textNoShape">
              <a:avLst/>
            </a:prstTxWarp>
          </a:bodyPr>
          <a:lstStyle>
            <a:lvl1pPr algn="r" defTabSz="925513" eaLnBrk="1" hangingPunct="1">
              <a:defRPr sz="1200">
                <a:latin typeface="Arial" charset="0"/>
              </a:defRPr>
            </a:lvl1pPr>
          </a:lstStyle>
          <a:p>
            <a:endParaRPr lang="en-US"/>
          </a:p>
        </p:txBody>
      </p:sp>
      <p:sp>
        <p:nvSpPr>
          <p:cNvPr id="204804" name="Rectangle 4"/>
          <p:cNvSpPr>
            <a:spLocks noGrp="1" noChangeArrowheads="1"/>
          </p:cNvSpPr>
          <p:nvPr>
            <p:ph type="ftr" sz="quarter" idx="2"/>
          </p:nvPr>
        </p:nvSpPr>
        <p:spPr bwMode="auto">
          <a:xfrm>
            <a:off x="0" y="8777288"/>
            <a:ext cx="30130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8" tIns="46269" rIns="92538" bIns="46269" numCol="1" anchor="b" anchorCtr="0" compatLnSpc="1">
            <a:prstTxWarp prst="textNoShape">
              <a:avLst/>
            </a:prstTxWarp>
          </a:bodyPr>
          <a:lstStyle>
            <a:lvl1pPr defTabSz="925513" eaLnBrk="1" hangingPunct="1">
              <a:defRPr sz="1200">
                <a:latin typeface="Arial" charset="0"/>
              </a:defRPr>
            </a:lvl1pPr>
          </a:lstStyle>
          <a:p>
            <a:endParaRPr lang="en-US"/>
          </a:p>
        </p:txBody>
      </p:sp>
      <p:sp>
        <p:nvSpPr>
          <p:cNvPr id="204805" name="Rectangle 5"/>
          <p:cNvSpPr>
            <a:spLocks noGrp="1" noChangeArrowheads="1"/>
          </p:cNvSpPr>
          <p:nvPr>
            <p:ph type="sldNum" sz="quarter" idx="3"/>
          </p:nvPr>
        </p:nvSpPr>
        <p:spPr bwMode="auto">
          <a:xfrm>
            <a:off x="3940175" y="8777288"/>
            <a:ext cx="30130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8" tIns="46269" rIns="92538" bIns="46269" numCol="1" anchor="b" anchorCtr="0" compatLnSpc="1">
            <a:prstTxWarp prst="textNoShape">
              <a:avLst/>
            </a:prstTxWarp>
          </a:bodyPr>
          <a:lstStyle>
            <a:lvl1pPr algn="r" defTabSz="925513" eaLnBrk="1" hangingPunct="1">
              <a:defRPr sz="1200">
                <a:latin typeface="Arial" charset="0"/>
              </a:defRPr>
            </a:lvl1pPr>
          </a:lstStyle>
          <a:p>
            <a:fld id="{B2AF2A72-A0BF-4DF1-802A-48FA53E6165D}" type="slidenum">
              <a:rPr lang="en-US"/>
              <a:pPr/>
              <a:t>‹#›</a:t>
            </a:fld>
            <a:endParaRPr lang="en-US"/>
          </a:p>
        </p:txBody>
      </p:sp>
    </p:spTree>
    <p:extLst>
      <p:ext uri="{BB962C8B-B14F-4D97-AF65-F5344CB8AC3E}">
        <p14:creationId xmlns:p14="http://schemas.microsoft.com/office/powerpoint/2010/main" val="3722648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8" tIns="46269" rIns="92538" bIns="46269" numCol="1" anchor="t" anchorCtr="0" compatLnSpc="1">
            <a:prstTxWarp prst="textNoShape">
              <a:avLst/>
            </a:prstTxWarp>
          </a:bodyPr>
          <a:lstStyle>
            <a:lvl1pPr defTabSz="925513" eaLnBrk="1" hangingPunct="1">
              <a:defRPr sz="1200">
                <a:latin typeface="Arial" charset="0"/>
              </a:defRPr>
            </a:lvl1pPr>
          </a:lstStyle>
          <a:p>
            <a:endParaRPr lang="en-US"/>
          </a:p>
        </p:txBody>
      </p:sp>
      <p:sp>
        <p:nvSpPr>
          <p:cNvPr id="87043" name="Rectangle 3"/>
          <p:cNvSpPr>
            <a:spLocks noGrp="1" noChangeArrowheads="1"/>
          </p:cNvSpPr>
          <p:nvPr>
            <p:ph type="dt" idx="1"/>
          </p:nvPr>
        </p:nvSpPr>
        <p:spPr bwMode="auto">
          <a:xfrm>
            <a:off x="3940175" y="0"/>
            <a:ext cx="3013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8" tIns="46269" rIns="92538" bIns="46269" numCol="1" anchor="t" anchorCtr="0" compatLnSpc="1">
            <a:prstTxWarp prst="textNoShape">
              <a:avLst/>
            </a:prstTxWarp>
          </a:bodyPr>
          <a:lstStyle>
            <a:lvl1pPr algn="r" defTabSz="925513" eaLnBrk="1" hangingPunct="1">
              <a:defRPr sz="1200">
                <a:latin typeface="Arial" charset="0"/>
              </a:defRPr>
            </a:lvl1pPr>
          </a:lstStyle>
          <a:p>
            <a:endParaRPr lang="en-US"/>
          </a:p>
        </p:txBody>
      </p:sp>
      <p:sp>
        <p:nvSpPr>
          <p:cNvPr id="87044" name="Rectangle 4"/>
          <p:cNvSpPr>
            <a:spLocks noGrp="1" noRot="1" noChangeAspect="1"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7045" name="Rectangle 5"/>
          <p:cNvSpPr>
            <a:spLocks noGrp="1" noChangeArrowheads="1"/>
          </p:cNvSpPr>
          <p:nvPr>
            <p:ph type="body" sz="quarter" idx="3"/>
          </p:nvPr>
        </p:nvSpPr>
        <p:spPr bwMode="auto">
          <a:xfrm>
            <a:off x="695325" y="4389438"/>
            <a:ext cx="5564188"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8" tIns="46269" rIns="92538" bIns="462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46" name="Rectangle 6"/>
          <p:cNvSpPr>
            <a:spLocks noGrp="1" noChangeArrowheads="1"/>
          </p:cNvSpPr>
          <p:nvPr>
            <p:ph type="ftr" sz="quarter" idx="4"/>
          </p:nvPr>
        </p:nvSpPr>
        <p:spPr bwMode="auto">
          <a:xfrm>
            <a:off x="0" y="8777288"/>
            <a:ext cx="30130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8" tIns="46269" rIns="92538" bIns="46269" numCol="1" anchor="b" anchorCtr="0" compatLnSpc="1">
            <a:prstTxWarp prst="textNoShape">
              <a:avLst/>
            </a:prstTxWarp>
          </a:bodyPr>
          <a:lstStyle>
            <a:lvl1pPr defTabSz="925513" eaLnBrk="1" hangingPunct="1">
              <a:defRPr sz="1200">
                <a:latin typeface="Arial" charset="0"/>
              </a:defRPr>
            </a:lvl1pPr>
          </a:lstStyle>
          <a:p>
            <a:endParaRPr lang="en-US"/>
          </a:p>
        </p:txBody>
      </p:sp>
      <p:sp>
        <p:nvSpPr>
          <p:cNvPr id="87047" name="Rectangle 7"/>
          <p:cNvSpPr>
            <a:spLocks noGrp="1" noChangeArrowheads="1"/>
          </p:cNvSpPr>
          <p:nvPr>
            <p:ph type="sldNum" sz="quarter" idx="5"/>
          </p:nvPr>
        </p:nvSpPr>
        <p:spPr bwMode="auto">
          <a:xfrm>
            <a:off x="3940175" y="8777288"/>
            <a:ext cx="30130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8" tIns="46269" rIns="92538" bIns="46269" numCol="1" anchor="b" anchorCtr="0" compatLnSpc="1">
            <a:prstTxWarp prst="textNoShape">
              <a:avLst/>
            </a:prstTxWarp>
          </a:bodyPr>
          <a:lstStyle>
            <a:lvl1pPr algn="r" defTabSz="925513" eaLnBrk="1" hangingPunct="1">
              <a:defRPr sz="1200">
                <a:latin typeface="Arial" charset="0"/>
              </a:defRPr>
            </a:lvl1pPr>
          </a:lstStyle>
          <a:p>
            <a:fld id="{33D2D133-57BB-4017-9751-02A7158E397F}" type="slidenum">
              <a:rPr lang="en-US"/>
              <a:pPr/>
              <a:t>‹#›</a:t>
            </a:fld>
            <a:endParaRPr lang="en-US"/>
          </a:p>
        </p:txBody>
      </p:sp>
    </p:spTree>
    <p:extLst>
      <p:ext uri="{BB962C8B-B14F-4D97-AF65-F5344CB8AC3E}">
        <p14:creationId xmlns:p14="http://schemas.microsoft.com/office/powerpoint/2010/main" val="40739033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7B7342-71C2-4C10-BA23-2B986490A1E3}" type="slidenum">
              <a:rPr lang="en-US"/>
              <a:pPr/>
              <a:t>1</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DB269-FBFE-4845-A64C-162C452A0A26}" type="slidenum">
              <a:rPr lang="en-US"/>
              <a:pPr/>
              <a:t>11</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8B7DA6C1-A461-4090-BACD-A0328D2016DA}" type="slidenum">
              <a:rPr lang="en-US" b="0">
                <a:latin typeface="Times New Roman" pitchFamily="18" charset="0"/>
              </a:rPr>
              <a:pPr/>
              <a:t>13</a:t>
            </a:fld>
            <a:endParaRPr lang="en-US" b="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8FCFED20-BCED-4638-A775-AC77865A9FEC}" type="slidenum">
              <a:rPr lang="en-US" b="0">
                <a:latin typeface="Times New Roman" pitchFamily="18" charset="0"/>
              </a:rPr>
              <a:pPr/>
              <a:t>14</a:t>
            </a:fld>
            <a:endParaRPr lang="en-US" b="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6C24E8-0769-455B-A9EF-31CA77ED8CB2}" type="slidenum">
              <a:rPr lang="en-US"/>
              <a:pPr/>
              <a:t>15</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D2CDB-5C56-4776-9A7D-22F11FCA39E7}" type="slidenum">
              <a:rPr lang="en-US"/>
              <a:pPr/>
              <a:t>17</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AE34BCC5-20CF-4780-8E57-5772EB998A3A}" type="slidenum">
              <a:rPr lang="en-US" b="0">
                <a:latin typeface="Times New Roman" pitchFamily="18" charset="0"/>
              </a:rPr>
              <a:pPr/>
              <a:t>19</a:t>
            </a:fld>
            <a:endParaRPr lang="en-US" b="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AE34BCC5-20CF-4780-8E57-5772EB998A3A}" type="slidenum">
              <a:rPr lang="en-US" b="0">
                <a:latin typeface="Times New Roman" pitchFamily="18" charset="0"/>
              </a:rPr>
              <a:pPr/>
              <a:t>21</a:t>
            </a:fld>
            <a:endParaRPr lang="en-US" b="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2FB8AE-86A1-4F5C-903C-767180EBC04C}" type="slidenum">
              <a:rPr lang="en-US"/>
              <a:pPr/>
              <a:t>22</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2C6C76-9799-4FF6-90CC-719DBD892908}" type="slidenum">
              <a:rPr lang="en-US"/>
              <a:pPr/>
              <a:t>23</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93E8482F-AECC-4675-9B71-826766F59C17}" type="slidenum">
              <a:rPr lang="en-US" b="0">
                <a:latin typeface="Times New Roman" pitchFamily="18" charset="0"/>
              </a:rPr>
              <a:pPr/>
              <a:t>24</a:t>
            </a:fld>
            <a:endParaRPr lang="en-US" b="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8BEF3D7B-4B86-42E0-AF13-224E2FD1673E}" type="slidenum">
              <a:rPr lang="en-US" b="0">
                <a:latin typeface="Times New Roman" pitchFamily="18" charset="0"/>
              </a:rPr>
              <a:pPr/>
              <a:t>2</a:t>
            </a:fld>
            <a:endParaRPr lang="en-US" b="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98D86357-5096-40AC-BA2F-28B99A987C0F}" type="slidenum">
              <a:rPr lang="en-US" b="0">
                <a:latin typeface="Times New Roman" pitchFamily="18" charset="0"/>
              </a:rPr>
              <a:pPr/>
              <a:t>25</a:t>
            </a:fld>
            <a:endParaRPr lang="en-US" b="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98D86357-5096-40AC-BA2F-28B99A987C0F}" type="slidenum">
              <a:rPr lang="en-US" b="0">
                <a:latin typeface="Times New Roman" pitchFamily="18" charset="0"/>
              </a:rPr>
              <a:pPr/>
              <a:t>26</a:t>
            </a:fld>
            <a:endParaRPr lang="en-US" b="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047227FA-BD5E-4530-B9A8-A0C3D991509B}" type="slidenum">
              <a:rPr lang="en-US" b="0">
                <a:latin typeface="Times New Roman" pitchFamily="18" charset="0"/>
              </a:rPr>
              <a:pPr/>
              <a:t>27</a:t>
            </a:fld>
            <a:endParaRPr lang="en-US" b="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C2CF58B1-0C61-407A-8112-3ED08E9630B2}" type="slidenum">
              <a:rPr lang="en-US" b="0">
                <a:latin typeface="Times New Roman" pitchFamily="18" charset="0"/>
              </a:rPr>
              <a:pPr/>
              <a:t>28</a:t>
            </a:fld>
            <a:endParaRPr lang="en-US" b="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F7929BC0-066B-43A2-BCF3-E9098132034B}" type="slidenum">
              <a:rPr lang="en-US" b="0">
                <a:latin typeface="Times New Roman" pitchFamily="18" charset="0"/>
              </a:rPr>
              <a:pPr/>
              <a:t>29</a:t>
            </a:fld>
            <a:endParaRPr lang="en-US" b="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95F3C-1241-43EE-AD7B-C8F8D08F1859}" type="slidenum">
              <a:rPr lang="en-US"/>
              <a:pPr/>
              <a:t>34</a:t>
            </a:fld>
            <a:endParaRPr lang="en-US"/>
          </a:p>
        </p:txBody>
      </p:sp>
      <p:sp>
        <p:nvSpPr>
          <p:cNvPr id="109570" name="Rectangle 2"/>
          <p:cNvSpPr>
            <a:spLocks noGrp="1" noRot="1" noChangeAspect="1" noChangeArrowheads="1" noTextEdit="1"/>
          </p:cNvSpPr>
          <p:nvPr>
            <p:ph type="sldImg"/>
          </p:nvPr>
        </p:nvSpPr>
        <p:spPr>
          <a:xfrm>
            <a:off x="1176338" y="700088"/>
            <a:ext cx="4602162" cy="3451225"/>
          </a:xfrm>
          <a:ln w="12700" cap="flat">
            <a:solidFill>
              <a:schemeClr val="tx1"/>
            </a:solidFill>
          </a:ln>
          <a:extLst>
            <a:ext uri="{909E8E84-426E-40DD-AFC4-6F175D3DCCD1}">
              <a14:hiddenFill xmlns:a14="http://schemas.microsoft.com/office/drawing/2010/main">
                <a:noFill/>
              </a14:hiddenFill>
            </a:ext>
          </a:extLst>
        </p:spPr>
      </p:sp>
      <p:sp>
        <p:nvSpPr>
          <p:cNvPr id="109571" name="Rectangle 3"/>
          <p:cNvSpPr>
            <a:spLocks noGrp="1" noChangeArrowheads="1"/>
          </p:cNvSpPr>
          <p:nvPr>
            <p:ph type="body" idx="1"/>
          </p:nvPr>
        </p:nvSpPr>
        <p:spPr>
          <a:xfrm>
            <a:off x="927100" y="4389438"/>
            <a:ext cx="5100638" cy="4157662"/>
          </a:xfrm>
          <a:ln/>
        </p:spPr>
        <p:txBody>
          <a:bodyPr lIns="93180" tIns="46591" rIns="93180" bIns="46591"/>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30DFB1-80A5-46C2-947E-E87371BF62A0}" type="slidenum">
              <a:rPr lang="en-US"/>
              <a:pPr/>
              <a:t>35</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A86E6-F92E-4158-A6E9-1979AAF51F25}" type="slidenum">
              <a:rPr lang="en-US"/>
              <a:pPr/>
              <a:t>36</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A2982-809E-42B2-916C-65C0F80153C4}" type="slidenum">
              <a:rPr lang="en-US"/>
              <a:pPr/>
              <a:t>37</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52D14601-DDC3-4D76-AD7C-2D4461B29C31}" type="slidenum">
              <a:rPr lang="en-US" b="0">
                <a:latin typeface="Times New Roman" pitchFamily="18" charset="0"/>
              </a:rPr>
              <a:pPr/>
              <a:t>38</a:t>
            </a:fld>
            <a:endParaRPr lang="en-US" b="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8CA108-73F8-46BE-BC66-B169FBEC59AE}" type="slidenum">
              <a:rPr lang="en-US"/>
              <a:pPr/>
              <a:t>3</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3838DC-A2E0-434C-BBF3-EDE5918177A2}" type="slidenum">
              <a:rPr lang="en-US"/>
              <a:pPr/>
              <a:t>39</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C4064CD7-8CCF-40D8-8782-E08A4B80B7DC}" type="slidenum">
              <a:rPr lang="en-US" b="0">
                <a:latin typeface="Times New Roman" pitchFamily="18" charset="0"/>
              </a:rPr>
              <a:pPr/>
              <a:t>40</a:t>
            </a:fld>
            <a:endParaRPr lang="en-US" b="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007574B8-07D4-4FBA-B61E-872D51CB7344}" type="slidenum">
              <a:rPr lang="en-US" b="0">
                <a:latin typeface="Times New Roman" pitchFamily="18" charset="0"/>
              </a:rPr>
              <a:pPr/>
              <a:t>41</a:t>
            </a:fld>
            <a:endParaRPr lang="en-US" b="0">
              <a:latin typeface="Times New Roman" pitchFamily="18" charset="0"/>
            </a:endParaRPr>
          </a:p>
        </p:txBody>
      </p:sp>
      <p:sp>
        <p:nvSpPr>
          <p:cNvPr id="137219" name="Rectangle 2"/>
          <p:cNvSpPr>
            <a:spLocks noGrp="1" noRot="1" noChangeAspect="1" noChangeArrowheads="1" noTextEdit="1"/>
          </p:cNvSpPr>
          <p:nvPr>
            <p:ph type="sldImg"/>
          </p:nvPr>
        </p:nvSpPr>
        <p:spPr>
          <a:xfrm>
            <a:off x="1168400" y="693738"/>
            <a:ext cx="4619625" cy="3463925"/>
          </a:xfrm>
          <a:ln/>
        </p:spPr>
      </p:sp>
      <p:sp>
        <p:nvSpPr>
          <p:cNvPr id="137220" name="Rectangle 3"/>
          <p:cNvSpPr>
            <a:spLocks noGrp="1" noChangeArrowheads="1"/>
          </p:cNvSpPr>
          <p:nvPr>
            <p:ph type="body" idx="1"/>
          </p:nvPr>
        </p:nvSpPr>
        <p:spPr>
          <a:xfrm>
            <a:off x="695325" y="4389438"/>
            <a:ext cx="556418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fld id="{F55C9367-ED26-4253-827E-AE5B37869D08}" type="slidenum">
              <a:rPr lang="en-US" b="0">
                <a:latin typeface="Times New Roman" pitchFamily="18" charset="0"/>
              </a:rPr>
              <a:pPr/>
              <a:t>42</a:t>
            </a:fld>
            <a:endParaRPr lang="en-US" b="0">
              <a:latin typeface="Times New Roman" pitchFamily="18" charset="0"/>
            </a:endParaRPr>
          </a:p>
        </p:txBody>
      </p:sp>
      <p:sp>
        <p:nvSpPr>
          <p:cNvPr id="139267" name="Rectangle 2"/>
          <p:cNvSpPr>
            <a:spLocks noGrp="1" noRot="1" noChangeAspect="1" noChangeArrowheads="1" noTextEdit="1"/>
          </p:cNvSpPr>
          <p:nvPr>
            <p:ph type="sldImg"/>
          </p:nvPr>
        </p:nvSpPr>
        <p:spPr>
          <a:xfrm>
            <a:off x="1168400" y="693738"/>
            <a:ext cx="4619625" cy="3463925"/>
          </a:xfrm>
          <a:ln/>
        </p:spPr>
      </p:sp>
      <p:sp>
        <p:nvSpPr>
          <p:cNvPr id="139268" name="Rectangle 3"/>
          <p:cNvSpPr>
            <a:spLocks noGrp="1" noChangeArrowheads="1"/>
          </p:cNvSpPr>
          <p:nvPr>
            <p:ph type="body" idx="1"/>
          </p:nvPr>
        </p:nvSpPr>
        <p:spPr>
          <a:xfrm>
            <a:off x="695325" y="4389438"/>
            <a:ext cx="556418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4FA229-0438-456A-BD8A-B10B05079D8E}" type="slidenum">
              <a:rPr lang="en-US"/>
              <a:pPr/>
              <a:t>45</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69180-A6A1-41BF-AD8B-F94095CD35A8}" type="slidenum">
              <a:rPr lang="en-US"/>
              <a:pPr/>
              <a:t>47</a:t>
            </a:fld>
            <a:endParaRPr lang="en-US"/>
          </a:p>
        </p:txBody>
      </p:sp>
      <p:sp>
        <p:nvSpPr>
          <p:cNvPr id="212994" name="Rectangle 2"/>
          <p:cNvSpPr>
            <a:spLocks noRo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D5880-6237-41EB-B40F-FE4A2E06C930}" type="slidenum">
              <a:rPr lang="en-US"/>
              <a:pPr/>
              <a:t>49</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CB4773-7FEE-4E50-9DCB-8F90F7596896}" type="slidenum">
              <a:rPr lang="en-US"/>
              <a:pPr/>
              <a:t>50</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F03D4-F7FB-43AD-8DFF-ECDC1C870553}" type="slidenum">
              <a:rPr lang="en-US"/>
              <a:pPr/>
              <a:t>51</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72D173-BE66-4A18-A678-42EC45E7FD61}" type="slidenum">
              <a:rPr lang="en-US"/>
              <a:pPr/>
              <a:t>52</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332CB7C-BE92-4E5B-B677-1E44F3B0C43A}" type="slidenum">
              <a:rPr lang="en-US"/>
              <a:pPr/>
              <a:t>4</a:t>
            </a:fld>
            <a:endParaRPr lang="en-US"/>
          </a:p>
        </p:txBody>
      </p:sp>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p:txBody>
          <a:bodyPr/>
          <a:lstStyle/>
          <a:p>
            <a:pPr>
              <a:spcBef>
                <a:spcPct val="0"/>
              </a:spcBef>
            </a:pPr>
            <a:r>
              <a:rPr lang="en-US"/>
              <a:t>Would you feel comfortable as a career services professional treating Linda, Greg, or Fred for the unique ways  their work and personal struggles affect their quality of life?</a:t>
            </a:r>
          </a:p>
          <a:p>
            <a:pPr>
              <a:spcBef>
                <a:spcPct val="0"/>
              </a:spcBef>
            </a:pPr>
            <a:endParaRPr lang="en-US"/>
          </a:p>
          <a:p>
            <a:pPr>
              <a:spcBef>
                <a:spcPct val="0"/>
              </a:spcBef>
            </a:pPr>
            <a:r>
              <a:rPr lang="en-US"/>
              <a:t>The everyday problems that clients encounter are not “either-or” and by conceptualizing treatment in this way we can do a disservice to our clients by compartmentalizing rather than helping them view the various manifestations of psychological dysfunction within a more holistic context.</a:t>
            </a:r>
          </a:p>
        </p:txBody>
      </p:sp>
      <p:sp>
        <p:nvSpPr>
          <p:cNvPr id="194564" name="Slide Number Placeholder 3"/>
          <p:cNvSpPr txBox="1">
            <a:spLocks noGrp="1"/>
          </p:cNvSpPr>
          <p:nvPr/>
        </p:nvSpPr>
        <p:spPr bwMode="auto">
          <a:xfrm>
            <a:off x="3940175" y="8777288"/>
            <a:ext cx="3013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8" tIns="46269" rIns="92538" bIns="46269" anchor="b"/>
          <a:lstStyle>
            <a:lvl1pPr defTabSz="925513">
              <a:defRPr>
                <a:solidFill>
                  <a:schemeClr val="tx1"/>
                </a:solidFill>
                <a:latin typeface="Arial" charset="0"/>
              </a:defRPr>
            </a:lvl1pPr>
            <a:lvl2pPr marL="750888" indent="-288925" defTabSz="925513">
              <a:defRPr>
                <a:solidFill>
                  <a:schemeClr val="tx1"/>
                </a:solidFill>
                <a:latin typeface="Arial" charset="0"/>
              </a:defRPr>
            </a:lvl2pPr>
            <a:lvl3pPr marL="1155700" indent="-230188" defTabSz="925513">
              <a:defRPr>
                <a:solidFill>
                  <a:schemeClr val="tx1"/>
                </a:solidFill>
                <a:latin typeface="Arial" charset="0"/>
              </a:defRPr>
            </a:lvl3pPr>
            <a:lvl4pPr marL="1619250" indent="-231775" defTabSz="925513">
              <a:defRPr>
                <a:solidFill>
                  <a:schemeClr val="tx1"/>
                </a:solidFill>
                <a:latin typeface="Arial" charset="0"/>
              </a:defRPr>
            </a:lvl4pPr>
            <a:lvl5pPr marL="2081213" indent="-230188" defTabSz="925513">
              <a:defRPr>
                <a:solidFill>
                  <a:schemeClr val="tx1"/>
                </a:solidFill>
                <a:latin typeface="Arial" charset="0"/>
              </a:defRPr>
            </a:lvl5pPr>
            <a:lvl6pPr marL="2538413" indent="-230188" defTabSz="925513" fontAlgn="base">
              <a:spcBef>
                <a:spcPct val="0"/>
              </a:spcBef>
              <a:spcAft>
                <a:spcPct val="0"/>
              </a:spcAft>
              <a:defRPr>
                <a:solidFill>
                  <a:schemeClr val="tx1"/>
                </a:solidFill>
                <a:latin typeface="Arial" charset="0"/>
              </a:defRPr>
            </a:lvl6pPr>
            <a:lvl7pPr marL="2995613" indent="-230188" defTabSz="925513" fontAlgn="base">
              <a:spcBef>
                <a:spcPct val="0"/>
              </a:spcBef>
              <a:spcAft>
                <a:spcPct val="0"/>
              </a:spcAft>
              <a:defRPr>
                <a:solidFill>
                  <a:schemeClr val="tx1"/>
                </a:solidFill>
                <a:latin typeface="Arial" charset="0"/>
              </a:defRPr>
            </a:lvl7pPr>
            <a:lvl8pPr marL="3452813" indent="-230188" defTabSz="925513" fontAlgn="base">
              <a:spcBef>
                <a:spcPct val="0"/>
              </a:spcBef>
              <a:spcAft>
                <a:spcPct val="0"/>
              </a:spcAft>
              <a:defRPr>
                <a:solidFill>
                  <a:schemeClr val="tx1"/>
                </a:solidFill>
                <a:latin typeface="Arial" charset="0"/>
              </a:defRPr>
            </a:lvl8pPr>
            <a:lvl9pPr marL="3910013" indent="-230188" defTabSz="925513" fontAlgn="base">
              <a:spcBef>
                <a:spcPct val="0"/>
              </a:spcBef>
              <a:spcAft>
                <a:spcPct val="0"/>
              </a:spcAft>
              <a:defRPr>
                <a:solidFill>
                  <a:schemeClr val="tx1"/>
                </a:solidFill>
                <a:latin typeface="Arial" charset="0"/>
              </a:defRPr>
            </a:lvl9pPr>
          </a:lstStyle>
          <a:p>
            <a:pPr algn="r" eaLnBrk="1" hangingPunct="1"/>
            <a:fld id="{59D5F892-8527-4C33-A26E-3FA9180CE9C5}" type="slidenum">
              <a:rPr lang="en-US" sz="1200">
                <a:latin typeface="Calibri" pitchFamily="34" charset="0"/>
              </a:rPr>
              <a:pPr algn="r" eaLnBrk="1" hangingPunct="1"/>
              <a:t>4</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8D761-5705-4BCE-B98D-2C311030A400}" type="slidenum">
              <a:rPr lang="en-US"/>
              <a:pPr/>
              <a:t>5</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971A0-3A9E-4512-B2FB-6767F71FA748}" type="slidenum">
              <a:rPr lang="en-US"/>
              <a:pPr/>
              <a:t>6</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a:t>Career and mental health counseling connections can occur in terms of philosophy, theory, and research, but the most difficult barriers to connections occur at the point of program implementation.  Today’s presentation is about one practical way to connect mental health and career counseling, but I want to focus upon some of the realities of making this happen.</a:t>
            </a:r>
          </a:p>
          <a:p>
            <a:r>
              <a:rPr lang="en-US" u="sng"/>
              <a:t>Institutional history</a:t>
            </a:r>
            <a:r>
              <a:rPr lang="en-US"/>
              <a:t>.  On most campuses the counseling center and career center have distinct and separate histories, and they have unique origins and constituents. These distinct histories probably mitigate against collaboration in career and mental health counseling and it would seem to require unusual circumstances or powerful leadership to overcome the influence of the past.  Perhaps you can share experiences about this matter latter in the discussion.</a:t>
            </a:r>
            <a:endParaRPr lang="en-US" u="sng"/>
          </a:p>
          <a:p>
            <a:r>
              <a:rPr lang="en-US" u="sng"/>
              <a:t>Policies and procedures</a:t>
            </a:r>
            <a:r>
              <a:rPr lang="en-US"/>
              <a:t>.  Connecting mental health and career counseling on a campus requires administrative approvals at the highest levels of the institution, which means that political forces within the institution will become energized about the issue.  The development of carefully worded written statements will be needed, which can take time and resources.  Administrative leadership and true collaboration would probably be needed to make this happen on a campus.</a:t>
            </a:r>
          </a:p>
          <a:p>
            <a:r>
              <a:rPr lang="en-US" u="sng"/>
              <a:t>Administrative structure</a:t>
            </a:r>
            <a:r>
              <a:rPr lang="en-US"/>
              <a:t>.  One can imagine a variety of organizational charts and unit names that would configure units providing seamless mental health and career counseling. This structure and naming has important implications for program marketing and public relations. If the name and identity of the unit is too “clinical” will this be a nonstarter for persons with career problems?  Conversely, if the image is too “vocational” will this reduce the credibility of the unit for those in psychological distress.  Is it two distinct offices joined by finely tuned referral systems and joint committee structures, or is it one office?</a:t>
            </a:r>
          </a:p>
          <a:p>
            <a:r>
              <a:rPr lang="en-US" u="sng"/>
              <a:t>Space</a:t>
            </a:r>
            <a:r>
              <a:rPr lang="en-US"/>
              <a:t>.  In thinking about facilities for mental health and career counseling, one can imagine one waiting room, or is it two?  If the career services are comprehensive in nature, will students seeking internships or jobs be mixed with those seeking mental health care?  </a:t>
            </a:r>
          </a:p>
          <a:p>
            <a:r>
              <a:rPr lang="en-US" u="sng"/>
              <a:t>Records</a:t>
            </a:r>
            <a:r>
              <a:rPr lang="en-US"/>
              <a:t>. Issues about space, including the waiting room, leads one to wonder about the nature and formality of intake procedures or the provision of drop-in services and the kinds of records that would be needed.  How might readiness for various types of services be assessed?  Would different kinds of records be needed for mental health versus career counseling, or the same for both?</a:t>
            </a:r>
          </a:p>
          <a:p>
            <a:r>
              <a:rPr lang="en-US" u="sng"/>
              <a:t>Tools &amp; resources</a:t>
            </a:r>
            <a:r>
              <a:rPr lang="en-US"/>
              <a:t>. Finally, one can wonder about the kinds of materials and assessments that would be needed in an agency providing career and mental health services.  Could some career assessments be used in mental health counseling?  Would fees be charged for career assessments but not mental health assessments?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8BF5BA-6A6B-46B2-8235-B95F417D777D}" type="slidenum">
              <a:rPr lang="en-US"/>
              <a:pPr/>
              <a:t>7</a:t>
            </a:fld>
            <a:endParaRPr lang="en-US"/>
          </a:p>
        </p:txBody>
      </p:sp>
      <p:sp>
        <p:nvSpPr>
          <p:cNvPr id="162818" name="Rectangle 2"/>
          <p:cNvSpPr>
            <a:spLocks noGrp="1" noRot="1" noChangeAspect="1" noChangeArrowheads="1" noTextEdit="1"/>
          </p:cNvSpPr>
          <p:nvPr>
            <p:ph type="sldImg"/>
          </p:nvPr>
        </p:nvSpPr>
        <p:spPr bwMode="auto">
          <a:xfrm>
            <a:off x="1168400" y="693738"/>
            <a:ext cx="4618038" cy="3463925"/>
          </a:xfrm>
          <a:prstGeom prst="rect">
            <a:avLst/>
          </a:prstGeom>
          <a:solidFill>
            <a:srgbClr val="FFFFFF"/>
          </a:solidFill>
          <a:ln>
            <a:solidFill>
              <a:srgbClr val="000000"/>
            </a:solidFill>
            <a:miter lim="800000"/>
            <a:headEnd/>
            <a:tailEnd/>
          </a:ln>
        </p:spPr>
      </p:sp>
      <p:sp>
        <p:nvSpPr>
          <p:cNvPr id="162819" name="Rectangle 3"/>
          <p:cNvSpPr>
            <a:spLocks noGrp="1" noChangeArrowheads="1"/>
          </p:cNvSpPr>
          <p:nvPr>
            <p:ph type="body" idx="1"/>
          </p:nvPr>
        </p:nvSpPr>
        <p:spPr bwMode="auto">
          <a:xfrm>
            <a:off x="695325" y="4389438"/>
            <a:ext cx="5564188" cy="4157662"/>
          </a:xfrm>
          <a:prstGeom prst="rect">
            <a:avLst/>
          </a:prstGeom>
          <a:solidFill>
            <a:srgbClr val="FFFFFF"/>
          </a:solidFill>
          <a:ln>
            <a:solidFill>
              <a:srgbClr val="000000"/>
            </a:solidFill>
            <a:miter lim="800000"/>
            <a:headEnd/>
            <a:tailEnd/>
          </a:ln>
        </p:spPr>
        <p:txBody>
          <a:bodyPr lIns="92538" tIns="46269" rIns="92538" bIns="46269"/>
          <a:lstStyle/>
          <a:p>
            <a:r>
              <a:rPr lang="en-US" u="sng"/>
              <a:t>Professional identity</a:t>
            </a:r>
            <a:r>
              <a:rPr lang="en-US"/>
              <a:t>.  Do the staff have professional identities in psychology, mental health counseling, professional counseling, social work, other fields, or all of the above?  Are these identities compatible or reconcilable?  How will accrediting agencies view the staffing patterns in organizations that combine career and mental health counseling?  Recent inspection of the </a:t>
            </a:r>
            <a:r>
              <a:rPr lang="en-US" i="1"/>
              <a:t>Journal of College Counseling</a:t>
            </a:r>
            <a:r>
              <a:rPr lang="en-US"/>
              <a:t> failed to turn up articles related to educational or career counseling.  On the other hand, career journals frequently report articles with implications for mental health counseling.  Do professional affiliations need to be in all sectors, e.g., ACA, APA, AMHCA, NCDA, NACE?</a:t>
            </a:r>
          </a:p>
          <a:p>
            <a:r>
              <a:rPr lang="en-US" u="sng"/>
              <a:t>Staff credentials</a:t>
            </a:r>
            <a:r>
              <a:rPr lang="en-US"/>
              <a:t>.  Student paraprofessionals are frequently used in career services for assistance in employability skills development and resource location.  Is there a role for such staff in mental health counseling services? </a:t>
            </a:r>
          </a:p>
          <a:p>
            <a:r>
              <a:rPr lang="en-US" u="sng"/>
              <a:t>Supervision &amp; training</a:t>
            </a:r>
            <a:r>
              <a:rPr lang="en-US"/>
              <a:t>.  Is professional development and training provided in both mental health and career counseling for all staff and all graduate students? Do career staff supervise mental health personnel, and vice versa?  Do such staff have all the credentials, e.g., licensure, certification, to supervise all staff? </a:t>
            </a:r>
          </a:p>
          <a:p>
            <a:r>
              <a:rPr lang="en-US" u="sng"/>
              <a:t>Liability</a:t>
            </a:r>
            <a:r>
              <a:rPr lang="en-US"/>
              <a:t>.  Are career and mental health staff properly insured, credentialed, and prepared to provide services in both areas and where they overlap?</a:t>
            </a:r>
          </a:p>
          <a:p>
            <a:r>
              <a:rPr lang="en-US" u="sng"/>
              <a:t>Specializations</a:t>
            </a:r>
            <a:r>
              <a:rPr lang="en-US"/>
              <a:t>. Finally, in a service program that combines mental health and career counseling, is the pattern for some staff to be proficient in both areas and other staff to proficient in only one?  What is the cost and benefit of one vs. the other, and do we hold out the former as one to which to aspire?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FD012D-A331-4416-ADCB-A2EE139014BE}" type="slidenum">
              <a:rPr lang="en-US"/>
              <a:pPr/>
              <a:t>8</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D3A9C7-74E6-48BF-A861-FECF3344AAA0}" type="slidenum">
              <a:rPr lang="en-US"/>
              <a:pPr/>
              <a:t>10</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NCDA 2009 St. Louis</a:t>
            </a:r>
            <a:endParaRPr lang="en-US"/>
          </a:p>
        </p:txBody>
      </p:sp>
      <p:sp>
        <p:nvSpPr>
          <p:cNvPr id="6" name="Rectangle 6"/>
          <p:cNvSpPr>
            <a:spLocks noGrp="1" noChangeArrowheads="1"/>
          </p:cNvSpPr>
          <p:nvPr>
            <p:ph type="sldNum" sz="quarter" idx="12"/>
          </p:nvPr>
        </p:nvSpPr>
        <p:spPr>
          <a:ln/>
        </p:spPr>
        <p:txBody>
          <a:bodyPr/>
          <a:lstStyle>
            <a:lvl1pPr>
              <a:defRPr/>
            </a:lvl1pPr>
          </a:lstStyle>
          <a:p>
            <a:fld id="{FE16A7A3-27D7-4536-8E92-EB8FE6B228FD}" type="slidenum">
              <a:rPr lang="en-US" smtClean="0"/>
              <a:pPr/>
              <a:t>‹#›</a:t>
            </a:fld>
            <a:endParaRPr lang="en-US"/>
          </a:p>
        </p:txBody>
      </p:sp>
    </p:spTree>
    <p:extLst>
      <p:ext uri="{BB962C8B-B14F-4D97-AF65-F5344CB8AC3E}">
        <p14:creationId xmlns:p14="http://schemas.microsoft.com/office/powerpoint/2010/main" val="381475135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NCDA 2009 St. Louis</a:t>
            </a:r>
            <a:endParaRPr lang="en-US"/>
          </a:p>
        </p:txBody>
      </p:sp>
      <p:sp>
        <p:nvSpPr>
          <p:cNvPr id="6" name="Rectangle 6"/>
          <p:cNvSpPr>
            <a:spLocks noGrp="1" noChangeArrowheads="1"/>
          </p:cNvSpPr>
          <p:nvPr>
            <p:ph type="sldNum" sz="quarter" idx="12"/>
          </p:nvPr>
        </p:nvSpPr>
        <p:spPr>
          <a:ln/>
        </p:spPr>
        <p:txBody>
          <a:bodyPr/>
          <a:lstStyle>
            <a:lvl1pPr>
              <a:defRPr/>
            </a:lvl1pPr>
          </a:lstStyle>
          <a:p>
            <a:fld id="{0A78DF74-583B-4DB4-91DA-B8D9CF62C6CB}" type="slidenum">
              <a:rPr lang="en-US" smtClean="0"/>
              <a:pPr/>
              <a:t>‹#›</a:t>
            </a:fld>
            <a:endParaRPr lang="en-US"/>
          </a:p>
        </p:txBody>
      </p:sp>
    </p:spTree>
    <p:extLst>
      <p:ext uri="{BB962C8B-B14F-4D97-AF65-F5344CB8AC3E}">
        <p14:creationId xmlns:p14="http://schemas.microsoft.com/office/powerpoint/2010/main" val="147596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609600"/>
            <a:ext cx="21145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61912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6F5E5CD-0325-492E-9F20-B172438AF94A}" type="slidenum">
              <a:rPr lang="en-US" smtClean="0"/>
              <a:pPr/>
              <a:t>‹#›</a:t>
            </a:fld>
            <a:endParaRPr lang="en-US"/>
          </a:p>
        </p:txBody>
      </p:sp>
    </p:spTree>
    <p:extLst>
      <p:ext uri="{BB962C8B-B14F-4D97-AF65-F5344CB8AC3E}">
        <p14:creationId xmlns:p14="http://schemas.microsoft.com/office/powerpoint/2010/main" val="193015744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097B5D4-1FCC-4003-BFAC-4BA1C741753E}" type="slidenum">
              <a:rPr lang="en-US" smtClean="0"/>
              <a:pPr/>
              <a:t>‹#›</a:t>
            </a:fld>
            <a:endParaRPr lang="en-US"/>
          </a:p>
        </p:txBody>
      </p:sp>
    </p:spTree>
    <p:extLst>
      <p:ext uri="{BB962C8B-B14F-4D97-AF65-F5344CB8AC3E}">
        <p14:creationId xmlns:p14="http://schemas.microsoft.com/office/powerpoint/2010/main" val="4207935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6482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NCDA 2009 St. Louis</a:t>
            </a:r>
            <a:endParaRPr lang="en-US"/>
          </a:p>
        </p:txBody>
      </p:sp>
      <p:sp>
        <p:nvSpPr>
          <p:cNvPr id="7" name="Rectangle 6"/>
          <p:cNvSpPr>
            <a:spLocks noGrp="1" noChangeArrowheads="1"/>
          </p:cNvSpPr>
          <p:nvPr>
            <p:ph type="sldNum" sz="quarter" idx="12"/>
          </p:nvPr>
        </p:nvSpPr>
        <p:spPr>
          <a:ln/>
        </p:spPr>
        <p:txBody>
          <a:bodyPr/>
          <a:lstStyle>
            <a:lvl1pPr>
              <a:defRPr/>
            </a:lvl1pPr>
          </a:lstStyle>
          <a:p>
            <a:fld id="{8366855B-B838-43D3-BF97-45F4A88FC0B6}" type="slidenum">
              <a:rPr lang="en-US" smtClean="0"/>
              <a:pPr/>
              <a:t>‹#›</a:t>
            </a:fld>
            <a:endParaRPr lang="en-US"/>
          </a:p>
        </p:txBody>
      </p:sp>
    </p:spTree>
    <p:extLst>
      <p:ext uri="{BB962C8B-B14F-4D97-AF65-F5344CB8AC3E}">
        <p14:creationId xmlns:p14="http://schemas.microsoft.com/office/powerpoint/2010/main" val="2584329070"/>
      </p:ext>
    </p:extLst>
  </p:cSld>
  <p:clrMapOvr>
    <a:masterClrMapping/>
  </p:clrMapOvr>
  <p:transition/>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52600"/>
            <a:ext cx="77724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NCDA 2009 St. Louis</a:t>
            </a:r>
            <a:endParaRPr lang="en-US"/>
          </a:p>
        </p:txBody>
      </p:sp>
      <p:sp>
        <p:nvSpPr>
          <p:cNvPr id="6" name="Rectangle 6"/>
          <p:cNvSpPr>
            <a:spLocks noGrp="1" noChangeArrowheads="1"/>
          </p:cNvSpPr>
          <p:nvPr>
            <p:ph type="sldNum" sz="quarter" idx="12"/>
          </p:nvPr>
        </p:nvSpPr>
        <p:spPr>
          <a:ln/>
        </p:spPr>
        <p:txBody>
          <a:bodyPr/>
          <a:lstStyle>
            <a:lvl1pPr>
              <a:defRPr/>
            </a:lvl1pPr>
          </a:lstStyle>
          <a:p>
            <a:fld id="{8366855B-B838-43D3-BF97-45F4A88FC0B6}" type="slidenum">
              <a:rPr lang="en-US" smtClean="0"/>
              <a:pPr/>
              <a:t>‹#›</a:t>
            </a:fld>
            <a:endParaRPr lang="en-US"/>
          </a:p>
        </p:txBody>
      </p:sp>
    </p:spTree>
    <p:extLst>
      <p:ext uri="{BB962C8B-B14F-4D97-AF65-F5344CB8AC3E}">
        <p14:creationId xmlns:p14="http://schemas.microsoft.com/office/powerpoint/2010/main" val="2851615156"/>
      </p:ext>
    </p:extLst>
  </p:cSld>
  <p:clrMapOvr>
    <a:masterClrMapping/>
  </p:clrMapOvr>
  <p:transition/>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458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752600"/>
            <a:ext cx="3810000" cy="4648200"/>
          </a:xfrm>
        </p:spPr>
        <p:txBody>
          <a:bodyPr/>
          <a:lstStyle/>
          <a:p>
            <a:pPr lvl="0"/>
            <a:endParaRPr lang="en-US" noProof="0"/>
          </a:p>
        </p:txBody>
      </p:sp>
      <p:sp>
        <p:nvSpPr>
          <p:cNvPr id="4" name="Text Placeholder 3"/>
          <p:cNvSpPr>
            <a:spLocks noGrp="1"/>
          </p:cNvSpPr>
          <p:nvPr>
            <p:ph type="body" sz="half" idx="2"/>
          </p:nvPr>
        </p:nvSpPr>
        <p:spPr>
          <a:xfrm>
            <a:off x="4648200" y="17526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NCDA 2009 St. Louis</a:t>
            </a:r>
            <a:endParaRPr lang="en-US"/>
          </a:p>
        </p:txBody>
      </p:sp>
      <p:sp>
        <p:nvSpPr>
          <p:cNvPr id="7" name="Rectangle 6"/>
          <p:cNvSpPr>
            <a:spLocks noGrp="1" noChangeArrowheads="1"/>
          </p:cNvSpPr>
          <p:nvPr>
            <p:ph type="sldNum" sz="quarter" idx="12"/>
          </p:nvPr>
        </p:nvSpPr>
        <p:spPr>
          <a:ln/>
        </p:spPr>
        <p:txBody>
          <a:bodyPr/>
          <a:lstStyle>
            <a:lvl1pPr>
              <a:defRPr/>
            </a:lvl1pPr>
          </a:lstStyle>
          <a:p>
            <a:fld id="{8366855B-B838-43D3-BF97-45F4A88FC0B6}" type="slidenum">
              <a:rPr lang="en-US" smtClean="0"/>
              <a:pPr/>
              <a:t>‹#›</a:t>
            </a:fld>
            <a:endParaRPr lang="en-US"/>
          </a:p>
        </p:txBody>
      </p:sp>
    </p:spTree>
    <p:extLst>
      <p:ext uri="{BB962C8B-B14F-4D97-AF65-F5344CB8AC3E}">
        <p14:creationId xmlns:p14="http://schemas.microsoft.com/office/powerpoint/2010/main" val="2518865406"/>
      </p:ext>
    </p:extLst>
  </p:cSld>
  <p:clrMapOvr>
    <a:masterClrMapping/>
  </p:clrMapOvr>
  <p:transition/>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2225" y="18272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2225" y="39608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a:t>NCDA 2009 St. Louis</a:t>
            </a: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946E0EED-ADD1-49EC-B458-4C70B0A9A3DD}" type="slidenum">
              <a:rPr lang="en-US"/>
              <a:pPr/>
              <a:t>‹#›</a:t>
            </a:fld>
            <a:endParaRPr lang="en-US"/>
          </a:p>
        </p:txBody>
      </p:sp>
    </p:spTree>
    <p:extLst>
      <p:ext uri="{BB962C8B-B14F-4D97-AF65-F5344CB8AC3E}">
        <p14:creationId xmlns:p14="http://schemas.microsoft.com/office/powerpoint/2010/main" val="3337532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t>NCDA 2009 St. Louis</a:t>
            </a: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9E3C4E31-645D-4801-B21C-E98F130C5C6C}" type="slidenum">
              <a:rPr lang="en-US"/>
              <a:pPr/>
              <a:t>‹#›</a:t>
            </a:fld>
            <a:endParaRPr lang="en-US"/>
          </a:p>
        </p:txBody>
      </p:sp>
    </p:spTree>
    <p:extLst>
      <p:ext uri="{BB962C8B-B14F-4D97-AF65-F5344CB8AC3E}">
        <p14:creationId xmlns:p14="http://schemas.microsoft.com/office/powerpoint/2010/main" val="2854770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xfrm rot="16200000">
            <a:off x="7551351" y="1645920"/>
            <a:ext cx="2438399" cy="365760"/>
          </a:xfrm>
          <a:prstGeom prst="rect">
            <a:avLst/>
          </a:prstGeom>
          <a:ln/>
        </p:spPr>
        <p:txBody>
          <a:bodyPr/>
          <a:lstStyle>
            <a:lvl1pPr>
              <a:defRPr/>
            </a:lvl1pPr>
          </a:lstStyle>
          <a:p>
            <a:pPr>
              <a:defRPr/>
            </a:pPr>
            <a:endParaRPr lang="en-US"/>
          </a:p>
        </p:txBody>
      </p:sp>
      <p:sp>
        <p:nvSpPr>
          <p:cNvPr id="6" name="Rectangle 20"/>
          <p:cNvSpPr>
            <a:spLocks noGrp="1" noChangeArrowheads="1"/>
          </p:cNvSpPr>
          <p:nvPr>
            <p:ph type="ftr" sz="quarter" idx="11"/>
          </p:nvPr>
        </p:nvSpPr>
        <p:spPr>
          <a:xfrm rot="16200000">
            <a:off x="7586910" y="4048760"/>
            <a:ext cx="2367281" cy="365760"/>
          </a:xfrm>
          <a:prstGeom prst="rect">
            <a:avLst/>
          </a:prstGeom>
          <a:ln/>
        </p:spPr>
        <p:txBody>
          <a:bodyPr/>
          <a:lstStyle>
            <a:lvl1pPr>
              <a:defRPr/>
            </a:lvl1pPr>
          </a:lstStyle>
          <a:p>
            <a:pPr>
              <a:defRPr/>
            </a:pPr>
            <a:r>
              <a:rPr lang="en-US"/>
              <a:t>IAEVG Conference, 2009</a:t>
            </a:r>
          </a:p>
        </p:txBody>
      </p:sp>
      <p:sp>
        <p:nvSpPr>
          <p:cNvPr id="7" name="Rectangle 21"/>
          <p:cNvSpPr>
            <a:spLocks noGrp="1" noChangeArrowheads="1"/>
          </p:cNvSpPr>
          <p:nvPr>
            <p:ph type="sldNum" sz="quarter" idx="12"/>
          </p:nvPr>
        </p:nvSpPr>
        <p:spPr>
          <a:xfrm>
            <a:off x="8531788" y="5648960"/>
            <a:ext cx="548640" cy="396240"/>
          </a:xfrm>
          <a:prstGeom prst="bracketPair">
            <a:avLst>
              <a:gd name="adj" fmla="val 17949"/>
            </a:avLst>
          </a:prstGeom>
          <a:ln/>
        </p:spPr>
        <p:txBody>
          <a:bodyPr/>
          <a:lstStyle>
            <a:lvl1pPr>
              <a:defRPr/>
            </a:lvl1pPr>
          </a:lstStyle>
          <a:p>
            <a:pPr>
              <a:defRPr/>
            </a:pPr>
            <a:fld id="{BCDB2D71-1D18-45FE-AA34-BE3B0F676438}" type="slidenum">
              <a:rPr lang="en-US"/>
              <a:pPr>
                <a:defRPr/>
              </a:pPr>
              <a:t>‹#›</a:t>
            </a:fld>
            <a:endParaRPr lang="en-US"/>
          </a:p>
        </p:txBody>
      </p:sp>
    </p:spTree>
    <p:extLst>
      <p:ext uri="{BB962C8B-B14F-4D97-AF65-F5344CB8AC3E}">
        <p14:creationId xmlns:p14="http://schemas.microsoft.com/office/powerpoint/2010/main" val="1745496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NCDA 2009 St. Louis</a:t>
            </a:r>
            <a:endParaRPr lang="en-US"/>
          </a:p>
        </p:txBody>
      </p:sp>
      <p:sp>
        <p:nvSpPr>
          <p:cNvPr id="6" name="Rectangle 6"/>
          <p:cNvSpPr>
            <a:spLocks noGrp="1" noChangeArrowheads="1"/>
          </p:cNvSpPr>
          <p:nvPr>
            <p:ph type="sldNum" sz="quarter" idx="12"/>
          </p:nvPr>
        </p:nvSpPr>
        <p:spPr>
          <a:ln/>
        </p:spPr>
        <p:txBody>
          <a:bodyPr/>
          <a:lstStyle>
            <a:lvl1pPr>
              <a:defRPr/>
            </a:lvl1pPr>
          </a:lstStyle>
          <a:p>
            <a:fld id="{DD6681FC-1A76-42AD-972B-73A36C008291}" type="slidenum">
              <a:rPr lang="en-US" smtClean="0"/>
              <a:pPr/>
              <a:t>‹#›</a:t>
            </a:fld>
            <a:endParaRPr lang="en-US"/>
          </a:p>
        </p:txBody>
      </p:sp>
    </p:spTree>
    <p:extLst>
      <p:ext uri="{BB962C8B-B14F-4D97-AF65-F5344CB8AC3E}">
        <p14:creationId xmlns:p14="http://schemas.microsoft.com/office/powerpoint/2010/main" val="17919412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NCDA 2009 St. Louis</a:t>
            </a:r>
            <a:endParaRPr lang="en-US"/>
          </a:p>
        </p:txBody>
      </p:sp>
      <p:sp>
        <p:nvSpPr>
          <p:cNvPr id="6" name="Rectangle 6"/>
          <p:cNvSpPr>
            <a:spLocks noGrp="1" noChangeArrowheads="1"/>
          </p:cNvSpPr>
          <p:nvPr>
            <p:ph type="sldNum" sz="quarter" idx="12"/>
          </p:nvPr>
        </p:nvSpPr>
        <p:spPr>
          <a:ln/>
        </p:spPr>
        <p:txBody>
          <a:bodyPr/>
          <a:lstStyle>
            <a:lvl1pPr>
              <a:defRPr/>
            </a:lvl1pPr>
          </a:lstStyle>
          <a:p>
            <a:fld id="{DF72AED0-1B3D-4E93-8866-2BCC487FAB6A}" type="slidenum">
              <a:rPr lang="en-US" smtClean="0"/>
              <a:pPr/>
              <a:t>‹#›</a:t>
            </a:fld>
            <a:endParaRPr lang="en-US"/>
          </a:p>
        </p:txBody>
      </p:sp>
    </p:spTree>
    <p:extLst>
      <p:ext uri="{BB962C8B-B14F-4D97-AF65-F5344CB8AC3E}">
        <p14:creationId xmlns:p14="http://schemas.microsoft.com/office/powerpoint/2010/main" val="188568923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NCDA 2009 St. Louis</a:t>
            </a:r>
            <a:endParaRPr lang="en-US"/>
          </a:p>
        </p:txBody>
      </p:sp>
      <p:sp>
        <p:nvSpPr>
          <p:cNvPr id="7" name="Rectangle 6"/>
          <p:cNvSpPr>
            <a:spLocks noGrp="1" noChangeArrowheads="1"/>
          </p:cNvSpPr>
          <p:nvPr>
            <p:ph type="sldNum" sz="quarter" idx="12"/>
          </p:nvPr>
        </p:nvSpPr>
        <p:spPr>
          <a:ln/>
        </p:spPr>
        <p:txBody>
          <a:bodyPr/>
          <a:lstStyle>
            <a:lvl1pPr>
              <a:defRPr/>
            </a:lvl1pPr>
          </a:lstStyle>
          <a:p>
            <a:fld id="{DBA4D246-43A2-4DE7-BF9E-DA2AE230A5A7}" type="slidenum">
              <a:rPr lang="en-US" smtClean="0"/>
              <a:pPr/>
              <a:t>‹#›</a:t>
            </a:fld>
            <a:endParaRPr lang="en-US"/>
          </a:p>
        </p:txBody>
      </p:sp>
    </p:spTree>
    <p:extLst>
      <p:ext uri="{BB962C8B-B14F-4D97-AF65-F5344CB8AC3E}">
        <p14:creationId xmlns:p14="http://schemas.microsoft.com/office/powerpoint/2010/main" val="28572461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r>
              <a:rPr lang="en-US" smtClean="0"/>
              <a:t>NCDA 2009 St. Louis</a:t>
            </a:r>
            <a:endParaRPr lang="en-US"/>
          </a:p>
        </p:txBody>
      </p:sp>
      <p:sp>
        <p:nvSpPr>
          <p:cNvPr id="9" name="Rectangle 6"/>
          <p:cNvSpPr>
            <a:spLocks noGrp="1" noChangeArrowheads="1"/>
          </p:cNvSpPr>
          <p:nvPr>
            <p:ph type="sldNum" sz="quarter" idx="12"/>
          </p:nvPr>
        </p:nvSpPr>
        <p:spPr>
          <a:ln/>
        </p:spPr>
        <p:txBody>
          <a:bodyPr/>
          <a:lstStyle>
            <a:lvl1pPr>
              <a:defRPr/>
            </a:lvl1pPr>
          </a:lstStyle>
          <a:p>
            <a:fld id="{53C25EF7-8D54-4583-8852-F11F52FE305E}" type="slidenum">
              <a:rPr lang="en-US" smtClean="0"/>
              <a:pPr/>
              <a:t>‹#›</a:t>
            </a:fld>
            <a:endParaRPr lang="en-US"/>
          </a:p>
        </p:txBody>
      </p:sp>
    </p:spTree>
    <p:extLst>
      <p:ext uri="{BB962C8B-B14F-4D97-AF65-F5344CB8AC3E}">
        <p14:creationId xmlns:p14="http://schemas.microsoft.com/office/powerpoint/2010/main" val="8931313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r>
              <a:rPr lang="en-US" smtClean="0"/>
              <a:t>NCDA 2009 St. Louis</a:t>
            </a:r>
            <a:endParaRPr lang="en-US"/>
          </a:p>
        </p:txBody>
      </p:sp>
      <p:sp>
        <p:nvSpPr>
          <p:cNvPr id="5" name="Rectangle 6"/>
          <p:cNvSpPr>
            <a:spLocks noGrp="1" noChangeArrowheads="1"/>
          </p:cNvSpPr>
          <p:nvPr>
            <p:ph type="sldNum" sz="quarter" idx="12"/>
          </p:nvPr>
        </p:nvSpPr>
        <p:spPr>
          <a:ln/>
        </p:spPr>
        <p:txBody>
          <a:bodyPr/>
          <a:lstStyle>
            <a:lvl1pPr>
              <a:defRPr/>
            </a:lvl1pPr>
          </a:lstStyle>
          <a:p>
            <a:fld id="{458DFC4B-6E60-4F80-9CD0-F4F22C43D63A}" type="slidenum">
              <a:rPr lang="en-US" smtClean="0"/>
              <a:pPr/>
              <a:t>‹#›</a:t>
            </a:fld>
            <a:endParaRPr lang="en-US"/>
          </a:p>
        </p:txBody>
      </p:sp>
    </p:spTree>
    <p:extLst>
      <p:ext uri="{BB962C8B-B14F-4D97-AF65-F5344CB8AC3E}">
        <p14:creationId xmlns:p14="http://schemas.microsoft.com/office/powerpoint/2010/main" val="263704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30FF2000-EBD2-4EC8-9284-E1C8ED32415B}" type="slidenum">
              <a:rPr lang="en-US" smtClean="0"/>
              <a:pPr/>
              <a:t>‹#›</a:t>
            </a:fld>
            <a:endParaRPr lang="en-US"/>
          </a:p>
        </p:txBody>
      </p:sp>
    </p:spTree>
    <p:extLst>
      <p:ext uri="{BB962C8B-B14F-4D97-AF65-F5344CB8AC3E}">
        <p14:creationId xmlns:p14="http://schemas.microsoft.com/office/powerpoint/2010/main" val="414712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E683774-D117-470D-A475-A0F084D8D876}" type="slidenum">
              <a:rPr lang="en-US" smtClean="0"/>
              <a:pPr/>
              <a:t>‹#›</a:t>
            </a:fld>
            <a:endParaRPr lang="en-US"/>
          </a:p>
        </p:txBody>
      </p:sp>
    </p:spTree>
    <p:extLst>
      <p:ext uri="{BB962C8B-B14F-4D97-AF65-F5344CB8AC3E}">
        <p14:creationId xmlns:p14="http://schemas.microsoft.com/office/powerpoint/2010/main" val="141507619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NCDA 2009 St. Louis</a:t>
            </a:r>
            <a:endParaRPr lang="en-US"/>
          </a:p>
        </p:txBody>
      </p:sp>
      <p:sp>
        <p:nvSpPr>
          <p:cNvPr id="7" name="Rectangle 6"/>
          <p:cNvSpPr>
            <a:spLocks noGrp="1" noChangeArrowheads="1"/>
          </p:cNvSpPr>
          <p:nvPr>
            <p:ph type="sldNum" sz="quarter" idx="12"/>
          </p:nvPr>
        </p:nvSpPr>
        <p:spPr>
          <a:ln/>
        </p:spPr>
        <p:txBody>
          <a:bodyPr/>
          <a:lstStyle>
            <a:lvl1pPr>
              <a:defRPr/>
            </a:lvl1pPr>
          </a:lstStyle>
          <a:p>
            <a:fld id="{A56C3F50-74BD-43D1-9296-2C7B8A30182A}" type="slidenum">
              <a:rPr lang="en-US" smtClean="0"/>
              <a:pPr/>
              <a:t>‹#›</a:t>
            </a:fld>
            <a:endParaRPr lang="en-US"/>
          </a:p>
        </p:txBody>
      </p:sp>
    </p:spTree>
    <p:extLst>
      <p:ext uri="{BB962C8B-B14F-4D97-AF65-F5344CB8AC3E}">
        <p14:creationId xmlns:p14="http://schemas.microsoft.com/office/powerpoint/2010/main" val="26155635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17526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effectLst/>
              </a:defRPr>
            </a:lvl1pPr>
          </a:lstStyle>
          <a:p>
            <a:endParaRPr lang="en-US"/>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effectLst/>
              </a:defRPr>
            </a:lvl1pPr>
          </a:lstStyle>
          <a:p>
            <a:r>
              <a:rPr lang="en-US" smtClean="0"/>
              <a:t>NCDA 2009 St. Louis</a:t>
            </a:r>
            <a:endParaRPr lang="en-US"/>
          </a:p>
        </p:txBody>
      </p:sp>
      <p:sp>
        <p:nvSpPr>
          <p:cNvPr id="10246" name="Rectangle 6"/>
          <p:cNvSpPr>
            <a:spLocks noGrp="1" noChangeArrowheads="1"/>
          </p:cNvSpPr>
          <p:nvPr>
            <p:ph type="sldNum" sz="quarter" idx="4"/>
          </p:nvPr>
        </p:nvSpPr>
        <p:spPr bwMode="auto">
          <a:xfrm>
            <a:off x="7239000" y="60960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smtClean="0">
                <a:solidFill>
                  <a:schemeClr val="tx1"/>
                </a:solidFill>
                <a:effectLst/>
              </a:defRPr>
            </a:lvl1pPr>
          </a:lstStyle>
          <a:p>
            <a:fld id="{8366855B-B838-43D3-BF97-45F4A88FC0B6}" type="slidenum">
              <a:rPr lang="en-US" smtClean="0"/>
              <a:pPr/>
              <a:t>‹#›</a:t>
            </a:fld>
            <a:endParaRPr lang="en-US"/>
          </a:p>
        </p:txBody>
      </p:sp>
      <p:sp>
        <p:nvSpPr>
          <p:cNvPr id="1031" name="Rectangle 7"/>
          <p:cNvSpPr>
            <a:spLocks noChangeArrowheads="1"/>
          </p:cNvSpPr>
          <p:nvPr/>
        </p:nvSpPr>
        <p:spPr bwMode="auto">
          <a:xfrm>
            <a:off x="0" y="0"/>
            <a:ext cx="9144000" cy="228600"/>
          </a:xfrm>
          <a:prstGeom prst="rect">
            <a:avLst/>
          </a:prstGeom>
          <a:gradFill rotWithShape="0">
            <a:gsLst>
              <a:gs pos="0">
                <a:srgbClr val="CCCC99"/>
              </a:gs>
              <a:gs pos="50000">
                <a:srgbClr val="BFBD7D"/>
              </a:gs>
              <a:gs pos="100000">
                <a:srgbClr val="CCCC99"/>
              </a:gs>
            </a:gsLst>
            <a:lin ang="0" scaled="1"/>
          </a:gradFill>
          <a:ln w="9525">
            <a:solidFill>
              <a:srgbClr val="CCCC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CCCC99"/>
              </a:solidFill>
              <a:effectLst/>
            </a:endParaRPr>
          </a:p>
        </p:txBody>
      </p:sp>
      <p:sp>
        <p:nvSpPr>
          <p:cNvPr id="1032" name="Rectangle 8"/>
          <p:cNvSpPr>
            <a:spLocks noChangeArrowheads="1"/>
          </p:cNvSpPr>
          <p:nvPr/>
        </p:nvSpPr>
        <p:spPr bwMode="auto">
          <a:xfrm>
            <a:off x="0" y="228600"/>
            <a:ext cx="9144000" cy="228600"/>
          </a:xfrm>
          <a:prstGeom prst="rect">
            <a:avLst/>
          </a:prstGeom>
          <a:gradFill rotWithShape="0">
            <a:gsLst>
              <a:gs pos="0">
                <a:srgbClr val="900000"/>
              </a:gs>
              <a:gs pos="50000">
                <a:srgbClr val="660000"/>
              </a:gs>
              <a:gs pos="100000">
                <a:srgbClr val="900000"/>
              </a:gs>
            </a:gsLst>
            <a:lin ang="0" scaled="1"/>
          </a:gradFill>
          <a:ln w="9525">
            <a:solidFill>
              <a:srgbClr val="66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CCCC99"/>
              </a:solidFill>
              <a:effectLst/>
            </a:endParaRPr>
          </a:p>
        </p:txBody>
      </p:sp>
      <p:sp>
        <p:nvSpPr>
          <p:cNvPr id="1033" name="Rectangle 9"/>
          <p:cNvSpPr>
            <a:spLocks noChangeArrowheads="1"/>
          </p:cNvSpPr>
          <p:nvPr/>
        </p:nvSpPr>
        <p:spPr bwMode="auto">
          <a:xfrm>
            <a:off x="0" y="6629400"/>
            <a:ext cx="9144000" cy="228600"/>
          </a:xfrm>
          <a:prstGeom prst="rect">
            <a:avLst/>
          </a:prstGeom>
          <a:gradFill rotWithShape="0">
            <a:gsLst>
              <a:gs pos="0">
                <a:srgbClr val="CCCC99"/>
              </a:gs>
              <a:gs pos="50000">
                <a:srgbClr val="BFBD7D"/>
              </a:gs>
              <a:gs pos="100000">
                <a:srgbClr val="CCCC99"/>
              </a:gs>
            </a:gsLst>
            <a:lin ang="0" scaled="1"/>
          </a:gradFill>
          <a:ln w="9525">
            <a:solidFill>
              <a:srgbClr val="CCCC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CCCC99"/>
              </a:solidFill>
              <a:effectLst/>
            </a:endParaRPr>
          </a:p>
        </p:txBody>
      </p:sp>
      <p:sp>
        <p:nvSpPr>
          <p:cNvPr id="1034" name="Rectangle 10"/>
          <p:cNvSpPr>
            <a:spLocks noChangeArrowheads="1"/>
          </p:cNvSpPr>
          <p:nvPr/>
        </p:nvSpPr>
        <p:spPr bwMode="auto">
          <a:xfrm>
            <a:off x="0" y="6400800"/>
            <a:ext cx="9144000" cy="228600"/>
          </a:xfrm>
          <a:prstGeom prst="rect">
            <a:avLst/>
          </a:prstGeom>
          <a:gradFill rotWithShape="0">
            <a:gsLst>
              <a:gs pos="0">
                <a:srgbClr val="900000"/>
              </a:gs>
              <a:gs pos="50000">
                <a:srgbClr val="660000"/>
              </a:gs>
              <a:gs pos="100000">
                <a:srgbClr val="900000"/>
              </a:gs>
            </a:gsLst>
            <a:lin ang="0" scaled="1"/>
          </a:gradFill>
          <a:ln w="9525">
            <a:solidFill>
              <a:srgbClr val="66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solidFill>
                <a:srgbClr val="CCCC99"/>
              </a:solidFill>
              <a:effectLst/>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4000">
          <a:solidFill>
            <a:srgbClr val="9000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a:solidFill>
            <a:srgbClr val="900000"/>
          </a:solidFill>
          <a:effectLst>
            <a:outerShdw blurRad="38100" dist="38100" dir="2700000" algn="tl">
              <a:srgbClr val="C0C0C0"/>
            </a:outerShdw>
          </a:effectLst>
          <a:latin typeface="Times New Roman" pitchFamily="18" charset="0"/>
        </a:defRPr>
      </a:lvl2pPr>
      <a:lvl3pPr algn="l" rtl="0" eaLnBrk="0" fontAlgn="base" hangingPunct="0">
        <a:spcBef>
          <a:spcPct val="0"/>
        </a:spcBef>
        <a:spcAft>
          <a:spcPct val="0"/>
        </a:spcAft>
        <a:defRPr sz="4000">
          <a:solidFill>
            <a:srgbClr val="900000"/>
          </a:solidFill>
          <a:effectLst>
            <a:outerShdw blurRad="38100" dist="38100" dir="2700000" algn="tl">
              <a:srgbClr val="C0C0C0"/>
            </a:outerShdw>
          </a:effectLst>
          <a:latin typeface="Times New Roman" pitchFamily="18" charset="0"/>
        </a:defRPr>
      </a:lvl3pPr>
      <a:lvl4pPr algn="l" rtl="0" eaLnBrk="0" fontAlgn="base" hangingPunct="0">
        <a:spcBef>
          <a:spcPct val="0"/>
        </a:spcBef>
        <a:spcAft>
          <a:spcPct val="0"/>
        </a:spcAft>
        <a:defRPr sz="4000">
          <a:solidFill>
            <a:srgbClr val="900000"/>
          </a:solidFill>
          <a:effectLst>
            <a:outerShdw blurRad="38100" dist="38100" dir="2700000" algn="tl">
              <a:srgbClr val="C0C0C0"/>
            </a:outerShdw>
          </a:effectLst>
          <a:latin typeface="Times New Roman" pitchFamily="18" charset="0"/>
        </a:defRPr>
      </a:lvl4pPr>
      <a:lvl5pPr algn="l" rtl="0" eaLnBrk="0" fontAlgn="base" hangingPunct="0">
        <a:spcBef>
          <a:spcPct val="0"/>
        </a:spcBef>
        <a:spcAft>
          <a:spcPct val="0"/>
        </a:spcAft>
        <a:defRPr sz="4000">
          <a:solidFill>
            <a:srgbClr val="900000"/>
          </a:solidFill>
          <a:effectLst>
            <a:outerShdw blurRad="38100" dist="38100" dir="2700000" algn="tl">
              <a:srgbClr val="C0C0C0"/>
            </a:outerShdw>
          </a:effectLst>
          <a:latin typeface="Times New Roman" pitchFamily="18" charset="0"/>
        </a:defRPr>
      </a:lvl5pPr>
      <a:lvl6pPr marL="457200" algn="l" rtl="0" fontAlgn="base">
        <a:spcBef>
          <a:spcPct val="0"/>
        </a:spcBef>
        <a:spcAft>
          <a:spcPct val="0"/>
        </a:spcAft>
        <a:defRPr sz="4000">
          <a:solidFill>
            <a:srgbClr val="900000"/>
          </a:solidFill>
          <a:effectLst>
            <a:outerShdw blurRad="38100" dist="38100" dir="2700000" algn="tl">
              <a:srgbClr val="C0C0C0"/>
            </a:outerShdw>
          </a:effectLst>
          <a:latin typeface="Times New Roman" pitchFamily="18" charset="0"/>
        </a:defRPr>
      </a:lvl6pPr>
      <a:lvl7pPr marL="914400" algn="l" rtl="0" fontAlgn="base">
        <a:spcBef>
          <a:spcPct val="0"/>
        </a:spcBef>
        <a:spcAft>
          <a:spcPct val="0"/>
        </a:spcAft>
        <a:defRPr sz="4000">
          <a:solidFill>
            <a:srgbClr val="900000"/>
          </a:solidFill>
          <a:effectLst>
            <a:outerShdw blurRad="38100" dist="38100" dir="2700000" algn="tl">
              <a:srgbClr val="C0C0C0"/>
            </a:outerShdw>
          </a:effectLst>
          <a:latin typeface="Times New Roman" pitchFamily="18" charset="0"/>
        </a:defRPr>
      </a:lvl7pPr>
      <a:lvl8pPr marL="1371600" algn="l" rtl="0" fontAlgn="base">
        <a:spcBef>
          <a:spcPct val="0"/>
        </a:spcBef>
        <a:spcAft>
          <a:spcPct val="0"/>
        </a:spcAft>
        <a:defRPr sz="4000">
          <a:solidFill>
            <a:srgbClr val="900000"/>
          </a:solidFill>
          <a:effectLst>
            <a:outerShdw blurRad="38100" dist="38100" dir="2700000" algn="tl">
              <a:srgbClr val="C0C0C0"/>
            </a:outerShdw>
          </a:effectLst>
          <a:latin typeface="Times New Roman" pitchFamily="18" charset="0"/>
        </a:defRPr>
      </a:lvl8pPr>
      <a:lvl9pPr marL="1828800" algn="l" rtl="0" fontAlgn="base">
        <a:spcBef>
          <a:spcPct val="0"/>
        </a:spcBef>
        <a:spcAft>
          <a:spcPct val="0"/>
        </a:spcAft>
        <a:defRPr sz="4000">
          <a:solidFill>
            <a:srgbClr val="900000"/>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12.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hemeOverride" Target="../theme/themeOverride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image" Target="../media/image18.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hemeOverride" Target="../theme/themeOverride15.xml"/><Relationship Id="rId5" Type="http://schemas.openxmlformats.org/officeDocument/2006/relationships/image" Target="../media/image23.jpe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hemeOverride" Target="../theme/themeOverride16.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hemeOverride" Target="../theme/themeOverride18.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hemeOverride" Target="../theme/themeOverride21.xml"/><Relationship Id="rId5" Type="http://schemas.openxmlformats.org/officeDocument/2006/relationships/image" Target="../media/image28.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hemeOverride" Target="../theme/themeOverride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8.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hemeOverride" Target="../theme/themeOverride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762000" y="304800"/>
            <a:ext cx="7615238" cy="2286000"/>
          </a:xfrm>
        </p:spPr>
        <p:txBody>
          <a:bodyPr/>
          <a:lstStyle/>
          <a:p>
            <a:pPr algn="ctr"/>
            <a:r>
              <a:rPr lang="en-US" dirty="0" smtClean="0"/>
              <a:t>Providing </a:t>
            </a:r>
            <a:r>
              <a:rPr lang="en-US" dirty="0"/>
              <a:t>Career and </a:t>
            </a:r>
            <a:r>
              <a:rPr lang="en-US" dirty="0" smtClean="0"/>
              <a:t>Mental Assistance to a Diverse Population: Using Theory to Inform </a:t>
            </a:r>
            <a:r>
              <a:rPr lang="en-US" dirty="0"/>
              <a:t>Practice </a:t>
            </a:r>
          </a:p>
        </p:txBody>
      </p:sp>
      <p:sp>
        <p:nvSpPr>
          <p:cNvPr id="86019" name="Rectangle 3"/>
          <p:cNvSpPr>
            <a:spLocks noGrp="1" noChangeArrowheads="1"/>
          </p:cNvSpPr>
          <p:nvPr>
            <p:ph type="subTitle" idx="1"/>
          </p:nvPr>
        </p:nvSpPr>
        <p:spPr>
          <a:xfrm>
            <a:off x="1143000" y="3200400"/>
            <a:ext cx="7239000" cy="2286000"/>
          </a:xfrm>
          <a:solidFill>
            <a:schemeClr val="bg1"/>
          </a:solidFill>
          <a:ln>
            <a:solidFill>
              <a:srgbClr val="800000"/>
            </a:solidFill>
          </a:ln>
        </p:spPr>
        <p:txBody>
          <a:bodyPr/>
          <a:lstStyle/>
          <a:p>
            <a:pPr algn="ctr">
              <a:lnSpc>
                <a:spcPct val="90000"/>
              </a:lnSpc>
            </a:pPr>
            <a:r>
              <a:rPr lang="en-US" sz="2500" dirty="0"/>
              <a:t>Janet </a:t>
            </a:r>
            <a:r>
              <a:rPr lang="en-US" sz="2500" dirty="0" smtClean="0"/>
              <a:t>Lenz</a:t>
            </a:r>
            <a:r>
              <a:rPr lang="en-US" sz="2500" dirty="0"/>
              <a:t>, Ph.D.</a:t>
            </a:r>
          </a:p>
          <a:p>
            <a:pPr algn="ctr">
              <a:lnSpc>
                <a:spcPct val="90000"/>
              </a:lnSpc>
            </a:pPr>
            <a:r>
              <a:rPr lang="en-US" sz="2500" dirty="0" smtClean="0"/>
              <a:t>Robert Reardon</a:t>
            </a:r>
            <a:r>
              <a:rPr lang="en-US" sz="2500" dirty="0"/>
              <a:t>, Ph.D</a:t>
            </a:r>
            <a:r>
              <a:rPr lang="en-US" sz="2500" dirty="0" smtClean="0"/>
              <a:t>.</a:t>
            </a:r>
          </a:p>
          <a:p>
            <a:pPr algn="ctr">
              <a:lnSpc>
                <a:spcPct val="90000"/>
              </a:lnSpc>
            </a:pPr>
            <a:r>
              <a:rPr lang="en-US" sz="2500" dirty="0" smtClean="0"/>
              <a:t>Debra Osborn, Ph.D.</a:t>
            </a:r>
            <a:endParaRPr lang="en-US" sz="2500" dirty="0"/>
          </a:p>
          <a:p>
            <a:pPr algn="ctr">
              <a:lnSpc>
                <a:spcPct val="90000"/>
              </a:lnSpc>
            </a:pPr>
            <a:r>
              <a:rPr lang="en-US" sz="2500" dirty="0" smtClean="0"/>
              <a:t>Florida </a:t>
            </a:r>
            <a:r>
              <a:rPr lang="en-US" sz="2500" dirty="0"/>
              <a:t>State </a:t>
            </a:r>
            <a:r>
              <a:rPr lang="en-US" sz="2500" dirty="0" smtClean="0"/>
              <a:t>University</a:t>
            </a:r>
            <a:endParaRPr lang="en-US" sz="2500" dirty="0"/>
          </a:p>
        </p:txBody>
      </p:sp>
      <p:sp>
        <p:nvSpPr>
          <p:cNvPr id="4" name="Rectangle 9"/>
          <p:cNvSpPr>
            <a:spLocks noGrp="1" noChangeArrowheads="1"/>
          </p:cNvSpPr>
          <p:nvPr>
            <p:ph type="ftr" sz="quarter" idx="11"/>
          </p:nvPr>
        </p:nvSpPr>
        <p:spPr>
          <a:xfrm>
            <a:off x="2895600" y="6248400"/>
            <a:ext cx="3352800" cy="457200"/>
          </a:xfrm>
        </p:spPr>
        <p:txBody>
          <a:bodyPr/>
          <a:lstStyle/>
          <a:p>
            <a:r>
              <a:rPr lang="en-US" dirty="0" smtClean="0"/>
              <a:t>IAEVG 2012 Mannheim, Germany</a:t>
            </a:r>
            <a:endParaRPr lang="en-US" dirty="0"/>
          </a:p>
        </p:txBody>
      </p:sp>
    </p:spTree>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228600" y="381000"/>
            <a:ext cx="8458200" cy="1143000"/>
          </a:xfrm>
        </p:spPr>
        <p:txBody>
          <a:bodyPr/>
          <a:lstStyle/>
          <a:p>
            <a:r>
              <a:rPr lang="en-US" sz="3200" dirty="0"/>
              <a:t>Case Example: FSU Career Center</a:t>
            </a:r>
          </a:p>
        </p:txBody>
      </p:sp>
      <p:sp>
        <p:nvSpPr>
          <p:cNvPr id="168963" name="Rectangle 3"/>
          <p:cNvSpPr>
            <a:spLocks noGrp="1" noChangeArrowheads="1"/>
          </p:cNvSpPr>
          <p:nvPr>
            <p:ph idx="1"/>
          </p:nvPr>
        </p:nvSpPr>
        <p:spPr>
          <a:xfrm>
            <a:off x="457200" y="1752600"/>
            <a:ext cx="5715000" cy="4648200"/>
          </a:xfrm>
        </p:spPr>
        <p:txBody>
          <a:bodyPr/>
          <a:lstStyle/>
          <a:p>
            <a:pPr>
              <a:buFont typeface="Wingdings" pitchFamily="2" charset="2"/>
              <a:buNone/>
            </a:pPr>
            <a:r>
              <a:rPr lang="en-US" sz="3200" dirty="0"/>
              <a:t>Key </a:t>
            </a:r>
            <a:r>
              <a:rPr lang="en-US" sz="3200" dirty="0" smtClean="0"/>
              <a:t>elements:</a:t>
            </a:r>
            <a:endParaRPr lang="en-US" sz="3200" dirty="0"/>
          </a:p>
          <a:p>
            <a:r>
              <a:rPr lang="en-US" dirty="0"/>
              <a:t>mission</a:t>
            </a:r>
          </a:p>
          <a:p>
            <a:r>
              <a:rPr lang="en-US" dirty="0"/>
              <a:t>theory base</a:t>
            </a:r>
          </a:p>
          <a:p>
            <a:r>
              <a:rPr lang="en-US" dirty="0"/>
              <a:t>staff credentials &amp; expertise</a:t>
            </a:r>
          </a:p>
          <a:p>
            <a:r>
              <a:rPr lang="en-US" dirty="0"/>
              <a:t>existence of accredited counseling programs at Master’s &amp; PhD level</a:t>
            </a:r>
          </a:p>
          <a:p>
            <a:r>
              <a:rPr lang="en-US" dirty="0"/>
              <a:t>nature of training provided to paraprofessionals</a:t>
            </a:r>
          </a:p>
        </p:txBody>
      </p:sp>
      <p:pic>
        <p:nvPicPr>
          <p:cNvPr id="4" name="Picture 7" descr="DSC038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5562600" y="1600200"/>
            <a:ext cx="3048000" cy="2196272"/>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sz="3600" dirty="0"/>
              <a:t>Career theory connected to practice</a:t>
            </a:r>
          </a:p>
        </p:txBody>
      </p:sp>
      <p:sp>
        <p:nvSpPr>
          <p:cNvPr id="171011" name="Rectangle 3"/>
          <p:cNvSpPr>
            <a:spLocks noGrp="1" noChangeArrowheads="1"/>
          </p:cNvSpPr>
          <p:nvPr>
            <p:ph idx="1"/>
          </p:nvPr>
        </p:nvSpPr>
        <p:spPr>
          <a:xfrm>
            <a:off x="609600" y="1752600"/>
            <a:ext cx="7848600" cy="3657600"/>
          </a:xfrm>
        </p:spPr>
        <p:txBody>
          <a:bodyPr/>
          <a:lstStyle/>
          <a:p>
            <a:pPr>
              <a:lnSpc>
                <a:spcPct val="90000"/>
              </a:lnSpc>
              <a:spcBef>
                <a:spcPts val="1800"/>
              </a:spcBef>
            </a:pPr>
            <a:r>
              <a:rPr lang="en-US" sz="3200" dirty="0" smtClean="0"/>
              <a:t>Holland’s </a:t>
            </a:r>
            <a:r>
              <a:rPr lang="en-US" sz="3200" dirty="0" smtClean="0"/>
              <a:t>RIASEC </a:t>
            </a:r>
            <a:r>
              <a:rPr lang="en-US" sz="3200" dirty="0" smtClean="0"/>
              <a:t>theory and secondary constructs </a:t>
            </a:r>
          </a:p>
          <a:p>
            <a:pPr>
              <a:lnSpc>
                <a:spcPct val="90000"/>
              </a:lnSpc>
              <a:spcBef>
                <a:spcPts val="1800"/>
              </a:spcBef>
            </a:pPr>
            <a:r>
              <a:rPr lang="en-US" sz="3200" dirty="0" smtClean="0"/>
              <a:t>Use </a:t>
            </a:r>
            <a:r>
              <a:rPr lang="en-US" sz="3200" dirty="0"/>
              <a:t>of cognitive information processing (CIP) theory</a:t>
            </a:r>
          </a:p>
          <a:p>
            <a:pPr>
              <a:lnSpc>
                <a:spcPct val="90000"/>
              </a:lnSpc>
              <a:spcBef>
                <a:spcPts val="1800"/>
              </a:spcBef>
            </a:pPr>
            <a:r>
              <a:rPr lang="en-US" sz="3200" dirty="0"/>
              <a:t>Connection to other counseling theories (e.g., Beck</a:t>
            </a:r>
            <a:r>
              <a:rPr lang="en-US" sz="3200" dirty="0" smtClean="0"/>
              <a:t>)</a:t>
            </a:r>
            <a:endParaRPr lang="en-US" sz="3200"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Holland’s RIASEC Theory</a:t>
            </a:r>
            <a:endParaRPr lang="en-US" dirty="0"/>
          </a:p>
        </p:txBody>
      </p:sp>
      <p:sp>
        <p:nvSpPr>
          <p:cNvPr id="3" name="Content Placeholder 2"/>
          <p:cNvSpPr>
            <a:spLocks noGrp="1"/>
          </p:cNvSpPr>
          <p:nvPr>
            <p:ph idx="1"/>
          </p:nvPr>
        </p:nvSpPr>
        <p:spPr>
          <a:xfrm>
            <a:off x="381000" y="1752600"/>
            <a:ext cx="5181600" cy="4648200"/>
          </a:xfrm>
          <a:solidFill>
            <a:schemeClr val="bg1"/>
          </a:solidFill>
        </p:spPr>
        <p:txBody>
          <a:bodyPr/>
          <a:lstStyle/>
          <a:p>
            <a:r>
              <a:rPr lang="en-US" dirty="0" smtClean="0"/>
              <a:t>Impact of personality characteristics on life/career issues</a:t>
            </a:r>
          </a:p>
          <a:p>
            <a:r>
              <a:rPr lang="en-US" dirty="0" smtClean="0"/>
              <a:t>Connection of secondary constructs (e.g., congruence, differentiation, profile elevation, vocational identity) to mental health factors</a:t>
            </a:r>
            <a:endParaRPr lang="en-US" dirty="0"/>
          </a:p>
        </p:txBody>
      </p:sp>
      <p:sp>
        <p:nvSpPr>
          <p:cNvPr id="5" name="AutoShape 4"/>
          <p:cNvSpPr>
            <a:spLocks noChangeArrowheads="1"/>
          </p:cNvSpPr>
          <p:nvPr/>
        </p:nvSpPr>
        <p:spPr bwMode="auto">
          <a:xfrm>
            <a:off x="5715000" y="1905000"/>
            <a:ext cx="2959100" cy="2425700"/>
          </a:xfrm>
          <a:prstGeom prst="hexagon">
            <a:avLst>
              <a:gd name="adj" fmla="val 30492"/>
              <a:gd name="vf" fmla="val 115470"/>
            </a:avLst>
          </a:prstGeom>
          <a:solidFill>
            <a:srgbClr val="FF9933"/>
          </a:solidFill>
          <a:ln w="127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5725126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990600" y="685800"/>
            <a:ext cx="7391400" cy="838200"/>
          </a:xfrm>
          <a:prstGeom prst="rect">
            <a:avLst/>
          </a:prstGeom>
          <a:noFill/>
          <a:ln w="9525">
            <a:noFill/>
            <a:miter lim="800000"/>
            <a:headEnd/>
            <a:tailEnd/>
          </a:ln>
          <a:effectLst/>
        </p:spPr>
        <p:txBody>
          <a:bodyPr lIns="92075" tIns="46038" rIns="92075" bIns="46038" anchor="ctr"/>
          <a:lstStyle/>
          <a:p>
            <a:pPr algn="ctr" eaLnBrk="0" hangingPunct="0">
              <a:defRPr/>
            </a:pPr>
            <a:r>
              <a:rPr lang="en-US" sz="3600" b="0">
                <a:solidFill>
                  <a:schemeClr val="tx2"/>
                </a:solidFill>
                <a:effectLst>
                  <a:outerShdw blurRad="38100" dist="38100" dir="2700000" algn="tl">
                    <a:srgbClr val="C0C0C0"/>
                  </a:outerShdw>
                </a:effectLst>
              </a:rPr>
              <a:t>CIP Pyramid Domains</a:t>
            </a:r>
          </a:p>
        </p:txBody>
      </p:sp>
      <p:sp>
        <p:nvSpPr>
          <p:cNvPr id="10243" name="AutoShape 3"/>
          <p:cNvSpPr>
            <a:spLocks noChangeArrowheads="1"/>
          </p:cNvSpPr>
          <p:nvPr/>
        </p:nvSpPr>
        <p:spPr bwMode="auto">
          <a:xfrm>
            <a:off x="1149350" y="1835150"/>
            <a:ext cx="5473700" cy="3802063"/>
          </a:xfrm>
          <a:prstGeom prst="triangle">
            <a:avLst>
              <a:gd name="adj" fmla="val 48806"/>
            </a:avLst>
          </a:prstGeom>
          <a:solidFill>
            <a:schemeClr val="bg1"/>
          </a:solidFill>
          <a:ln w="12700">
            <a:solidFill>
              <a:schemeClr val="tx1"/>
            </a:solidFill>
            <a:miter lim="800000"/>
            <a:headEnd/>
            <a:tailEnd/>
          </a:ln>
        </p:spPr>
        <p:txBody>
          <a:bodyPr wrap="none" anchor="ctr"/>
          <a:lstStyle/>
          <a:p>
            <a:endParaRPr lang="en-US"/>
          </a:p>
        </p:txBody>
      </p:sp>
      <p:sp>
        <p:nvSpPr>
          <p:cNvPr id="10244" name="Line 4"/>
          <p:cNvSpPr>
            <a:spLocks noChangeShapeType="1"/>
          </p:cNvSpPr>
          <p:nvPr/>
        </p:nvSpPr>
        <p:spPr bwMode="auto">
          <a:xfrm>
            <a:off x="2981325" y="3048000"/>
            <a:ext cx="1743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45" name="Line 5"/>
          <p:cNvSpPr>
            <a:spLocks noChangeShapeType="1"/>
          </p:cNvSpPr>
          <p:nvPr/>
        </p:nvSpPr>
        <p:spPr bwMode="auto">
          <a:xfrm>
            <a:off x="2066925" y="4343400"/>
            <a:ext cx="35718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46" name="Line 6"/>
          <p:cNvSpPr>
            <a:spLocks noChangeShapeType="1"/>
          </p:cNvSpPr>
          <p:nvPr/>
        </p:nvSpPr>
        <p:spPr bwMode="auto">
          <a:xfrm>
            <a:off x="3810000" y="4352925"/>
            <a:ext cx="0" cy="12858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47" name="Rectangle 7"/>
          <p:cNvSpPr>
            <a:spLocks noChangeArrowheads="1"/>
          </p:cNvSpPr>
          <p:nvPr/>
        </p:nvSpPr>
        <p:spPr bwMode="auto">
          <a:xfrm>
            <a:off x="1905000" y="46482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sz="2000"/>
              <a:t>Knowing about </a:t>
            </a:r>
            <a:r>
              <a:rPr lang="en-US" sz="2000">
                <a:solidFill>
                  <a:schemeClr val="tx2"/>
                </a:solidFill>
              </a:rPr>
              <a:t>myself</a:t>
            </a:r>
          </a:p>
        </p:txBody>
      </p:sp>
      <p:sp>
        <p:nvSpPr>
          <p:cNvPr id="10248" name="Rectangle 8"/>
          <p:cNvSpPr>
            <a:spLocks noChangeArrowheads="1"/>
          </p:cNvSpPr>
          <p:nvPr/>
        </p:nvSpPr>
        <p:spPr bwMode="auto">
          <a:xfrm>
            <a:off x="3886200" y="4648200"/>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sz="2000"/>
              <a:t>Knowing about my </a:t>
            </a:r>
            <a:r>
              <a:rPr lang="en-US" sz="2000">
                <a:solidFill>
                  <a:schemeClr val="tx2"/>
                </a:solidFill>
              </a:rPr>
              <a:t>options</a:t>
            </a:r>
          </a:p>
        </p:txBody>
      </p:sp>
      <p:sp>
        <p:nvSpPr>
          <p:cNvPr id="10249" name="Rectangle 9"/>
          <p:cNvSpPr>
            <a:spLocks noChangeArrowheads="1"/>
          </p:cNvSpPr>
          <p:nvPr/>
        </p:nvSpPr>
        <p:spPr bwMode="auto">
          <a:xfrm>
            <a:off x="2819400" y="3124200"/>
            <a:ext cx="2209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sz="2000"/>
              <a:t>Knowing how I make </a:t>
            </a:r>
            <a:r>
              <a:rPr lang="en-US" sz="2000">
                <a:solidFill>
                  <a:srgbClr val="000000"/>
                </a:solidFill>
              </a:rPr>
              <a:t>decisions</a:t>
            </a:r>
          </a:p>
          <a:p>
            <a:pPr eaLnBrk="0" hangingPunct="0">
              <a:spcBef>
                <a:spcPct val="50000"/>
              </a:spcBef>
            </a:pPr>
            <a:r>
              <a:rPr lang="en-US" sz="2000">
                <a:solidFill>
                  <a:srgbClr val="000000"/>
                </a:solidFill>
              </a:rPr>
              <a:t>CASVE Cycle</a:t>
            </a:r>
          </a:p>
        </p:txBody>
      </p:sp>
      <p:sp>
        <p:nvSpPr>
          <p:cNvPr id="10250" name="Rectangle 10"/>
          <p:cNvSpPr>
            <a:spLocks noChangeArrowheads="1"/>
          </p:cNvSpPr>
          <p:nvPr/>
        </p:nvSpPr>
        <p:spPr bwMode="auto">
          <a:xfrm>
            <a:off x="2743200" y="2057400"/>
            <a:ext cx="2286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US" sz="2000">
                <a:solidFill>
                  <a:schemeClr val="tx2"/>
                </a:solidFill>
              </a:rPr>
              <a:t>Thinking</a:t>
            </a:r>
            <a:r>
              <a:rPr lang="en-US" sz="2000"/>
              <a:t> about my decision making</a:t>
            </a:r>
          </a:p>
        </p:txBody>
      </p:sp>
      <p:sp>
        <p:nvSpPr>
          <p:cNvPr id="10251" name="Rectangle 11"/>
          <p:cNvSpPr>
            <a:spLocks noChangeArrowheads="1"/>
          </p:cNvSpPr>
          <p:nvPr/>
        </p:nvSpPr>
        <p:spPr bwMode="auto">
          <a:xfrm>
            <a:off x="5334000" y="20574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US" sz="2800">
                <a:solidFill>
                  <a:schemeClr val="tx2"/>
                </a:solidFill>
              </a:rPr>
              <a:t>Client Version</a:t>
            </a:r>
          </a:p>
        </p:txBody>
      </p:sp>
    </p:spTree>
    <p:extLst>
      <p:ext uri="{BB962C8B-B14F-4D97-AF65-F5344CB8AC3E}">
        <p14:creationId xmlns:p14="http://schemas.microsoft.com/office/powerpoint/2010/main" val="1673033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228600"/>
            <a:ext cx="8458200" cy="1143000"/>
          </a:xfrm>
          <a:noFill/>
        </p:spPr>
        <p:txBody>
          <a:bodyPr lIns="92075" tIns="46038" rIns="92075" bIns="46038"/>
          <a:lstStyle/>
          <a:p>
            <a:pPr algn="ctr"/>
            <a:r>
              <a:rPr lang="en-US" dirty="0" smtClean="0"/>
              <a:t>CASVE Cycle</a:t>
            </a:r>
          </a:p>
        </p:txBody>
      </p:sp>
      <p:sp>
        <p:nvSpPr>
          <p:cNvPr id="11267" name="Rectangle 3"/>
          <p:cNvSpPr>
            <a:spLocks noChangeArrowheads="1"/>
          </p:cNvSpPr>
          <p:nvPr/>
        </p:nvSpPr>
        <p:spPr bwMode="auto">
          <a:xfrm>
            <a:off x="3435350" y="1682750"/>
            <a:ext cx="2273300" cy="1054100"/>
          </a:xfrm>
          <a:prstGeom prst="rect">
            <a:avLst/>
          </a:prstGeom>
          <a:solidFill>
            <a:schemeClr val="tx1"/>
          </a:solidFill>
          <a:ln w="12700">
            <a:solidFill>
              <a:schemeClr val="tx1"/>
            </a:solidFill>
            <a:miter lim="800000"/>
            <a:headEnd/>
            <a:tailEnd/>
          </a:ln>
        </p:spPr>
        <p:txBody>
          <a:bodyPr wrap="none" lIns="92075" tIns="46038" rIns="92075" bIns="46038" anchor="ctr"/>
          <a:lstStyle/>
          <a:p>
            <a:pPr algn="ctr" eaLnBrk="0" hangingPunct="0"/>
            <a:r>
              <a:rPr lang="en-US" b="0">
                <a:solidFill>
                  <a:schemeClr val="bg1"/>
                </a:solidFill>
              </a:rPr>
              <a:t>Knowing I Need </a:t>
            </a:r>
            <a:br>
              <a:rPr lang="en-US" b="0">
                <a:solidFill>
                  <a:schemeClr val="bg1"/>
                </a:solidFill>
              </a:rPr>
            </a:br>
            <a:r>
              <a:rPr lang="en-US" b="0">
                <a:solidFill>
                  <a:schemeClr val="bg1"/>
                </a:solidFill>
              </a:rPr>
              <a:t>to Make a Choice</a:t>
            </a:r>
          </a:p>
          <a:p>
            <a:pPr algn="ctr" eaLnBrk="0" hangingPunct="0"/>
            <a:r>
              <a:rPr lang="en-US" b="0">
                <a:solidFill>
                  <a:schemeClr val="bg1"/>
                </a:solidFill>
              </a:rPr>
              <a:t>Knowing I Made a</a:t>
            </a:r>
            <a:br>
              <a:rPr lang="en-US" b="0">
                <a:solidFill>
                  <a:schemeClr val="bg1"/>
                </a:solidFill>
              </a:rPr>
            </a:br>
            <a:r>
              <a:rPr lang="en-US" b="0">
                <a:solidFill>
                  <a:schemeClr val="bg1"/>
                </a:solidFill>
              </a:rPr>
              <a:t>Good Choice</a:t>
            </a:r>
          </a:p>
        </p:txBody>
      </p:sp>
      <p:sp>
        <p:nvSpPr>
          <p:cNvPr id="11268" name="Rectangle 4"/>
          <p:cNvSpPr>
            <a:spLocks noChangeArrowheads="1"/>
          </p:cNvSpPr>
          <p:nvPr/>
        </p:nvSpPr>
        <p:spPr bwMode="auto">
          <a:xfrm>
            <a:off x="5645150" y="3206750"/>
            <a:ext cx="2273300" cy="1054100"/>
          </a:xfrm>
          <a:prstGeom prst="rect">
            <a:avLst/>
          </a:prstGeom>
          <a:solidFill>
            <a:schemeClr val="tx1"/>
          </a:solidFill>
          <a:ln w="12700">
            <a:solidFill>
              <a:schemeClr val="tx1"/>
            </a:solidFill>
            <a:miter lim="800000"/>
            <a:headEnd/>
            <a:tailEnd/>
          </a:ln>
        </p:spPr>
        <p:txBody>
          <a:bodyPr wrap="none" lIns="92075" tIns="46038" rIns="92075" bIns="46038" anchor="ctr"/>
          <a:lstStyle/>
          <a:p>
            <a:pPr algn="ctr" eaLnBrk="0" hangingPunct="0"/>
            <a:r>
              <a:rPr lang="en-US" sz="2000" b="0">
                <a:solidFill>
                  <a:schemeClr val="bg1"/>
                </a:solidFill>
              </a:rPr>
              <a:t>Understanding </a:t>
            </a:r>
            <a:br>
              <a:rPr lang="en-US" sz="2000" b="0">
                <a:solidFill>
                  <a:schemeClr val="bg1"/>
                </a:solidFill>
              </a:rPr>
            </a:br>
            <a:r>
              <a:rPr lang="en-US" sz="2000" b="0">
                <a:solidFill>
                  <a:schemeClr val="bg1"/>
                </a:solidFill>
              </a:rPr>
              <a:t>Myself and</a:t>
            </a:r>
            <a:br>
              <a:rPr lang="en-US" sz="2000" b="0">
                <a:solidFill>
                  <a:schemeClr val="bg1"/>
                </a:solidFill>
              </a:rPr>
            </a:br>
            <a:r>
              <a:rPr lang="en-US" sz="2000" b="0">
                <a:solidFill>
                  <a:schemeClr val="bg1"/>
                </a:solidFill>
              </a:rPr>
              <a:t> My Options</a:t>
            </a:r>
          </a:p>
        </p:txBody>
      </p:sp>
      <p:sp>
        <p:nvSpPr>
          <p:cNvPr id="11269" name="Rectangle 5"/>
          <p:cNvSpPr>
            <a:spLocks noChangeArrowheads="1"/>
          </p:cNvSpPr>
          <p:nvPr/>
        </p:nvSpPr>
        <p:spPr bwMode="auto">
          <a:xfrm>
            <a:off x="1225550" y="3206750"/>
            <a:ext cx="2273300" cy="1054100"/>
          </a:xfrm>
          <a:prstGeom prst="rect">
            <a:avLst/>
          </a:prstGeom>
          <a:solidFill>
            <a:schemeClr val="tx1"/>
          </a:solidFill>
          <a:ln w="12700">
            <a:solidFill>
              <a:schemeClr val="tx1"/>
            </a:solidFill>
            <a:miter lim="800000"/>
            <a:headEnd/>
            <a:tailEnd/>
          </a:ln>
        </p:spPr>
        <p:txBody>
          <a:bodyPr wrap="none" lIns="92075" tIns="46038" rIns="92075" bIns="46038" anchor="ctr"/>
          <a:lstStyle/>
          <a:p>
            <a:pPr algn="ctr" eaLnBrk="0" hangingPunct="0"/>
            <a:r>
              <a:rPr lang="en-US" sz="2000" b="0">
                <a:solidFill>
                  <a:schemeClr val="bg1"/>
                </a:solidFill>
              </a:rPr>
              <a:t>Implementing</a:t>
            </a:r>
            <a:br>
              <a:rPr lang="en-US" sz="2000" b="0">
                <a:solidFill>
                  <a:schemeClr val="bg1"/>
                </a:solidFill>
              </a:rPr>
            </a:br>
            <a:r>
              <a:rPr lang="en-US" sz="2000" b="0">
                <a:solidFill>
                  <a:schemeClr val="bg1"/>
                </a:solidFill>
              </a:rPr>
              <a:t>My Choice</a:t>
            </a:r>
          </a:p>
        </p:txBody>
      </p:sp>
      <p:sp>
        <p:nvSpPr>
          <p:cNvPr id="11270" name="Rectangle 6"/>
          <p:cNvSpPr>
            <a:spLocks noChangeArrowheads="1"/>
          </p:cNvSpPr>
          <p:nvPr/>
        </p:nvSpPr>
        <p:spPr bwMode="auto">
          <a:xfrm>
            <a:off x="4883150" y="4730750"/>
            <a:ext cx="2273300" cy="1054100"/>
          </a:xfrm>
          <a:prstGeom prst="rect">
            <a:avLst/>
          </a:prstGeom>
          <a:solidFill>
            <a:schemeClr val="tx1"/>
          </a:solidFill>
          <a:ln w="12700">
            <a:solidFill>
              <a:schemeClr val="tx1"/>
            </a:solidFill>
            <a:miter lim="800000"/>
            <a:headEnd/>
            <a:tailEnd/>
          </a:ln>
        </p:spPr>
        <p:txBody>
          <a:bodyPr wrap="none" lIns="92075" tIns="46038" rIns="92075" bIns="46038" anchor="ctr"/>
          <a:lstStyle/>
          <a:p>
            <a:pPr algn="ctr" eaLnBrk="0" hangingPunct="0"/>
            <a:r>
              <a:rPr lang="en-US" sz="2000" b="0">
                <a:solidFill>
                  <a:schemeClr val="bg1"/>
                </a:solidFill>
              </a:rPr>
              <a:t>Expanding and</a:t>
            </a:r>
            <a:br>
              <a:rPr lang="en-US" sz="2000" b="0">
                <a:solidFill>
                  <a:schemeClr val="bg1"/>
                </a:solidFill>
              </a:rPr>
            </a:br>
            <a:r>
              <a:rPr lang="en-US" sz="2000" b="0">
                <a:solidFill>
                  <a:schemeClr val="bg1"/>
                </a:solidFill>
              </a:rPr>
              <a:t>Narrowing My List</a:t>
            </a:r>
            <a:br>
              <a:rPr lang="en-US" sz="2000" b="0">
                <a:solidFill>
                  <a:schemeClr val="bg1"/>
                </a:solidFill>
              </a:rPr>
            </a:br>
            <a:r>
              <a:rPr lang="en-US" sz="2000" b="0">
                <a:solidFill>
                  <a:schemeClr val="bg1"/>
                </a:solidFill>
              </a:rPr>
              <a:t>of Options</a:t>
            </a:r>
          </a:p>
        </p:txBody>
      </p:sp>
      <p:sp>
        <p:nvSpPr>
          <p:cNvPr id="11271" name="Rectangle 7"/>
          <p:cNvSpPr>
            <a:spLocks noChangeArrowheads="1"/>
          </p:cNvSpPr>
          <p:nvPr/>
        </p:nvSpPr>
        <p:spPr bwMode="auto">
          <a:xfrm>
            <a:off x="1752600" y="4730750"/>
            <a:ext cx="2508250" cy="1054100"/>
          </a:xfrm>
          <a:prstGeom prst="rect">
            <a:avLst/>
          </a:prstGeom>
          <a:solidFill>
            <a:schemeClr val="tx1"/>
          </a:solidFill>
          <a:ln w="12700">
            <a:solidFill>
              <a:schemeClr val="tx1"/>
            </a:solidFill>
            <a:miter lim="800000"/>
            <a:headEnd/>
            <a:tailEnd/>
          </a:ln>
        </p:spPr>
        <p:txBody>
          <a:bodyPr wrap="none" lIns="92075" tIns="46038" rIns="92075" bIns="46038" anchor="ctr"/>
          <a:lstStyle/>
          <a:p>
            <a:pPr algn="ctr" eaLnBrk="0" hangingPunct="0"/>
            <a:r>
              <a:rPr lang="en-US" b="0" dirty="0">
                <a:solidFill>
                  <a:schemeClr val="bg1"/>
                </a:solidFill>
              </a:rPr>
              <a:t>Choosing An</a:t>
            </a:r>
            <a:br>
              <a:rPr lang="en-US" b="0" dirty="0">
                <a:solidFill>
                  <a:schemeClr val="bg1"/>
                </a:solidFill>
              </a:rPr>
            </a:br>
            <a:r>
              <a:rPr lang="en-US" b="0" dirty="0">
                <a:solidFill>
                  <a:schemeClr val="bg1"/>
                </a:solidFill>
              </a:rPr>
              <a:t>Occupation, Program </a:t>
            </a:r>
          </a:p>
          <a:p>
            <a:pPr algn="ctr" eaLnBrk="0" hangingPunct="0"/>
            <a:r>
              <a:rPr lang="en-US" b="0" dirty="0">
                <a:solidFill>
                  <a:schemeClr val="bg1"/>
                </a:solidFill>
              </a:rPr>
              <a:t>of Study, or Job</a:t>
            </a:r>
          </a:p>
        </p:txBody>
      </p:sp>
      <p:sp>
        <p:nvSpPr>
          <p:cNvPr id="11272" name="Arc 8"/>
          <p:cNvSpPr>
            <a:spLocks/>
          </p:cNvSpPr>
          <p:nvPr/>
        </p:nvSpPr>
        <p:spPr bwMode="auto">
          <a:xfrm>
            <a:off x="6019800" y="4267200"/>
            <a:ext cx="762000" cy="457200"/>
          </a:xfrm>
          <a:custGeom>
            <a:avLst/>
            <a:gdLst>
              <a:gd name="T0" fmla="*/ 762000 w 21600"/>
              <a:gd name="T1" fmla="*/ 0 h 21600"/>
              <a:gd name="T2" fmla="*/ 0 w 21600"/>
              <a:gd name="T3" fmla="*/ 45720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3" name="Line 9"/>
          <p:cNvSpPr>
            <a:spLocks noChangeShapeType="1"/>
          </p:cNvSpPr>
          <p:nvPr/>
        </p:nvSpPr>
        <p:spPr bwMode="auto">
          <a:xfrm flipH="1">
            <a:off x="4276725" y="5257800"/>
            <a:ext cx="600075"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274" name="Arc 10"/>
          <p:cNvSpPr>
            <a:spLocks/>
          </p:cNvSpPr>
          <p:nvPr/>
        </p:nvSpPr>
        <p:spPr bwMode="auto">
          <a:xfrm>
            <a:off x="2297113" y="4267200"/>
            <a:ext cx="838200" cy="457200"/>
          </a:xfrm>
          <a:custGeom>
            <a:avLst/>
            <a:gdLst>
              <a:gd name="T0" fmla="*/ 838200 w 21600"/>
              <a:gd name="T1" fmla="*/ 457200 h 21600"/>
              <a:gd name="T2" fmla="*/ 0 w 21600"/>
              <a:gd name="T3" fmla="*/ 0 h 21600"/>
              <a:gd name="T4" fmla="*/ 83820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5" name="Line 11"/>
          <p:cNvSpPr>
            <a:spLocks noChangeShapeType="1"/>
          </p:cNvSpPr>
          <p:nvPr/>
        </p:nvSpPr>
        <p:spPr bwMode="auto">
          <a:xfrm>
            <a:off x="3438525" y="2209800"/>
            <a:ext cx="2276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76" name="Arc 12"/>
          <p:cNvSpPr>
            <a:spLocks/>
          </p:cNvSpPr>
          <p:nvPr/>
        </p:nvSpPr>
        <p:spPr bwMode="auto">
          <a:xfrm>
            <a:off x="5724525" y="1916113"/>
            <a:ext cx="1068388" cy="1295400"/>
          </a:xfrm>
          <a:custGeom>
            <a:avLst/>
            <a:gdLst>
              <a:gd name="T0" fmla="*/ 0 w 21632"/>
              <a:gd name="T1" fmla="*/ 0 h 21600"/>
              <a:gd name="T2" fmla="*/ 1068388 w 21632"/>
              <a:gd name="T3" fmla="*/ 1295400 h 21600"/>
              <a:gd name="T4" fmla="*/ 1580 w 21632"/>
              <a:gd name="T5" fmla="*/ 1295400 h 21600"/>
              <a:gd name="T6" fmla="*/ 0 60000 65536"/>
              <a:gd name="T7" fmla="*/ 0 60000 65536"/>
              <a:gd name="T8" fmla="*/ 0 60000 65536"/>
              <a:gd name="T9" fmla="*/ 0 w 21632"/>
              <a:gd name="T10" fmla="*/ 0 h 21600"/>
              <a:gd name="T11" fmla="*/ 21632 w 21632"/>
              <a:gd name="T12" fmla="*/ 21600 h 21600"/>
            </a:gdLst>
            <a:ahLst/>
            <a:cxnLst>
              <a:cxn ang="T6">
                <a:pos x="T0" y="T1"/>
              </a:cxn>
              <a:cxn ang="T7">
                <a:pos x="T2" y="T3"/>
              </a:cxn>
              <a:cxn ang="T8">
                <a:pos x="T4" y="T5"/>
              </a:cxn>
            </a:cxnLst>
            <a:rect l="T9" t="T10" r="T11" b="T12"/>
            <a:pathLst>
              <a:path w="21632" h="21600" fill="none" extrusionOk="0">
                <a:moveTo>
                  <a:pt x="0" y="0"/>
                </a:moveTo>
                <a:cubicBezTo>
                  <a:pt x="10" y="0"/>
                  <a:pt x="21" y="-1"/>
                  <a:pt x="32" y="0"/>
                </a:cubicBezTo>
                <a:cubicBezTo>
                  <a:pt x="11961" y="0"/>
                  <a:pt x="21632" y="9670"/>
                  <a:pt x="21632" y="21600"/>
                </a:cubicBezTo>
              </a:path>
              <a:path w="21632" h="21600" stroke="0" extrusionOk="0">
                <a:moveTo>
                  <a:pt x="0" y="0"/>
                </a:moveTo>
                <a:cubicBezTo>
                  <a:pt x="10" y="0"/>
                  <a:pt x="21" y="-1"/>
                  <a:pt x="32" y="0"/>
                </a:cubicBezTo>
                <a:cubicBezTo>
                  <a:pt x="11961" y="0"/>
                  <a:pt x="21632" y="9670"/>
                  <a:pt x="21632" y="21600"/>
                </a:cubicBezTo>
                <a:lnTo>
                  <a:pt x="32" y="21600"/>
                </a:lnTo>
                <a:close/>
              </a:path>
            </a:pathLst>
          </a:custGeom>
          <a:noFill/>
          <a:ln w="127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7" name="Arc 13"/>
          <p:cNvSpPr>
            <a:spLocks/>
          </p:cNvSpPr>
          <p:nvPr/>
        </p:nvSpPr>
        <p:spPr bwMode="auto">
          <a:xfrm>
            <a:off x="2297113" y="2449513"/>
            <a:ext cx="1143000" cy="762000"/>
          </a:xfrm>
          <a:custGeom>
            <a:avLst/>
            <a:gdLst>
              <a:gd name="T0" fmla="*/ 0 w 21598"/>
              <a:gd name="T1" fmla="*/ 752475 h 21600"/>
              <a:gd name="T2" fmla="*/ 1141412 w 21598"/>
              <a:gd name="T3" fmla="*/ 0 h 21600"/>
              <a:gd name="T4" fmla="*/ 1143000 w 21598"/>
              <a:gd name="T5" fmla="*/ 762000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21329"/>
                </a:moveTo>
                <a:cubicBezTo>
                  <a:pt x="147" y="9518"/>
                  <a:pt x="9755" y="16"/>
                  <a:pt x="21568" y="0"/>
                </a:cubicBezTo>
              </a:path>
              <a:path w="21598" h="21600" stroke="0" extrusionOk="0">
                <a:moveTo>
                  <a:pt x="-1" y="21329"/>
                </a:moveTo>
                <a:cubicBezTo>
                  <a:pt x="147" y="9518"/>
                  <a:pt x="9755" y="16"/>
                  <a:pt x="21568" y="0"/>
                </a:cubicBezTo>
                <a:lnTo>
                  <a:pt x="21598" y="21600"/>
                </a:lnTo>
                <a:close/>
              </a:path>
            </a:pathLst>
          </a:custGeom>
          <a:noFill/>
          <a:ln w="127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8" name="Text Box 14"/>
          <p:cNvSpPr txBox="1">
            <a:spLocks noChangeArrowheads="1"/>
          </p:cNvSpPr>
          <p:nvPr/>
        </p:nvSpPr>
        <p:spPr bwMode="auto">
          <a:xfrm>
            <a:off x="5791200" y="1588445"/>
            <a:ext cx="1714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600" dirty="0" smtClean="0">
                <a:solidFill>
                  <a:schemeClr val="tx2"/>
                </a:solidFill>
                <a:latin typeface="Times New Roman" pitchFamily="18" charset="0"/>
              </a:rPr>
              <a:t>Communication</a:t>
            </a:r>
            <a:endParaRPr lang="en-US" sz="1600" dirty="0">
              <a:solidFill>
                <a:schemeClr val="tx2"/>
              </a:solidFill>
              <a:latin typeface="Times New Roman" pitchFamily="18" charset="0"/>
            </a:endParaRPr>
          </a:p>
        </p:txBody>
      </p:sp>
      <p:sp>
        <p:nvSpPr>
          <p:cNvPr id="11279" name="Text Box 15"/>
          <p:cNvSpPr txBox="1">
            <a:spLocks noChangeArrowheads="1"/>
          </p:cNvSpPr>
          <p:nvPr/>
        </p:nvSpPr>
        <p:spPr bwMode="auto">
          <a:xfrm>
            <a:off x="8001000" y="3505200"/>
            <a:ext cx="99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600" dirty="0" smtClean="0">
                <a:solidFill>
                  <a:schemeClr val="tx2"/>
                </a:solidFill>
                <a:latin typeface="Times New Roman" pitchFamily="18" charset="0"/>
              </a:rPr>
              <a:t>Analysis</a:t>
            </a:r>
            <a:endParaRPr lang="en-US" sz="1600" dirty="0">
              <a:solidFill>
                <a:schemeClr val="tx2"/>
              </a:solidFill>
              <a:latin typeface="Times New Roman" pitchFamily="18" charset="0"/>
            </a:endParaRPr>
          </a:p>
        </p:txBody>
      </p:sp>
      <p:sp>
        <p:nvSpPr>
          <p:cNvPr id="11280" name="Text Box 16"/>
          <p:cNvSpPr txBox="1">
            <a:spLocks noChangeArrowheads="1"/>
          </p:cNvSpPr>
          <p:nvPr/>
        </p:nvSpPr>
        <p:spPr bwMode="auto">
          <a:xfrm>
            <a:off x="7239000" y="5029200"/>
            <a:ext cx="114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600" dirty="0" smtClean="0">
                <a:solidFill>
                  <a:schemeClr val="tx2"/>
                </a:solidFill>
                <a:latin typeface="Times New Roman" pitchFamily="18" charset="0"/>
              </a:rPr>
              <a:t>Synthesis</a:t>
            </a:r>
            <a:endParaRPr lang="en-US" sz="1600" dirty="0">
              <a:solidFill>
                <a:schemeClr val="tx2"/>
              </a:solidFill>
              <a:latin typeface="Times New Roman" pitchFamily="18" charset="0"/>
            </a:endParaRPr>
          </a:p>
        </p:txBody>
      </p:sp>
      <p:sp>
        <p:nvSpPr>
          <p:cNvPr id="11281" name="Text Box 17"/>
          <p:cNvSpPr txBox="1">
            <a:spLocks noChangeArrowheads="1"/>
          </p:cNvSpPr>
          <p:nvPr/>
        </p:nvSpPr>
        <p:spPr bwMode="auto">
          <a:xfrm>
            <a:off x="533400" y="5105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600" dirty="0" smtClean="0">
                <a:solidFill>
                  <a:schemeClr val="tx2"/>
                </a:solidFill>
                <a:latin typeface="Times New Roman" pitchFamily="18" charset="0"/>
              </a:rPr>
              <a:t>Valuing</a:t>
            </a:r>
            <a:endParaRPr lang="en-US" sz="1600" dirty="0">
              <a:solidFill>
                <a:schemeClr val="tx2"/>
              </a:solidFill>
              <a:latin typeface="Times New Roman" pitchFamily="18" charset="0"/>
            </a:endParaRPr>
          </a:p>
        </p:txBody>
      </p:sp>
      <p:sp>
        <p:nvSpPr>
          <p:cNvPr id="11282" name="Text Box 18"/>
          <p:cNvSpPr txBox="1">
            <a:spLocks noChangeArrowheads="1"/>
          </p:cNvSpPr>
          <p:nvPr/>
        </p:nvSpPr>
        <p:spPr bwMode="auto">
          <a:xfrm>
            <a:off x="76200" y="3505200"/>
            <a:ext cx="1143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1600" dirty="0" smtClean="0">
                <a:solidFill>
                  <a:schemeClr val="tx2"/>
                </a:solidFill>
                <a:latin typeface="Times New Roman" pitchFamily="18" charset="0"/>
              </a:rPr>
              <a:t>Execution</a:t>
            </a:r>
            <a:endParaRPr lang="en-US" sz="1600" dirty="0">
              <a:solidFill>
                <a:schemeClr val="tx2"/>
              </a:solidFill>
              <a:latin typeface="Times New Roman" pitchFamily="18" charset="0"/>
            </a:endParaRPr>
          </a:p>
        </p:txBody>
      </p:sp>
    </p:spTree>
    <p:extLst>
      <p:ext uri="{BB962C8B-B14F-4D97-AF65-F5344CB8AC3E}">
        <p14:creationId xmlns:p14="http://schemas.microsoft.com/office/powerpoint/2010/main" val="32507198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noFill/>
          <a:ln/>
        </p:spPr>
        <p:txBody>
          <a:bodyPr lIns="92075" tIns="46038" rIns="92075" bIns="46038" anchor="ctr"/>
          <a:lstStyle/>
          <a:p>
            <a:pPr eaLnBrk="0" hangingPunct="0"/>
            <a:r>
              <a:rPr lang="en-US"/>
              <a:t>Executive Processing Domain</a:t>
            </a:r>
          </a:p>
        </p:txBody>
      </p:sp>
      <p:sp>
        <p:nvSpPr>
          <p:cNvPr id="178179" name="Rectangle 3"/>
          <p:cNvSpPr>
            <a:spLocks noGrp="1" noChangeArrowheads="1"/>
          </p:cNvSpPr>
          <p:nvPr>
            <p:ph idx="1"/>
          </p:nvPr>
        </p:nvSpPr>
        <p:spPr>
          <a:xfrm>
            <a:off x="990600" y="1827213"/>
            <a:ext cx="7693025" cy="4114800"/>
          </a:xfrm>
          <a:noFill/>
          <a:ln/>
        </p:spPr>
        <p:txBody>
          <a:bodyPr lIns="92075" tIns="46038" rIns="92075" bIns="46038"/>
          <a:lstStyle/>
          <a:p>
            <a:pPr eaLnBrk="0" hangingPunct="0">
              <a:spcBef>
                <a:spcPct val="50000"/>
              </a:spcBef>
            </a:pPr>
            <a:r>
              <a:rPr lang="en-US" sz="3300" dirty="0" smtClean="0"/>
              <a:t>Metacognitions—Thinking about decision making</a:t>
            </a:r>
            <a:endParaRPr lang="en-US" sz="3300" dirty="0"/>
          </a:p>
          <a:p>
            <a:pPr lvl="1" eaLnBrk="0" hangingPunct="0">
              <a:spcBef>
                <a:spcPct val="50000"/>
              </a:spcBef>
            </a:pPr>
            <a:r>
              <a:rPr lang="en-US" sz="3200" dirty="0"/>
              <a:t>Self-talk</a:t>
            </a:r>
          </a:p>
          <a:p>
            <a:pPr lvl="1" eaLnBrk="0" hangingPunct="0">
              <a:spcBef>
                <a:spcPct val="50000"/>
              </a:spcBef>
            </a:pPr>
            <a:r>
              <a:rPr lang="en-US" sz="3200" dirty="0"/>
              <a:t>Self-awareness</a:t>
            </a:r>
          </a:p>
          <a:p>
            <a:pPr lvl="1" eaLnBrk="0" hangingPunct="0">
              <a:spcBef>
                <a:spcPct val="50000"/>
              </a:spcBef>
            </a:pPr>
            <a:r>
              <a:rPr lang="en-US" sz="3200" dirty="0"/>
              <a:t>Control and monitoring</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Readiness</a:t>
            </a:r>
            <a:endParaRPr lang="en-US" dirty="0"/>
          </a:p>
        </p:txBody>
      </p:sp>
      <p:sp>
        <p:nvSpPr>
          <p:cNvPr id="3" name="Content Placeholder 2"/>
          <p:cNvSpPr>
            <a:spLocks noGrp="1"/>
          </p:cNvSpPr>
          <p:nvPr>
            <p:ph idx="1"/>
          </p:nvPr>
        </p:nvSpPr>
        <p:spPr>
          <a:xfrm>
            <a:off x="457200" y="1600201"/>
            <a:ext cx="8229600" cy="3505200"/>
          </a:xfrm>
        </p:spPr>
        <p:txBody>
          <a:bodyPr/>
          <a:lstStyle/>
          <a:p>
            <a:r>
              <a:rPr lang="en-US" sz="4000" dirty="0" smtClean="0"/>
              <a:t>Two Issues:</a:t>
            </a:r>
          </a:p>
          <a:p>
            <a:pPr lvl="1">
              <a:spcBef>
                <a:spcPts val="3000"/>
              </a:spcBef>
              <a:buClr>
                <a:srgbClr val="800000"/>
              </a:buClr>
              <a:buFont typeface="Wingdings" pitchFamily="2" charset="2"/>
              <a:buChar char="q"/>
            </a:pPr>
            <a:r>
              <a:rPr lang="en-US" sz="3200" dirty="0" smtClean="0"/>
              <a:t>Capability</a:t>
            </a:r>
          </a:p>
          <a:p>
            <a:pPr lvl="1">
              <a:spcBef>
                <a:spcPts val="3000"/>
              </a:spcBef>
              <a:buClr>
                <a:srgbClr val="800000"/>
              </a:buClr>
              <a:buFont typeface="Wingdings" pitchFamily="2" charset="2"/>
              <a:buChar char="q"/>
            </a:pPr>
            <a:r>
              <a:rPr lang="en-US" sz="3200" dirty="0" smtClean="0"/>
              <a:t>Complexity</a:t>
            </a:r>
            <a:endParaRPr lang="en-US" sz="3200" dirty="0"/>
          </a:p>
        </p:txBody>
      </p:sp>
    </p:spTree>
    <p:extLst>
      <p:ext uri="{BB962C8B-B14F-4D97-AF65-F5344CB8AC3E}">
        <p14:creationId xmlns:p14="http://schemas.microsoft.com/office/powerpoint/2010/main" val="40035691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p:spPr>
        <p:txBody>
          <a:bodyPr lIns="92075" tIns="46038" rIns="92075" bIns="46038" anchor="ctr"/>
          <a:lstStyle/>
          <a:p>
            <a:r>
              <a:rPr lang="en-US" dirty="0" smtClean="0"/>
              <a:t>Readiness</a:t>
            </a:r>
            <a:endParaRPr lang="en-US" dirty="0"/>
          </a:p>
        </p:txBody>
      </p:sp>
      <p:sp>
        <p:nvSpPr>
          <p:cNvPr id="174083" name="Rectangle 3"/>
          <p:cNvSpPr>
            <a:spLocks noGrp="1" noChangeArrowheads="1"/>
          </p:cNvSpPr>
          <p:nvPr>
            <p:ph idx="1"/>
          </p:nvPr>
        </p:nvSpPr>
        <p:spPr>
          <a:xfrm>
            <a:off x="381000" y="1600200"/>
            <a:ext cx="8302625" cy="4041775"/>
          </a:xfrm>
          <a:solidFill>
            <a:schemeClr val="bg1"/>
          </a:solidFill>
          <a:ln/>
        </p:spPr>
        <p:txBody>
          <a:bodyPr lIns="92075" tIns="46038" rIns="92075" bIns="46038"/>
          <a:lstStyle/>
          <a:p>
            <a:pPr>
              <a:spcBef>
                <a:spcPts val="1800"/>
              </a:spcBef>
              <a:buFontTx/>
              <a:buChar char=" "/>
            </a:pPr>
            <a:r>
              <a:rPr lang="en-US" dirty="0" smtClean="0"/>
              <a:t>The </a:t>
            </a:r>
            <a:r>
              <a:rPr lang="en-US" dirty="0">
                <a:solidFill>
                  <a:schemeClr val="accent1"/>
                </a:solidFill>
              </a:rPr>
              <a:t>capability</a:t>
            </a:r>
            <a:r>
              <a:rPr lang="en-US" dirty="0"/>
              <a:t> of an individual to make appropriate career choices taking into account the </a:t>
            </a:r>
            <a:r>
              <a:rPr lang="en-US" dirty="0">
                <a:solidFill>
                  <a:srgbClr val="800000"/>
                </a:solidFill>
              </a:rPr>
              <a:t>complexity</a:t>
            </a:r>
            <a:r>
              <a:rPr lang="en-US" dirty="0"/>
              <a:t> of family, social, economic, and organizational factors that influence career </a:t>
            </a:r>
            <a:r>
              <a:rPr lang="en-US" dirty="0" smtClean="0"/>
              <a:t>development</a:t>
            </a:r>
          </a:p>
          <a:p>
            <a:pPr>
              <a:spcBef>
                <a:spcPts val="1800"/>
              </a:spcBef>
              <a:buFontTx/>
              <a:buChar char=" "/>
            </a:pPr>
            <a:r>
              <a:rPr lang="en-US" dirty="0"/>
              <a:t>Readiness also includes possessing adequate </a:t>
            </a:r>
            <a:r>
              <a:rPr lang="en-US" dirty="0">
                <a:solidFill>
                  <a:schemeClr val="tx2"/>
                </a:solidFill>
              </a:rPr>
              <a:t>language</a:t>
            </a:r>
            <a:r>
              <a:rPr lang="en-US" dirty="0"/>
              <a:t> skills and </a:t>
            </a:r>
            <a:r>
              <a:rPr lang="en-US" dirty="0">
                <a:solidFill>
                  <a:schemeClr val="tx2"/>
                </a:solidFill>
              </a:rPr>
              <a:t>literacy</a:t>
            </a:r>
            <a:r>
              <a:rPr lang="en-US" dirty="0"/>
              <a:t> skills for communication and learning</a:t>
            </a:r>
          </a:p>
          <a:p>
            <a:pPr>
              <a:buFontTx/>
              <a:buChar char=" "/>
            </a:pPr>
            <a:endParaRPr lang="en-US" dirty="0"/>
          </a:p>
        </p:txBody>
      </p:sp>
      <p:sp>
        <p:nvSpPr>
          <p:cNvPr id="174084" name="Text Box 4"/>
          <p:cNvSpPr txBox="1">
            <a:spLocks noChangeArrowheads="1"/>
          </p:cNvSpPr>
          <p:nvPr/>
        </p:nvSpPr>
        <p:spPr bwMode="auto">
          <a:xfrm>
            <a:off x="838200" y="5715000"/>
            <a:ext cx="6705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dirty="0">
                <a:solidFill>
                  <a:schemeClr val="tx2"/>
                </a:solidFill>
                <a:latin typeface="Times New Roman" pitchFamily="18" charset="0"/>
              </a:rPr>
              <a:t>Source: Sampson, J. P., Jr., Reardon, R. C., Peterson, G. W., &amp; Lenz, J. G. (2004). </a:t>
            </a:r>
            <a:r>
              <a:rPr lang="en-US" sz="1400" i="1" dirty="0">
                <a:solidFill>
                  <a:schemeClr val="tx2"/>
                </a:solidFill>
                <a:latin typeface="Times New Roman" pitchFamily="18" charset="0"/>
              </a:rPr>
              <a:t>Career counseling and services: A cognitive information processing approach</a:t>
            </a:r>
            <a:r>
              <a:rPr lang="en-US" sz="1400" dirty="0">
                <a:solidFill>
                  <a:schemeClr val="tx2"/>
                </a:solidFill>
                <a:latin typeface="Times New Roman" pitchFamily="18" charset="0"/>
              </a:rPr>
              <a:t>. Pacific Grove, CA: Brooks/Cole.</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 calcmode="lin" valueType="num">
                                      <p:cBhvr additive="base">
                                        <p:cTn id="7" dur="500" fill="hold"/>
                                        <p:tgtEl>
                                          <p:spTgt spid="174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083">
                                            <p:txEl>
                                              <p:pRg st="1" end="1"/>
                                            </p:txEl>
                                          </p:spTgt>
                                        </p:tgtEl>
                                        <p:attrNameLst>
                                          <p:attrName>style.visibility</p:attrName>
                                        </p:attrNameLst>
                                      </p:cBhvr>
                                      <p:to>
                                        <p:strVal val="visible"/>
                                      </p:to>
                                    </p:set>
                                    <p:anim calcmode="lin" valueType="num">
                                      <p:cBhvr additive="base">
                                        <p:cTn id="13" dur="500" fill="hold"/>
                                        <p:tgtEl>
                                          <p:spTgt spid="174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0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noFill/>
        </p:spPr>
        <p:txBody>
          <a:bodyPr/>
          <a:lstStyle/>
          <a:p>
            <a:r>
              <a:rPr lang="en-US" sz="3600" smtClean="0"/>
              <a:t>Capability</a:t>
            </a:r>
          </a:p>
        </p:txBody>
      </p:sp>
      <p:sp>
        <p:nvSpPr>
          <p:cNvPr id="56324" name="Rectangle 3"/>
          <p:cNvSpPr>
            <a:spLocks noGrp="1" noChangeArrowheads="1"/>
          </p:cNvSpPr>
          <p:nvPr>
            <p:ph type="body" idx="1"/>
          </p:nvPr>
        </p:nvSpPr>
        <p:spPr>
          <a:xfrm>
            <a:off x="685800" y="1752600"/>
            <a:ext cx="5715000" cy="4648200"/>
          </a:xfrm>
          <a:noFill/>
        </p:spPr>
        <p:txBody>
          <a:bodyPr/>
          <a:lstStyle/>
          <a:p>
            <a:r>
              <a:rPr lang="en-US" sz="2800" dirty="0" smtClean="0"/>
              <a:t>The cognitive and affective capacity to engage in effective career choice behaviors</a:t>
            </a:r>
          </a:p>
          <a:p>
            <a:endParaRPr lang="en-US" sz="2800" dirty="0" smtClean="0"/>
          </a:p>
          <a:p>
            <a:pPr>
              <a:spcBef>
                <a:spcPct val="50000"/>
              </a:spcBef>
            </a:pPr>
            <a:r>
              <a:rPr lang="en-US" sz="2800" dirty="0" smtClean="0"/>
              <a:t>How are my career choices influenced by the way I </a:t>
            </a:r>
            <a:r>
              <a:rPr lang="en-US" sz="2800" dirty="0" smtClean="0">
                <a:solidFill>
                  <a:schemeClr val="tx2"/>
                </a:solidFill>
              </a:rPr>
              <a:t>think</a:t>
            </a:r>
            <a:r>
              <a:rPr lang="en-US" sz="2800" dirty="0" smtClean="0"/>
              <a:t> and </a:t>
            </a:r>
            <a:r>
              <a:rPr lang="en-US" sz="2800" dirty="0" smtClean="0">
                <a:solidFill>
                  <a:schemeClr val="tx2"/>
                </a:solidFill>
              </a:rPr>
              <a:t>feel</a:t>
            </a:r>
            <a:r>
              <a:rPr lang="en-US" sz="2800" dirty="0" smtClean="0"/>
              <a:t>?</a:t>
            </a:r>
          </a:p>
          <a:p>
            <a:pPr lvl="1">
              <a:buFontTx/>
              <a:buChar char="•"/>
            </a:pPr>
            <a:endParaRPr lang="en-US" dirty="0" smtClean="0"/>
          </a:p>
        </p:txBody>
      </p:sp>
      <p:pic>
        <p:nvPicPr>
          <p:cNvPr id="3074" name="Picture 2" descr="C:\Users\jlenz\AppData\Local\Microsoft\Windows\Temporary Internet Files\Content.IE5\TRRH3AMV\MP9002273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286000"/>
            <a:ext cx="2052320"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88687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Factors inhibiting capability</a:t>
            </a:r>
          </a:p>
        </p:txBody>
      </p:sp>
      <p:sp>
        <p:nvSpPr>
          <p:cNvPr id="22531" name="Rectangle 3"/>
          <p:cNvSpPr>
            <a:spLocks noGrp="1" noChangeArrowheads="1"/>
          </p:cNvSpPr>
          <p:nvPr>
            <p:ph idx="1"/>
          </p:nvPr>
        </p:nvSpPr>
        <p:spPr>
          <a:xfrm>
            <a:off x="457200" y="1828800"/>
            <a:ext cx="8077200" cy="3733800"/>
          </a:xfrm>
          <a:solidFill>
            <a:schemeClr val="bg2">
              <a:lumMod val="40000"/>
              <a:lumOff val="60000"/>
            </a:schemeClr>
          </a:solidFill>
        </p:spPr>
        <p:txBody>
          <a:bodyPr/>
          <a:lstStyle/>
          <a:p>
            <a:pPr eaLnBrk="1" hangingPunct="1">
              <a:lnSpc>
                <a:spcPct val="90000"/>
              </a:lnSpc>
              <a:spcBef>
                <a:spcPts val="1800"/>
              </a:spcBef>
              <a:buFont typeface="Arial" pitchFamily="34" charset="0"/>
              <a:buChar char="•"/>
            </a:pPr>
            <a:r>
              <a:rPr lang="en-US" b="1" dirty="0" smtClean="0"/>
              <a:t>Disabling emotions</a:t>
            </a:r>
          </a:p>
          <a:p>
            <a:pPr eaLnBrk="1" hangingPunct="1">
              <a:lnSpc>
                <a:spcPct val="90000"/>
              </a:lnSpc>
              <a:spcBef>
                <a:spcPts val="1800"/>
              </a:spcBef>
              <a:buFont typeface="Arial" pitchFamily="34" charset="0"/>
              <a:buChar char="•"/>
            </a:pPr>
            <a:r>
              <a:rPr lang="en-US" b="1" dirty="0" smtClean="0"/>
              <a:t>Dysfunctional career thoughts</a:t>
            </a:r>
          </a:p>
          <a:p>
            <a:pPr eaLnBrk="1" hangingPunct="1">
              <a:lnSpc>
                <a:spcPct val="90000"/>
              </a:lnSpc>
              <a:spcBef>
                <a:spcPts val="1800"/>
              </a:spcBef>
              <a:buFont typeface="Arial" pitchFamily="34" charset="0"/>
              <a:buChar char="•"/>
            </a:pPr>
            <a:r>
              <a:rPr lang="en-US" b="1" dirty="0" smtClean="0"/>
              <a:t>Goal instability</a:t>
            </a:r>
          </a:p>
          <a:p>
            <a:pPr eaLnBrk="1" hangingPunct="1">
              <a:lnSpc>
                <a:spcPct val="90000"/>
              </a:lnSpc>
              <a:spcBef>
                <a:spcPts val="1800"/>
              </a:spcBef>
              <a:buFont typeface="Arial" pitchFamily="34" charset="0"/>
              <a:buChar char="•"/>
            </a:pPr>
            <a:r>
              <a:rPr lang="en-US" b="1" dirty="0" smtClean="0"/>
              <a:t>Tension or urgency to make a decision</a:t>
            </a:r>
          </a:p>
          <a:p>
            <a:pPr eaLnBrk="1" hangingPunct="1">
              <a:lnSpc>
                <a:spcPct val="90000"/>
              </a:lnSpc>
              <a:spcBef>
                <a:spcPts val="1800"/>
              </a:spcBef>
              <a:buFont typeface="Arial" pitchFamily="34" charset="0"/>
              <a:buChar char="•"/>
            </a:pPr>
            <a:r>
              <a:rPr lang="en-US" b="1" dirty="0" smtClean="0"/>
              <a:t>Self concept as a decision maker</a:t>
            </a:r>
          </a:p>
          <a:p>
            <a:pPr marL="0" indent="0" eaLnBrk="1" hangingPunct="1">
              <a:lnSpc>
                <a:spcPct val="90000"/>
              </a:lnSpc>
              <a:spcBef>
                <a:spcPts val="1800"/>
              </a:spcBef>
              <a:buNone/>
            </a:pPr>
            <a:endParaRPr lang="en-US" dirty="0" smtClean="0"/>
          </a:p>
        </p:txBody>
      </p:sp>
    </p:spTree>
    <p:extLst>
      <p:ext uri="{BB962C8B-B14F-4D97-AF65-F5344CB8AC3E}">
        <p14:creationId xmlns:p14="http://schemas.microsoft.com/office/powerpoint/2010/main" val="40990512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304800"/>
            <a:ext cx="8458200" cy="1143000"/>
          </a:xfrm>
        </p:spPr>
        <p:txBody>
          <a:bodyPr/>
          <a:lstStyle/>
          <a:p>
            <a:pPr algn="ctr" eaLnBrk="1" hangingPunct="1"/>
            <a:r>
              <a:rPr lang="en-US" dirty="0" smtClean="0"/>
              <a:t>FSU “Tech Center”</a:t>
            </a:r>
          </a:p>
        </p:txBody>
      </p:sp>
      <p:sp>
        <p:nvSpPr>
          <p:cNvPr id="5123" name="Rectangle 3"/>
          <p:cNvSpPr>
            <a:spLocks noGrp="1" noChangeArrowheads="1"/>
          </p:cNvSpPr>
          <p:nvPr>
            <p:ph type="body" sz="half" idx="1"/>
          </p:nvPr>
        </p:nvSpPr>
        <p:spPr>
          <a:xfrm>
            <a:off x="2286000" y="1371600"/>
            <a:ext cx="6477000" cy="2362200"/>
          </a:xfrm>
          <a:solidFill>
            <a:schemeClr val="bg1"/>
          </a:solidFill>
          <a:ln>
            <a:solidFill>
              <a:srgbClr val="800000"/>
            </a:solidFill>
          </a:ln>
        </p:spPr>
        <p:txBody>
          <a:bodyPr/>
          <a:lstStyle/>
          <a:p>
            <a:pPr marL="0" indent="0" eaLnBrk="1" hangingPunct="1">
              <a:lnSpc>
                <a:spcPct val="90000"/>
              </a:lnSpc>
              <a:buNone/>
            </a:pPr>
            <a:r>
              <a:rPr lang="en-US" sz="3200" dirty="0" smtClean="0"/>
              <a:t>Focus on the connection between career and mental health issues in the context of theory, research, and practice</a:t>
            </a:r>
          </a:p>
        </p:txBody>
      </p:sp>
      <p:pic>
        <p:nvPicPr>
          <p:cNvPr id="2050" name="Picture 2" descr="C:\Users\jlenz\AppData\Local\Temp\SNAGHTML1dcfb6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38600"/>
            <a:ext cx="5572125" cy="2066925"/>
          </a:xfrm>
          <a:prstGeom prst="rect">
            <a:avLst/>
          </a:prstGeom>
          <a:noFill/>
          <a:ln>
            <a:solidFill>
              <a:srgbClr val="8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11971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en-US" sz="3600" dirty="0" smtClean="0"/>
              <a:t>Complexity</a:t>
            </a:r>
          </a:p>
        </p:txBody>
      </p:sp>
      <p:sp>
        <p:nvSpPr>
          <p:cNvPr id="58372" name="Rectangle 3"/>
          <p:cNvSpPr>
            <a:spLocks noGrp="1" noChangeArrowheads="1"/>
          </p:cNvSpPr>
          <p:nvPr>
            <p:ph type="body" idx="1"/>
          </p:nvPr>
        </p:nvSpPr>
        <p:spPr>
          <a:xfrm>
            <a:off x="685800" y="1752600"/>
            <a:ext cx="5867400" cy="4648200"/>
          </a:xfrm>
        </p:spPr>
        <p:txBody>
          <a:bodyPr/>
          <a:lstStyle/>
          <a:p>
            <a:r>
              <a:rPr lang="en-US" sz="2800" dirty="0" smtClean="0"/>
              <a:t>Contextual factors, originating in the family, society, the economy, or employing organizations, that make it more (or less) difficult to make career choices</a:t>
            </a:r>
          </a:p>
          <a:p>
            <a:endParaRPr lang="en-US" sz="2800" dirty="0" smtClean="0"/>
          </a:p>
          <a:p>
            <a:r>
              <a:rPr lang="en-US" sz="2800" dirty="0" smtClean="0"/>
              <a:t>How does the </a:t>
            </a:r>
            <a:r>
              <a:rPr lang="en-US" sz="2800" dirty="0" smtClean="0">
                <a:solidFill>
                  <a:schemeClr val="tx2"/>
                </a:solidFill>
              </a:rPr>
              <a:t>world around me</a:t>
            </a:r>
            <a:r>
              <a:rPr lang="en-US" sz="2800" dirty="0" smtClean="0"/>
              <a:t> influence my career choices?</a:t>
            </a:r>
          </a:p>
        </p:txBody>
      </p:sp>
      <p:pic>
        <p:nvPicPr>
          <p:cNvPr id="4098" name="Picture 2" descr="C:\Users\jlenz\AppData\Local\Microsoft\Windows\Temporary Internet Files\Content.IE5\O0NRMRNO\MP9004428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828800"/>
            <a:ext cx="1576657" cy="236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descr="C:\Users\jlenz\AppData\Local\Microsoft\Windows\Temporary Internet Files\Content.IE5\TRRH3AMV\MP9004428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952731"/>
            <a:ext cx="1979676" cy="13174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6274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381000"/>
            <a:ext cx="8458200" cy="1143000"/>
          </a:xfrm>
        </p:spPr>
        <p:txBody>
          <a:bodyPr/>
          <a:lstStyle/>
          <a:p>
            <a:pPr eaLnBrk="1" hangingPunct="1"/>
            <a:r>
              <a:rPr lang="en-US" sz="4000" dirty="0" smtClean="0"/>
              <a:t>Factors contributing to complexity</a:t>
            </a:r>
          </a:p>
        </p:txBody>
      </p:sp>
      <p:sp>
        <p:nvSpPr>
          <p:cNvPr id="22531" name="Rectangle 3"/>
          <p:cNvSpPr>
            <a:spLocks noGrp="1" noChangeArrowheads="1"/>
          </p:cNvSpPr>
          <p:nvPr>
            <p:ph idx="1"/>
          </p:nvPr>
        </p:nvSpPr>
        <p:spPr>
          <a:xfrm>
            <a:off x="609600" y="1600201"/>
            <a:ext cx="7543800" cy="4114800"/>
          </a:xfrm>
          <a:solidFill>
            <a:schemeClr val="bg2">
              <a:lumMod val="40000"/>
              <a:lumOff val="60000"/>
            </a:schemeClr>
          </a:solidFill>
        </p:spPr>
        <p:txBody>
          <a:bodyPr/>
          <a:lstStyle/>
          <a:p>
            <a:pPr eaLnBrk="1" hangingPunct="1">
              <a:lnSpc>
                <a:spcPct val="90000"/>
              </a:lnSpc>
              <a:spcBef>
                <a:spcPts val="1800"/>
              </a:spcBef>
              <a:buFont typeface="Arial" pitchFamily="34" charset="0"/>
              <a:buChar char="•"/>
            </a:pPr>
            <a:r>
              <a:rPr lang="en-US" b="1" dirty="0" smtClean="0"/>
              <a:t>Personal conflict</a:t>
            </a:r>
          </a:p>
          <a:p>
            <a:pPr eaLnBrk="1" hangingPunct="1">
              <a:lnSpc>
                <a:spcPct val="90000"/>
              </a:lnSpc>
              <a:spcBef>
                <a:spcPts val="1800"/>
              </a:spcBef>
              <a:buFont typeface="Arial" pitchFamily="34" charset="0"/>
              <a:buChar char="•"/>
            </a:pPr>
            <a:r>
              <a:rPr lang="en-US" b="1" dirty="0" smtClean="0"/>
              <a:t>Number of personal, social, occupational issues</a:t>
            </a:r>
          </a:p>
          <a:p>
            <a:pPr eaLnBrk="1" hangingPunct="1">
              <a:lnSpc>
                <a:spcPct val="90000"/>
              </a:lnSpc>
              <a:spcBef>
                <a:spcPts val="1800"/>
              </a:spcBef>
              <a:buFont typeface="Arial" pitchFamily="34" charset="0"/>
              <a:buChar char="•"/>
            </a:pPr>
            <a:r>
              <a:rPr lang="en-US" b="1" dirty="0" smtClean="0"/>
              <a:t>Financial</a:t>
            </a:r>
          </a:p>
          <a:p>
            <a:pPr eaLnBrk="1" hangingPunct="1">
              <a:lnSpc>
                <a:spcPct val="90000"/>
              </a:lnSpc>
              <a:spcBef>
                <a:spcPts val="1800"/>
              </a:spcBef>
              <a:buFont typeface="Arial" pitchFamily="34" charset="0"/>
              <a:buChar char="•"/>
            </a:pPr>
            <a:r>
              <a:rPr lang="en-US" b="1" dirty="0" smtClean="0"/>
              <a:t>Family</a:t>
            </a:r>
          </a:p>
          <a:p>
            <a:pPr eaLnBrk="1" hangingPunct="1">
              <a:lnSpc>
                <a:spcPct val="90000"/>
              </a:lnSpc>
              <a:spcBef>
                <a:spcPts val="1800"/>
              </a:spcBef>
              <a:buFont typeface="Arial" pitchFamily="34" charset="0"/>
              <a:buChar char="•"/>
            </a:pPr>
            <a:r>
              <a:rPr lang="en-US" b="1" dirty="0" smtClean="0"/>
              <a:t>Relationships</a:t>
            </a:r>
          </a:p>
          <a:p>
            <a:pPr eaLnBrk="1" hangingPunct="1">
              <a:lnSpc>
                <a:spcPct val="90000"/>
              </a:lnSpc>
              <a:spcBef>
                <a:spcPts val="1800"/>
              </a:spcBef>
              <a:buFont typeface="Arial" pitchFamily="34" charset="0"/>
              <a:buChar char="•"/>
            </a:pPr>
            <a:r>
              <a:rPr lang="en-US" b="1" dirty="0" smtClean="0"/>
              <a:t>Quality of life</a:t>
            </a:r>
          </a:p>
          <a:p>
            <a:pPr eaLnBrk="1" hangingPunct="1">
              <a:lnSpc>
                <a:spcPct val="90000"/>
              </a:lnSpc>
              <a:spcBef>
                <a:spcPts val="1800"/>
              </a:spcBef>
            </a:pPr>
            <a:endParaRPr lang="en-US" dirty="0" smtClean="0"/>
          </a:p>
        </p:txBody>
      </p:sp>
    </p:spTree>
    <p:extLst>
      <p:ext uri="{BB962C8B-B14F-4D97-AF65-F5344CB8AC3E}">
        <p14:creationId xmlns:p14="http://schemas.microsoft.com/office/powerpoint/2010/main" val="214031336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noFill/>
          <a:ln/>
        </p:spPr>
        <p:txBody>
          <a:bodyPr lIns="92075" tIns="46038" rIns="92075" bIns="46038" anchor="ctr"/>
          <a:lstStyle/>
          <a:p>
            <a:pPr eaLnBrk="0" hangingPunct="0"/>
            <a:r>
              <a:rPr lang="en-US"/>
              <a:t>Levels of Service Delivery</a:t>
            </a:r>
          </a:p>
        </p:txBody>
      </p:sp>
      <p:sp>
        <p:nvSpPr>
          <p:cNvPr id="175107" name="Rectangle 3"/>
          <p:cNvSpPr>
            <a:spLocks noGrp="1" noChangeArrowheads="1"/>
          </p:cNvSpPr>
          <p:nvPr>
            <p:ph type="body" sz="half" idx="1"/>
          </p:nvPr>
        </p:nvSpPr>
        <p:spPr>
          <a:xfrm>
            <a:off x="762001" y="1827213"/>
            <a:ext cx="4038600" cy="3735387"/>
          </a:xfrm>
          <a:solidFill>
            <a:schemeClr val="bg1"/>
          </a:solidFill>
          <a:ln>
            <a:solidFill>
              <a:srgbClr val="800000"/>
            </a:solidFill>
          </a:ln>
        </p:spPr>
        <p:txBody>
          <a:bodyPr lIns="92075" tIns="46038" rIns="92075" bIns="46038"/>
          <a:lstStyle/>
          <a:p>
            <a:pPr eaLnBrk="0" hangingPunct="0"/>
            <a:r>
              <a:rPr lang="en-US" sz="2800" dirty="0"/>
              <a:t>Self-Help Services</a:t>
            </a:r>
          </a:p>
          <a:p>
            <a:pPr eaLnBrk="0" hangingPunct="0">
              <a:spcBef>
                <a:spcPct val="50000"/>
              </a:spcBef>
            </a:pPr>
            <a:r>
              <a:rPr lang="en-US" sz="2800" dirty="0"/>
              <a:t>Brief Staff-Assisted Services</a:t>
            </a:r>
          </a:p>
          <a:p>
            <a:pPr eaLnBrk="0" hangingPunct="0">
              <a:spcBef>
                <a:spcPct val="50000"/>
              </a:spcBef>
            </a:pPr>
            <a:r>
              <a:rPr lang="en-US" sz="2800" dirty="0"/>
              <a:t>Individual Case-Managed Services</a:t>
            </a:r>
          </a:p>
        </p:txBody>
      </p:sp>
      <p:pic>
        <p:nvPicPr>
          <p:cNvPr id="175109" name="Picture 5" descr="DSC01234"/>
          <p:cNvPicPr>
            <a:picLocks noGrp="1" noChangeAspect="1" noChangeArrowheads="1"/>
          </p:cNvPicPr>
          <p:nvPr>
            <p:ph sz="quarter" idx="2"/>
          </p:nvPr>
        </p:nvPicPr>
        <p:blipFill>
          <a:blip r:embed="rId5" cstate="print">
            <a:extLst>
              <a:ext uri="{28A0092B-C50C-407E-A947-70E740481C1C}">
                <a14:useLocalDpi xmlns:a14="http://schemas.microsoft.com/office/drawing/2010/main" val="0"/>
              </a:ext>
            </a:extLst>
          </a:blip>
          <a:srcRect/>
          <a:stretch>
            <a:fillRect/>
          </a:stretch>
        </p:blipFill>
        <p:spPr>
          <a:xfrm>
            <a:off x="5257800" y="3962400"/>
            <a:ext cx="2641600" cy="1981200"/>
          </a:xfrm>
          <a:noFill/>
          <a:ln>
            <a:solidFill>
              <a:srgbClr val="FF99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5111" name="Picture 7" descr="DSC03819"/>
          <p:cNvPicPr>
            <a:picLocks noGrp="1" noChangeAspect="1" noChangeArrowheads="1"/>
          </p:cNvPicPr>
          <p:nvPr>
            <p:ph sz="quarter" idx="3"/>
          </p:nvPr>
        </p:nvPicPr>
        <p:blipFill>
          <a:blip r:embed="rId6" cstate="print">
            <a:extLst>
              <a:ext uri="{28A0092B-C50C-407E-A947-70E740481C1C}">
                <a14:useLocalDpi xmlns:a14="http://schemas.microsoft.com/office/drawing/2010/main" val="0"/>
              </a:ext>
            </a:extLst>
          </a:blip>
          <a:srcRect/>
          <a:stretch>
            <a:fillRect/>
          </a:stretch>
        </p:blipFill>
        <p:spPr>
          <a:xfrm>
            <a:off x="5562600" y="1752600"/>
            <a:ext cx="2641600" cy="1981200"/>
          </a:xfr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Slide Number Placeholder 7"/>
          <p:cNvSpPr>
            <a:spLocks noGrp="1"/>
          </p:cNvSpPr>
          <p:nvPr>
            <p:ph type="sldNum" sz="quarter" idx="12"/>
          </p:nvPr>
        </p:nvSpPr>
        <p:spPr/>
        <p:txBody>
          <a:bodyPr/>
          <a:lstStyle/>
          <a:p>
            <a:fld id="{E984EBF6-CE73-4C86-9DAA-E8CEA7019A7C}" type="slidenum">
              <a:rPr lang="en-US"/>
              <a:pPr/>
              <a:t>22</a:t>
            </a:fld>
            <a:endParaRPr lang="en-US"/>
          </a:p>
        </p:txBody>
      </p:sp>
    </p:spTree>
  </p:cSld>
  <p:clrMapOvr>
    <a:overrideClrMapping bg1="lt1" tx1="dk1" bg2="lt2" tx2="dk2" accent1="accent1" accent2="accent2" accent3="accent3" accent4="accent4" accent5="accent5" accent6="accent6" hlink="hlink" folHlink="folHlink"/>
  </p:clrMapOvr>
  <p:transition spd="med">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762000" y="381000"/>
            <a:ext cx="7772400" cy="914400"/>
          </a:xfrm>
          <a:noFill/>
          <a:ln/>
        </p:spPr>
        <p:txBody>
          <a:bodyPr lIns="92075" tIns="46038" rIns="92075" bIns="46038" anchor="ctr"/>
          <a:lstStyle/>
          <a:p>
            <a:pPr algn="ctr"/>
            <a:r>
              <a:rPr lang="en-US" dirty="0"/>
              <a:t>CIP Readiness Model</a:t>
            </a:r>
          </a:p>
        </p:txBody>
      </p:sp>
      <p:sp>
        <p:nvSpPr>
          <p:cNvPr id="177155" name="Rectangle 3" descr="Parchment"/>
          <p:cNvSpPr>
            <a:spLocks noChangeArrowheads="1"/>
          </p:cNvSpPr>
          <p:nvPr/>
        </p:nvSpPr>
        <p:spPr bwMode="auto">
          <a:xfrm>
            <a:off x="990600" y="1600200"/>
            <a:ext cx="7010400" cy="5078955"/>
          </a:xfrm>
          <a:prstGeom prst="rect">
            <a:avLst/>
          </a:prstGeom>
          <a:blipFill dpi="0" rotWithShape="0">
            <a:blip r:embed="rId5"/>
            <a:srcRect/>
            <a:tile tx="0" ty="0" sx="100000" sy="100000" flip="none" algn="tl"/>
          </a:blip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buClr>
                <a:schemeClr val="accent2"/>
              </a:buClr>
              <a:buSzPct val="75000"/>
              <a:buFont typeface="Monotype Sorts" charset="2"/>
              <a:buChar char=" "/>
            </a:pPr>
            <a:r>
              <a:rPr lang="en-US" b="1" dirty="0">
                <a:solidFill>
                  <a:schemeClr val="accent2"/>
                </a:solidFill>
                <a:effectLst>
                  <a:outerShdw blurRad="38100" dist="38100" dir="2700000" algn="tl">
                    <a:srgbClr val="000000"/>
                  </a:outerShdw>
                </a:effectLst>
                <a:latin typeface="Arial" charset="0"/>
              </a:rPr>
              <a:t>                                         </a:t>
            </a:r>
            <a:r>
              <a:rPr lang="en-US" b="1" dirty="0">
                <a:solidFill>
                  <a:srgbClr val="3366CC"/>
                </a:solidFill>
                <a:latin typeface="Arial" charset="0"/>
              </a:rPr>
              <a:t>Complexity</a:t>
            </a:r>
            <a:r>
              <a:rPr lang="en-US" dirty="0">
                <a:latin typeface="Arial" charset="0"/>
              </a:rPr>
              <a:t> </a:t>
            </a:r>
            <a:r>
              <a:rPr lang="en-US" dirty="0">
                <a:solidFill>
                  <a:srgbClr val="000000"/>
                </a:solidFill>
                <a:latin typeface="Arial" charset="0"/>
              </a:rPr>
              <a:t>(high)</a:t>
            </a:r>
          </a:p>
          <a:p>
            <a:pPr>
              <a:buClr>
                <a:schemeClr val="accent2"/>
              </a:buClr>
              <a:buSzPct val="75000"/>
              <a:buFont typeface="Monotype Sorts" charset="2"/>
              <a:buChar char=" "/>
            </a:pPr>
            <a:endParaRPr lang="en-US" dirty="0">
              <a:solidFill>
                <a:srgbClr val="000000"/>
              </a:solidFill>
              <a:latin typeface="Arial" charset="0"/>
            </a:endParaRPr>
          </a:p>
          <a:p>
            <a:pPr>
              <a:buClr>
                <a:schemeClr val="accent2"/>
              </a:buClr>
              <a:buSzPct val="75000"/>
              <a:buFont typeface="Monotype Sorts" charset="2"/>
              <a:buChar char=" "/>
            </a:pPr>
            <a:r>
              <a:rPr lang="en-US" dirty="0">
                <a:effectLst>
                  <a:outerShdw blurRad="38100" dist="38100" dir="2700000" algn="tl">
                    <a:srgbClr val="FFFFFF"/>
                  </a:outerShdw>
                </a:effectLst>
                <a:latin typeface="Arial" charset="0"/>
              </a:rPr>
              <a:t>       </a:t>
            </a:r>
            <a:r>
              <a:rPr lang="en-US" dirty="0">
                <a:solidFill>
                  <a:schemeClr val="tx2"/>
                </a:solidFill>
                <a:latin typeface="Arial" charset="0"/>
              </a:rPr>
              <a:t>Low readiness</a:t>
            </a:r>
            <a:r>
              <a:rPr lang="en-US" dirty="0">
                <a:latin typeface="Arial" charset="0"/>
              </a:rPr>
              <a:t>                                   </a:t>
            </a:r>
            <a:r>
              <a:rPr lang="en-US" dirty="0">
                <a:solidFill>
                  <a:schemeClr val="tx2"/>
                </a:solidFill>
                <a:latin typeface="Arial" charset="0"/>
              </a:rPr>
              <a:t>Moderate readiness</a:t>
            </a:r>
            <a:r>
              <a:rPr lang="en-US" dirty="0">
                <a:effectLst>
                  <a:outerShdw blurRad="38100" dist="38100" dir="2700000" algn="tl">
                    <a:srgbClr val="FFFFFF"/>
                  </a:outerShdw>
                </a:effectLst>
                <a:latin typeface="Arial" charset="0"/>
              </a:rPr>
              <a:t>              </a:t>
            </a:r>
          </a:p>
          <a:p>
            <a:pPr>
              <a:buClr>
                <a:schemeClr val="accent2"/>
              </a:buClr>
              <a:buSzPct val="75000"/>
              <a:buFont typeface="Monotype Sorts" charset="2"/>
              <a:buChar char=" "/>
            </a:pPr>
            <a:r>
              <a:rPr lang="en-US" dirty="0">
                <a:effectLst>
                  <a:outerShdw blurRad="38100" dist="38100" dir="2700000" algn="tl">
                    <a:srgbClr val="FFFFFF"/>
                  </a:outerShdw>
                </a:effectLst>
                <a:latin typeface="Arial" charset="0"/>
              </a:rPr>
              <a:t>       </a:t>
            </a:r>
            <a:r>
              <a:rPr lang="en-US" dirty="0">
                <a:solidFill>
                  <a:srgbClr val="000000"/>
                </a:solidFill>
                <a:effectLst>
                  <a:outerShdw blurRad="38100" dist="38100" dir="2700000" algn="tl">
                    <a:srgbClr val="FFFFFF"/>
                  </a:outerShdw>
                </a:effectLst>
                <a:latin typeface="Arial" charset="0"/>
              </a:rPr>
              <a:t>High degree of                                    Moderate to low degree</a:t>
            </a:r>
          </a:p>
          <a:p>
            <a:pPr>
              <a:buClr>
                <a:schemeClr val="accent2"/>
              </a:buClr>
              <a:buSzPct val="75000"/>
              <a:buFont typeface="Monotype Sorts" charset="2"/>
              <a:buChar char=" "/>
            </a:pPr>
            <a:r>
              <a:rPr lang="en-US" dirty="0">
                <a:solidFill>
                  <a:srgbClr val="000000"/>
                </a:solidFill>
                <a:effectLst>
                  <a:outerShdw blurRad="38100" dist="38100" dir="2700000" algn="tl">
                    <a:srgbClr val="FFFFFF"/>
                  </a:outerShdw>
                </a:effectLst>
                <a:latin typeface="Arial" charset="0"/>
              </a:rPr>
              <a:t>       support needed                                   of support needed</a:t>
            </a:r>
          </a:p>
          <a:p>
            <a:pPr>
              <a:buClr>
                <a:schemeClr val="accent2"/>
              </a:buClr>
              <a:buSzPct val="75000"/>
              <a:buFont typeface="Monotype Sorts" charset="2"/>
              <a:buChar char=" "/>
            </a:pPr>
            <a:r>
              <a:rPr lang="en-US" dirty="0">
                <a:effectLst>
                  <a:outerShdw blurRad="38100" dist="38100" dir="2700000" algn="tl">
                    <a:srgbClr val="FFFFFF"/>
                  </a:outerShdw>
                </a:effectLst>
                <a:latin typeface="Arial" charset="0"/>
              </a:rPr>
              <a:t>       </a:t>
            </a:r>
            <a:r>
              <a:rPr lang="en-US" dirty="0">
                <a:solidFill>
                  <a:srgbClr val="990000"/>
                </a:solidFill>
                <a:latin typeface="Arial" charset="0"/>
              </a:rPr>
              <a:t>(Individual Case-</a:t>
            </a:r>
            <a:r>
              <a:rPr lang="en-US" dirty="0">
                <a:effectLst>
                  <a:outerShdw blurRad="38100" dist="38100" dir="2700000" algn="tl">
                    <a:srgbClr val="FFFFFF"/>
                  </a:outerShdw>
                </a:effectLst>
                <a:latin typeface="Arial" charset="0"/>
              </a:rPr>
              <a:t>                                 </a:t>
            </a:r>
            <a:r>
              <a:rPr lang="en-US" dirty="0">
                <a:solidFill>
                  <a:schemeClr val="accent1"/>
                </a:solidFill>
                <a:latin typeface="Arial" charset="0"/>
              </a:rPr>
              <a:t>(Brief Staff-Assisted</a:t>
            </a:r>
          </a:p>
          <a:p>
            <a:pPr>
              <a:buClr>
                <a:schemeClr val="accent2"/>
              </a:buClr>
              <a:buSzPct val="75000"/>
              <a:buFont typeface="Monotype Sorts" charset="2"/>
              <a:buChar char=" "/>
            </a:pPr>
            <a:r>
              <a:rPr lang="en-US" dirty="0">
                <a:latin typeface="Arial" charset="0"/>
              </a:rPr>
              <a:t>       </a:t>
            </a:r>
            <a:r>
              <a:rPr lang="en-US" dirty="0">
                <a:solidFill>
                  <a:srgbClr val="990000"/>
                </a:solidFill>
                <a:latin typeface="Arial" charset="0"/>
              </a:rPr>
              <a:t>Managed Services) </a:t>
            </a:r>
            <a:r>
              <a:rPr lang="en-US" dirty="0">
                <a:latin typeface="Arial" charset="0"/>
              </a:rPr>
              <a:t>                             </a:t>
            </a:r>
            <a:r>
              <a:rPr lang="en-US" dirty="0">
                <a:solidFill>
                  <a:schemeClr val="accent1"/>
                </a:solidFill>
                <a:latin typeface="Arial" charset="0"/>
              </a:rPr>
              <a:t>Services)</a:t>
            </a:r>
          </a:p>
          <a:p>
            <a:pPr>
              <a:buClr>
                <a:schemeClr val="accent2"/>
              </a:buClr>
              <a:buSzPct val="75000"/>
              <a:buFont typeface="Monotype Sorts" charset="2"/>
              <a:buChar char=" "/>
            </a:pPr>
            <a:r>
              <a:rPr lang="en-US" b="1" dirty="0">
                <a:solidFill>
                  <a:srgbClr val="800000"/>
                </a:solidFill>
                <a:latin typeface="Arial" charset="0"/>
              </a:rPr>
              <a:t>Capability</a:t>
            </a:r>
            <a:r>
              <a:rPr lang="en-US" dirty="0">
                <a:solidFill>
                  <a:srgbClr val="FF6600"/>
                </a:solidFill>
                <a:latin typeface="Arial" charset="0"/>
              </a:rPr>
              <a:t>   </a:t>
            </a:r>
            <a:r>
              <a:rPr lang="en-US" dirty="0">
                <a:solidFill>
                  <a:srgbClr val="FF6600"/>
                </a:solidFill>
                <a:effectLst>
                  <a:outerShdw blurRad="38100" dist="38100" dir="2700000" algn="tl">
                    <a:srgbClr val="000000"/>
                  </a:outerShdw>
                </a:effectLst>
                <a:latin typeface="Arial" charset="0"/>
              </a:rPr>
              <a:t>                                   </a:t>
            </a:r>
          </a:p>
          <a:p>
            <a:pPr>
              <a:buClr>
                <a:schemeClr val="accent2"/>
              </a:buClr>
              <a:buSzPct val="75000"/>
              <a:buFont typeface="Monotype Sorts" charset="2"/>
              <a:buChar char=" "/>
            </a:pPr>
            <a:r>
              <a:rPr lang="en-US" dirty="0">
                <a:solidFill>
                  <a:srgbClr val="000000"/>
                </a:solidFill>
                <a:latin typeface="Arial" charset="0"/>
              </a:rPr>
              <a:t>(low) 	</a:t>
            </a:r>
            <a:r>
              <a:rPr lang="en-US" dirty="0">
                <a:effectLst>
                  <a:outerShdw blurRad="38100" dist="38100" dir="2700000" algn="tl">
                    <a:srgbClr val="FFFFFF"/>
                  </a:outerShdw>
                </a:effectLst>
                <a:latin typeface="Arial" charset="0"/>
              </a:rPr>
              <a:t>						     </a:t>
            </a:r>
            <a:r>
              <a:rPr lang="en-US" dirty="0">
                <a:solidFill>
                  <a:srgbClr val="000000"/>
                </a:solidFill>
                <a:latin typeface="Arial" charset="0"/>
              </a:rPr>
              <a:t>(high)</a:t>
            </a:r>
          </a:p>
          <a:p>
            <a:pPr>
              <a:buClr>
                <a:schemeClr val="accent2"/>
              </a:buClr>
              <a:buSzPct val="75000"/>
              <a:buFont typeface="Monotype Sorts" charset="2"/>
              <a:buChar char=" "/>
            </a:pPr>
            <a:r>
              <a:rPr lang="en-US" dirty="0">
                <a:effectLst>
                  <a:outerShdw blurRad="38100" dist="38100" dir="2700000" algn="tl">
                    <a:srgbClr val="FFFFFF"/>
                  </a:outerShdw>
                </a:effectLst>
                <a:latin typeface="Arial" charset="0"/>
              </a:rPr>
              <a:t>                                                        </a:t>
            </a:r>
          </a:p>
          <a:p>
            <a:pPr>
              <a:buClr>
                <a:schemeClr val="accent2"/>
              </a:buClr>
              <a:buSzPct val="75000"/>
              <a:buFont typeface="Monotype Sorts" charset="2"/>
              <a:buChar char=" "/>
            </a:pPr>
            <a:r>
              <a:rPr lang="en-US" dirty="0">
                <a:effectLst>
                  <a:outerShdw blurRad="38100" dist="38100" dir="2700000" algn="tl">
                    <a:srgbClr val="FFFFFF"/>
                  </a:outerShdw>
                </a:effectLst>
                <a:latin typeface="Arial" charset="0"/>
              </a:rPr>
              <a:t>       </a:t>
            </a:r>
            <a:r>
              <a:rPr lang="en-US" dirty="0">
                <a:solidFill>
                  <a:schemeClr val="tx2"/>
                </a:solidFill>
                <a:latin typeface="Arial" charset="0"/>
              </a:rPr>
              <a:t>Moderate readiness</a:t>
            </a:r>
            <a:r>
              <a:rPr lang="en-US" dirty="0">
                <a:latin typeface="Arial" charset="0"/>
              </a:rPr>
              <a:t>                             </a:t>
            </a:r>
            <a:r>
              <a:rPr lang="en-US" dirty="0">
                <a:solidFill>
                  <a:schemeClr val="tx2"/>
                </a:solidFill>
                <a:latin typeface="Arial" charset="0"/>
              </a:rPr>
              <a:t>High readiness</a:t>
            </a:r>
            <a:r>
              <a:rPr lang="en-US" dirty="0">
                <a:latin typeface="Arial" charset="0"/>
              </a:rPr>
              <a:t>                   </a:t>
            </a:r>
          </a:p>
          <a:p>
            <a:pPr>
              <a:buClr>
                <a:schemeClr val="accent2"/>
              </a:buClr>
              <a:buSzPct val="75000"/>
              <a:buFont typeface="Monotype Sorts" charset="2"/>
              <a:buChar char=" "/>
            </a:pPr>
            <a:r>
              <a:rPr lang="en-US" dirty="0">
                <a:latin typeface="Arial" charset="0"/>
              </a:rPr>
              <a:t>       </a:t>
            </a:r>
            <a:r>
              <a:rPr lang="en-US" dirty="0">
                <a:solidFill>
                  <a:srgbClr val="000000"/>
                </a:solidFill>
                <a:latin typeface="Arial" charset="0"/>
              </a:rPr>
              <a:t>Moderate to low degree                       No support needed</a:t>
            </a:r>
          </a:p>
          <a:p>
            <a:pPr>
              <a:buClr>
                <a:schemeClr val="accent2"/>
              </a:buClr>
              <a:buSzPct val="75000"/>
              <a:buFont typeface="Monotype Sorts" charset="2"/>
              <a:buChar char=" "/>
            </a:pPr>
            <a:r>
              <a:rPr lang="en-US" dirty="0">
                <a:latin typeface="Arial" charset="0"/>
              </a:rPr>
              <a:t>       </a:t>
            </a:r>
            <a:r>
              <a:rPr lang="en-US" dirty="0">
                <a:solidFill>
                  <a:srgbClr val="000000"/>
                </a:solidFill>
                <a:latin typeface="Arial" charset="0"/>
              </a:rPr>
              <a:t>of support needed</a:t>
            </a:r>
            <a:r>
              <a:rPr lang="en-US" dirty="0">
                <a:latin typeface="Arial" charset="0"/>
              </a:rPr>
              <a:t>                                </a:t>
            </a:r>
            <a:r>
              <a:rPr lang="en-US" dirty="0">
                <a:solidFill>
                  <a:srgbClr val="0070C0"/>
                </a:solidFill>
                <a:latin typeface="Arial" charset="0"/>
              </a:rPr>
              <a:t>(Self-Help Mode)</a:t>
            </a:r>
          </a:p>
          <a:p>
            <a:pPr>
              <a:buClr>
                <a:schemeClr val="accent2"/>
              </a:buClr>
              <a:buSzPct val="75000"/>
              <a:buFont typeface="Monotype Sorts" charset="2"/>
              <a:buChar char=" "/>
            </a:pPr>
            <a:r>
              <a:rPr lang="en-US" dirty="0">
                <a:latin typeface="Arial" charset="0"/>
              </a:rPr>
              <a:t>       </a:t>
            </a:r>
            <a:r>
              <a:rPr lang="en-US" dirty="0">
                <a:solidFill>
                  <a:schemeClr val="accent1"/>
                </a:solidFill>
                <a:latin typeface="Arial" charset="0"/>
              </a:rPr>
              <a:t>(Brief Staff-Assisted</a:t>
            </a:r>
            <a:r>
              <a:rPr lang="en-US" dirty="0">
                <a:latin typeface="Arial" charset="0"/>
              </a:rPr>
              <a:t>                 </a:t>
            </a:r>
          </a:p>
          <a:p>
            <a:pPr>
              <a:buClr>
                <a:schemeClr val="accent2"/>
              </a:buClr>
              <a:buSzPct val="75000"/>
              <a:buFont typeface="Monotype Sorts" charset="2"/>
              <a:buChar char=" "/>
            </a:pPr>
            <a:r>
              <a:rPr lang="en-US" dirty="0">
                <a:latin typeface="Arial" charset="0"/>
              </a:rPr>
              <a:t>       </a:t>
            </a:r>
            <a:r>
              <a:rPr lang="en-US" dirty="0">
                <a:solidFill>
                  <a:schemeClr val="accent1"/>
                </a:solidFill>
                <a:latin typeface="Arial" charset="0"/>
              </a:rPr>
              <a:t>Services)  </a:t>
            </a:r>
            <a:r>
              <a:rPr lang="en-US" dirty="0">
                <a:latin typeface="Arial" charset="0"/>
              </a:rPr>
              <a:t>                                </a:t>
            </a:r>
          </a:p>
          <a:p>
            <a:pPr>
              <a:buClr>
                <a:schemeClr val="accent2"/>
              </a:buClr>
              <a:buSzPct val="75000"/>
              <a:buFont typeface="Monotype Sorts" charset="2"/>
              <a:buChar char=" "/>
            </a:pPr>
            <a:r>
              <a:rPr lang="en-US" dirty="0">
                <a:effectLst>
                  <a:outerShdw blurRad="38100" dist="38100" dir="2700000" algn="tl">
                    <a:srgbClr val="FFFFFF"/>
                  </a:outerShdw>
                </a:effectLst>
                <a:latin typeface="Arial" charset="0"/>
              </a:rPr>
              <a:t>                                                        </a:t>
            </a:r>
          </a:p>
          <a:p>
            <a:pPr>
              <a:buClr>
                <a:schemeClr val="accent2"/>
              </a:buClr>
              <a:buSzPct val="75000"/>
              <a:buFont typeface="Monotype Sorts" charset="2"/>
              <a:buChar char=" "/>
            </a:pPr>
            <a:r>
              <a:rPr lang="en-US" dirty="0">
                <a:effectLst>
                  <a:outerShdw blurRad="38100" dist="38100" dir="2700000" algn="tl">
                    <a:srgbClr val="FFFFFF"/>
                  </a:outerShdw>
                </a:effectLst>
                <a:latin typeface="Arial" charset="0"/>
              </a:rPr>
              <a:t>                                                  </a:t>
            </a:r>
            <a:r>
              <a:rPr lang="en-US" dirty="0">
                <a:solidFill>
                  <a:srgbClr val="000000"/>
                </a:solidFill>
                <a:effectLst>
                  <a:outerShdw blurRad="38100" dist="38100" dir="2700000" algn="tl">
                    <a:srgbClr val="FFFFFF"/>
                  </a:outerShdw>
                </a:effectLst>
                <a:latin typeface="Arial" charset="0"/>
              </a:rPr>
              <a:t>(low)</a:t>
            </a:r>
          </a:p>
        </p:txBody>
      </p:sp>
      <p:sp>
        <p:nvSpPr>
          <p:cNvPr id="177156" name="Line 4"/>
          <p:cNvSpPr>
            <a:spLocks noChangeShapeType="1"/>
          </p:cNvSpPr>
          <p:nvPr/>
        </p:nvSpPr>
        <p:spPr bwMode="auto">
          <a:xfrm>
            <a:off x="4394200" y="2022475"/>
            <a:ext cx="0" cy="40592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57" name="Line 5"/>
          <p:cNvSpPr>
            <a:spLocks noChangeShapeType="1"/>
          </p:cNvSpPr>
          <p:nvPr/>
        </p:nvSpPr>
        <p:spPr bwMode="auto">
          <a:xfrm>
            <a:off x="1905000" y="4038600"/>
            <a:ext cx="579120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Levels of Readiness Assessment </a:t>
            </a:r>
          </a:p>
        </p:txBody>
      </p:sp>
      <p:sp>
        <p:nvSpPr>
          <p:cNvPr id="23555" name="Rectangle 3"/>
          <p:cNvSpPr>
            <a:spLocks noGrp="1" noChangeArrowheads="1"/>
          </p:cNvSpPr>
          <p:nvPr>
            <p:ph idx="1"/>
          </p:nvPr>
        </p:nvSpPr>
        <p:spPr/>
        <p:txBody>
          <a:bodyPr/>
          <a:lstStyle/>
          <a:p>
            <a:pPr marL="571500" indent="-571500" eaLnBrk="1" hangingPunct="1">
              <a:spcBef>
                <a:spcPts val="1800"/>
              </a:spcBef>
              <a:buNone/>
            </a:pPr>
            <a:r>
              <a:rPr lang="en-US" dirty="0" smtClean="0"/>
              <a:t>Direct behavioral observations</a:t>
            </a:r>
          </a:p>
          <a:p>
            <a:pPr marL="571500" indent="-571500" eaLnBrk="1" hangingPunct="1">
              <a:spcBef>
                <a:spcPts val="1800"/>
              </a:spcBef>
              <a:buNone/>
            </a:pPr>
            <a:r>
              <a:rPr lang="en-US" dirty="0" smtClean="0"/>
              <a:t>Career decision state</a:t>
            </a:r>
          </a:p>
          <a:p>
            <a:pPr marL="571500" indent="-571500" eaLnBrk="1" hangingPunct="1">
              <a:spcBef>
                <a:spcPts val="1800"/>
              </a:spcBef>
              <a:buNone/>
            </a:pPr>
            <a:r>
              <a:rPr lang="en-US" dirty="0" smtClean="0"/>
              <a:t>Low-cost, theory-based assessments</a:t>
            </a:r>
          </a:p>
          <a:p>
            <a:pPr marL="571500" indent="-571500" eaLnBrk="1" hangingPunct="1">
              <a:spcBef>
                <a:spcPts val="1800"/>
              </a:spcBef>
              <a:buNone/>
            </a:pPr>
            <a:r>
              <a:rPr lang="en-US" dirty="0" smtClean="0"/>
              <a:t>Psychological mental health appraisals</a:t>
            </a:r>
          </a:p>
        </p:txBody>
      </p:sp>
      <p:sp>
        <p:nvSpPr>
          <p:cNvPr id="4" name="TextBox 3"/>
          <p:cNvSpPr txBox="1"/>
          <p:nvPr/>
        </p:nvSpPr>
        <p:spPr>
          <a:xfrm>
            <a:off x="533400" y="5105400"/>
            <a:ext cx="7010400" cy="738664"/>
          </a:xfrm>
          <a:prstGeom prst="rect">
            <a:avLst/>
          </a:prstGeom>
          <a:noFill/>
        </p:spPr>
        <p:txBody>
          <a:bodyPr wrap="square" rtlCol="0">
            <a:spAutoFit/>
          </a:bodyPr>
          <a:lstStyle/>
          <a:p>
            <a:r>
              <a:rPr lang="en-US" sz="1400" dirty="0" smtClean="0">
                <a:latin typeface="Times New Roman" pitchFamily="18" charset="0"/>
                <a:cs typeface="Times New Roman" pitchFamily="18" charset="0"/>
              </a:rPr>
              <a:t>Peterson, G. W., Lenz, J. G., &amp; Bullock-</a:t>
            </a:r>
            <a:r>
              <a:rPr lang="en-US" sz="1400" dirty="0" err="1" smtClean="0">
                <a:latin typeface="Times New Roman" pitchFamily="18" charset="0"/>
                <a:cs typeface="Times New Roman" pitchFamily="18" charset="0"/>
              </a:rPr>
              <a:t>Yowell</a:t>
            </a:r>
            <a:r>
              <a:rPr lang="en-US" sz="1400" dirty="0" smtClean="0">
                <a:latin typeface="Times New Roman" pitchFamily="18" charset="0"/>
                <a:cs typeface="Times New Roman" pitchFamily="18" charset="0"/>
              </a:rPr>
              <a:t>, E. (2012, June). </a:t>
            </a:r>
            <a:r>
              <a:rPr lang="en-US" sz="1400" i="1" dirty="0" smtClean="0">
                <a:latin typeface="Times New Roman" pitchFamily="18" charset="0"/>
                <a:cs typeface="Times New Roman" pitchFamily="18" charset="0"/>
              </a:rPr>
              <a:t>) Assessing and enhancing readiness for career decision making: Findings and implications from recent research. </a:t>
            </a:r>
            <a:r>
              <a:rPr lang="en-US" sz="1400" dirty="0" smtClean="0">
                <a:latin typeface="Times New Roman" pitchFamily="18" charset="0"/>
                <a:cs typeface="Times New Roman" pitchFamily="18" charset="0"/>
              </a:rPr>
              <a:t>Presentation at the National Career Development Association Global Conference, Atlanta, GA.</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9238262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noFill/>
        </p:spPr>
        <p:txBody>
          <a:bodyPr lIns="90488" tIns="44450" rIns="90488" bIns="44450"/>
          <a:lstStyle/>
          <a:p>
            <a:pPr eaLnBrk="1" hangingPunct="1"/>
            <a:r>
              <a:rPr lang="en-US" dirty="0" smtClean="0"/>
              <a:t>Intake</a:t>
            </a:r>
          </a:p>
        </p:txBody>
      </p:sp>
      <p:sp>
        <p:nvSpPr>
          <p:cNvPr id="24579" name="Rectangle 4"/>
          <p:cNvSpPr>
            <a:spLocks noGrp="1" noChangeArrowheads="1"/>
          </p:cNvSpPr>
          <p:nvPr>
            <p:ph idx="1"/>
          </p:nvPr>
        </p:nvSpPr>
        <p:spPr>
          <a:xfrm>
            <a:off x="457200" y="1752600"/>
            <a:ext cx="5029200" cy="4648200"/>
          </a:xfrm>
          <a:noFill/>
        </p:spPr>
        <p:txBody>
          <a:bodyPr lIns="90488" tIns="44450" rIns="90488" bIns="44450"/>
          <a:lstStyle/>
          <a:p>
            <a:pPr eaLnBrk="1" hangingPunct="1">
              <a:spcBef>
                <a:spcPct val="75000"/>
              </a:spcBef>
              <a:buClr>
                <a:schemeClr val="tx1"/>
              </a:buClr>
            </a:pPr>
            <a:r>
              <a:rPr lang="en-US" sz="2800" u="sng" dirty="0" smtClean="0"/>
              <a:t>Behavioral Observations:</a:t>
            </a:r>
          </a:p>
          <a:p>
            <a:pPr eaLnBrk="1" hangingPunct="1">
              <a:spcBef>
                <a:spcPct val="75000"/>
              </a:spcBef>
              <a:buClr>
                <a:schemeClr val="tx1"/>
              </a:buClr>
            </a:pPr>
            <a:r>
              <a:rPr lang="en-US" sz="2800" dirty="0" smtClean="0"/>
              <a:t>“no options interest me”</a:t>
            </a:r>
          </a:p>
          <a:p>
            <a:pPr eaLnBrk="1" hangingPunct="1">
              <a:spcBef>
                <a:spcPct val="75000"/>
              </a:spcBef>
              <a:buClr>
                <a:schemeClr val="tx1"/>
              </a:buClr>
            </a:pPr>
            <a:r>
              <a:rPr lang="en-US" sz="2800" dirty="0" smtClean="0"/>
              <a:t>“my teacher, parents, partner told me to come here”</a:t>
            </a:r>
          </a:p>
          <a:p>
            <a:pPr eaLnBrk="1" hangingPunct="1">
              <a:spcBef>
                <a:spcPct val="75000"/>
              </a:spcBef>
              <a:buClr>
                <a:schemeClr val="tx1"/>
              </a:buClr>
            </a:pPr>
            <a:r>
              <a:rPr lang="en-US" sz="2800" dirty="0" smtClean="0"/>
              <a:t>Irregular speech patterns—slow/fast/broken</a:t>
            </a:r>
          </a:p>
          <a:p>
            <a:pPr eaLnBrk="1" hangingPunct="1">
              <a:spcBef>
                <a:spcPct val="75000"/>
              </a:spcBef>
              <a:buClr>
                <a:schemeClr val="tx1"/>
              </a:buClr>
            </a:pPr>
            <a:r>
              <a:rPr lang="en-US" sz="2800" dirty="0" smtClean="0"/>
              <a:t>Not making sense, confusion</a:t>
            </a:r>
          </a:p>
        </p:txBody>
      </p:sp>
      <p:pic>
        <p:nvPicPr>
          <p:cNvPr id="4" name="Picture 2" descr="K:\CC-Shared\TECH CTR\Career Center Images\Career Center Photos\reception_deskgreet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133600"/>
            <a:ext cx="3118696" cy="2689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10021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304800" y="609600"/>
            <a:ext cx="8458200" cy="1143000"/>
          </a:xfrm>
          <a:noFill/>
        </p:spPr>
        <p:txBody>
          <a:bodyPr lIns="90488" tIns="44450" rIns="90488" bIns="44450"/>
          <a:lstStyle/>
          <a:p>
            <a:pPr eaLnBrk="1" hangingPunct="1"/>
            <a:r>
              <a:rPr lang="en-US" dirty="0" smtClean="0"/>
              <a:t>Career Decision State</a:t>
            </a:r>
          </a:p>
        </p:txBody>
      </p:sp>
      <p:sp>
        <p:nvSpPr>
          <p:cNvPr id="24579" name="Rectangle 4"/>
          <p:cNvSpPr>
            <a:spLocks noGrp="1" noChangeArrowheads="1"/>
          </p:cNvSpPr>
          <p:nvPr>
            <p:ph idx="1"/>
          </p:nvPr>
        </p:nvSpPr>
        <p:spPr>
          <a:xfrm>
            <a:off x="685800" y="1752600"/>
            <a:ext cx="7772400" cy="3886200"/>
          </a:xfrm>
          <a:noFill/>
        </p:spPr>
        <p:txBody>
          <a:bodyPr lIns="90488" tIns="44450" rIns="90488" bIns="44450"/>
          <a:lstStyle/>
          <a:p>
            <a:pPr eaLnBrk="1" hangingPunct="1">
              <a:spcBef>
                <a:spcPct val="75000"/>
              </a:spcBef>
              <a:buClr>
                <a:schemeClr val="tx1"/>
              </a:buClr>
            </a:pPr>
            <a:r>
              <a:rPr lang="en-US" sz="3600" dirty="0" smtClean="0"/>
              <a:t>Possible assessment tools:</a:t>
            </a:r>
          </a:p>
          <a:p>
            <a:pPr lvl="1" eaLnBrk="1" hangingPunct="1">
              <a:spcBef>
                <a:spcPct val="75000"/>
              </a:spcBef>
              <a:buClr>
                <a:schemeClr val="tx1"/>
              </a:buClr>
            </a:pPr>
            <a:r>
              <a:rPr lang="en-US" sz="3200" dirty="0" smtClean="0"/>
              <a:t>Occupational Alternatives Q. (OAQ)</a:t>
            </a:r>
          </a:p>
          <a:p>
            <a:pPr lvl="1" eaLnBrk="1" hangingPunct="1">
              <a:spcBef>
                <a:spcPct val="75000"/>
              </a:spcBef>
              <a:buClr>
                <a:schemeClr val="tx1"/>
              </a:buClr>
            </a:pPr>
            <a:r>
              <a:rPr lang="en-US" sz="3200" dirty="0" smtClean="0"/>
              <a:t>Career Tension Scale (CTS)</a:t>
            </a:r>
          </a:p>
          <a:p>
            <a:pPr lvl="1" eaLnBrk="1" hangingPunct="1">
              <a:spcBef>
                <a:spcPct val="75000"/>
              </a:spcBef>
              <a:buClr>
                <a:schemeClr val="tx1"/>
              </a:buClr>
            </a:pPr>
            <a:r>
              <a:rPr lang="en-US" sz="3200" dirty="0" smtClean="0"/>
              <a:t>Goal Instability Scale (GIS)</a:t>
            </a:r>
          </a:p>
        </p:txBody>
      </p:sp>
    </p:spTree>
    <p:extLst>
      <p:ext uri="{BB962C8B-B14F-4D97-AF65-F5344CB8AC3E}">
        <p14:creationId xmlns:p14="http://schemas.microsoft.com/office/powerpoint/2010/main" val="148710220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381000" y="381000"/>
            <a:ext cx="8458200" cy="1143000"/>
          </a:xfrm>
        </p:spPr>
        <p:txBody>
          <a:bodyPr/>
          <a:lstStyle/>
          <a:p>
            <a:pPr algn="ctr" eaLnBrk="1" hangingPunct="1"/>
            <a:r>
              <a:rPr lang="en-US" sz="3600" dirty="0" smtClean="0"/>
              <a:t>Occupational Alternatives Questionnaire (OAQ)</a:t>
            </a:r>
          </a:p>
        </p:txBody>
      </p:sp>
      <p:sp>
        <p:nvSpPr>
          <p:cNvPr id="6" name="Content Placeholder 5"/>
          <p:cNvSpPr>
            <a:spLocks noGrp="1"/>
          </p:cNvSpPr>
          <p:nvPr>
            <p:ph idx="1"/>
          </p:nvPr>
        </p:nvSpPr>
        <p:spPr>
          <a:xfrm>
            <a:off x="304800" y="1676400"/>
            <a:ext cx="4991174" cy="4114800"/>
          </a:xfrm>
        </p:spPr>
        <p:txBody>
          <a:bodyPr/>
          <a:lstStyle/>
          <a:p>
            <a:pPr eaLnBrk="1" hangingPunct="1">
              <a:lnSpc>
                <a:spcPct val="90000"/>
              </a:lnSpc>
            </a:pPr>
            <a:r>
              <a:rPr lang="en-US" dirty="0" smtClean="0"/>
              <a:t>Measures career decision state:</a:t>
            </a:r>
          </a:p>
          <a:p>
            <a:pPr lvl="1" eaLnBrk="1" hangingPunct="1">
              <a:lnSpc>
                <a:spcPct val="90000"/>
              </a:lnSpc>
              <a:spcBef>
                <a:spcPct val="40000"/>
              </a:spcBef>
            </a:pPr>
            <a:r>
              <a:rPr lang="en-US" dirty="0" smtClean="0"/>
              <a:t>degree of certainty pertaining to a career choice</a:t>
            </a:r>
          </a:p>
          <a:p>
            <a:pPr lvl="1" eaLnBrk="1" hangingPunct="1">
              <a:lnSpc>
                <a:spcPct val="90000"/>
              </a:lnSpc>
              <a:spcBef>
                <a:spcPct val="40000"/>
              </a:spcBef>
            </a:pPr>
            <a:r>
              <a:rPr lang="en-US" dirty="0" smtClean="0"/>
              <a:t>satisfaction with current choice</a:t>
            </a:r>
          </a:p>
          <a:p>
            <a:pPr lvl="1" eaLnBrk="1" hangingPunct="1">
              <a:lnSpc>
                <a:spcPct val="90000"/>
              </a:lnSpc>
              <a:spcBef>
                <a:spcPct val="40000"/>
              </a:spcBef>
            </a:pPr>
            <a:r>
              <a:rPr lang="en-US" dirty="0" smtClean="0"/>
              <a:t>assesses clarity of occupational aspirations</a:t>
            </a:r>
          </a:p>
          <a:p>
            <a:pPr lvl="1" eaLnBrk="1" hangingPunct="1">
              <a:lnSpc>
                <a:spcPct val="90000"/>
              </a:lnSpc>
              <a:spcBef>
                <a:spcPct val="40000"/>
              </a:spcBef>
            </a:pPr>
            <a:r>
              <a:rPr lang="en-US" dirty="0" smtClean="0"/>
              <a:t>content indicates level of maturity and level of occupational knowledge</a:t>
            </a:r>
          </a:p>
          <a:p>
            <a:pPr marL="0" indent="0">
              <a:buNone/>
            </a:pPr>
            <a:endParaRPr lang="en-US" sz="2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74" y="1828800"/>
            <a:ext cx="3618134" cy="3657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94204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en-US" dirty="0" smtClean="0"/>
              <a:t>OAQ</a:t>
            </a:r>
          </a:p>
        </p:txBody>
      </p:sp>
      <p:sp>
        <p:nvSpPr>
          <p:cNvPr id="27651" name="Rectangle 3"/>
          <p:cNvSpPr>
            <a:spLocks noGrp="1" noChangeArrowheads="1"/>
          </p:cNvSpPr>
          <p:nvPr>
            <p:ph sz="half" idx="1"/>
          </p:nvPr>
        </p:nvSpPr>
        <p:spPr>
          <a:xfrm>
            <a:off x="685800" y="1752600"/>
            <a:ext cx="6019800" cy="4114800"/>
          </a:xfrm>
        </p:spPr>
        <p:txBody>
          <a:bodyPr/>
          <a:lstStyle/>
          <a:p>
            <a:pPr marL="0" indent="0" eaLnBrk="1" hangingPunct="1">
              <a:buNone/>
            </a:pPr>
            <a:r>
              <a:rPr lang="en-US" dirty="0" smtClean="0"/>
              <a:t>Scoring the OAQ:</a:t>
            </a:r>
          </a:p>
          <a:p>
            <a:pPr marL="0" indent="0" eaLnBrk="1" hangingPunct="1">
              <a:buNone/>
            </a:pPr>
            <a:r>
              <a:rPr lang="en-US" sz="2400" dirty="0" smtClean="0"/>
              <a:t>1 	1</a:t>
            </a:r>
            <a:r>
              <a:rPr lang="en-US" sz="2400" baseline="30000" dirty="0" smtClean="0"/>
              <a:t>st</a:t>
            </a:r>
            <a:r>
              <a:rPr lang="en-US" sz="2400" dirty="0" smtClean="0"/>
              <a:t> choice, no alternatives</a:t>
            </a:r>
          </a:p>
          <a:p>
            <a:pPr marL="0" indent="0" eaLnBrk="1" hangingPunct="1">
              <a:buNone/>
            </a:pPr>
            <a:r>
              <a:rPr lang="en-US" sz="2400" dirty="0" smtClean="0"/>
              <a:t>2	alternatives and a 1</a:t>
            </a:r>
            <a:r>
              <a:rPr lang="en-US" sz="2400" baseline="30000" dirty="0" smtClean="0"/>
              <a:t>st</a:t>
            </a:r>
            <a:r>
              <a:rPr lang="en-US" sz="2400" dirty="0" smtClean="0"/>
              <a:t> choice</a:t>
            </a:r>
          </a:p>
          <a:p>
            <a:pPr marL="0" indent="0" eaLnBrk="1" hangingPunct="1">
              <a:buNone/>
            </a:pPr>
            <a:r>
              <a:rPr lang="en-US" sz="2400" dirty="0" smtClean="0"/>
              <a:t>3	alternatives, no 1</a:t>
            </a:r>
            <a:r>
              <a:rPr lang="en-US" sz="2400" baseline="30000" dirty="0" smtClean="0"/>
              <a:t>st</a:t>
            </a:r>
            <a:r>
              <a:rPr lang="en-US" sz="2400" dirty="0" smtClean="0"/>
              <a:t> choice</a:t>
            </a:r>
          </a:p>
          <a:p>
            <a:pPr marL="0" indent="0" eaLnBrk="1" hangingPunct="1">
              <a:buNone/>
            </a:pPr>
            <a:r>
              <a:rPr lang="en-US" sz="2400" dirty="0" smtClean="0"/>
              <a:t>4	neither alternatives, nor 1</a:t>
            </a:r>
            <a:r>
              <a:rPr lang="en-US" sz="2400" baseline="30000" dirty="0" smtClean="0"/>
              <a:t>st</a:t>
            </a:r>
            <a:r>
              <a:rPr lang="en-US" sz="2400" dirty="0" smtClean="0"/>
              <a:t> choice</a:t>
            </a:r>
          </a:p>
          <a:p>
            <a:pPr marL="0" indent="0" eaLnBrk="1" hangingPunct="1">
              <a:buNone/>
            </a:pPr>
            <a:endParaRPr lang="en-US" sz="2400" dirty="0" smtClean="0"/>
          </a:p>
          <a:p>
            <a:pPr marL="0" indent="0" eaLnBrk="1" hangingPunct="1">
              <a:buNone/>
            </a:pPr>
            <a:r>
              <a:rPr lang="en-US" sz="2400" dirty="0" smtClean="0"/>
              <a:t>Note: this is an ordinal scale</a:t>
            </a:r>
          </a:p>
        </p:txBody>
      </p:sp>
    </p:spTree>
    <p:extLst>
      <p:ext uri="{BB962C8B-B14F-4D97-AF65-F5344CB8AC3E}">
        <p14:creationId xmlns:p14="http://schemas.microsoft.com/office/powerpoint/2010/main" val="11198965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dirty="0" smtClean="0"/>
              <a:t>Correlates of OAQ</a:t>
            </a:r>
          </a:p>
        </p:txBody>
      </p:sp>
      <p:sp>
        <p:nvSpPr>
          <p:cNvPr id="26627" name="Rectangle 3"/>
          <p:cNvSpPr>
            <a:spLocks noGrp="1" noChangeArrowheads="1"/>
          </p:cNvSpPr>
          <p:nvPr>
            <p:ph idx="1"/>
          </p:nvPr>
        </p:nvSpPr>
        <p:spPr>
          <a:xfrm>
            <a:off x="457200" y="1600200"/>
            <a:ext cx="8229600" cy="3657600"/>
          </a:xfrm>
        </p:spPr>
        <p:txBody>
          <a:bodyPr/>
          <a:lstStyle/>
          <a:p>
            <a:pPr eaLnBrk="1" hangingPunct="1">
              <a:lnSpc>
                <a:spcPct val="90000"/>
              </a:lnSpc>
              <a:spcBef>
                <a:spcPts val="1800"/>
              </a:spcBef>
              <a:buFont typeface="Arial" pitchFamily="34" charset="0"/>
              <a:buChar char="•"/>
            </a:pPr>
            <a:r>
              <a:rPr lang="en-US" dirty="0" smtClean="0"/>
              <a:t>Decision-Making Confusion (DMC)    r =.33</a:t>
            </a:r>
          </a:p>
          <a:p>
            <a:pPr eaLnBrk="1" hangingPunct="1">
              <a:lnSpc>
                <a:spcPct val="90000"/>
              </a:lnSpc>
              <a:spcBef>
                <a:spcPts val="1800"/>
              </a:spcBef>
              <a:buFont typeface="Arial" pitchFamily="34" charset="0"/>
              <a:buChar char="•"/>
            </a:pPr>
            <a:r>
              <a:rPr lang="en-US" dirty="0" smtClean="0"/>
              <a:t>Commitment Anxiety (CA)    r =.25</a:t>
            </a:r>
          </a:p>
          <a:p>
            <a:pPr eaLnBrk="1" hangingPunct="1">
              <a:lnSpc>
                <a:spcPct val="90000"/>
              </a:lnSpc>
              <a:spcBef>
                <a:spcPts val="1800"/>
              </a:spcBef>
              <a:buFont typeface="Arial" pitchFamily="34" charset="0"/>
              <a:buChar char="•"/>
            </a:pPr>
            <a:r>
              <a:rPr lang="en-US" dirty="0" smtClean="0"/>
              <a:t>CTI Total   r =.22</a:t>
            </a:r>
          </a:p>
          <a:p>
            <a:pPr eaLnBrk="1" hangingPunct="1">
              <a:lnSpc>
                <a:spcPct val="90000"/>
              </a:lnSpc>
              <a:spcBef>
                <a:spcPts val="1800"/>
              </a:spcBef>
              <a:buFont typeface="Arial" pitchFamily="34" charset="0"/>
              <a:buChar char="•"/>
            </a:pPr>
            <a:r>
              <a:rPr lang="en-US" dirty="0" smtClean="0"/>
              <a:t>Beck Depression   r =.19</a:t>
            </a:r>
          </a:p>
          <a:p>
            <a:pPr eaLnBrk="1" hangingPunct="1">
              <a:lnSpc>
                <a:spcPct val="90000"/>
              </a:lnSpc>
              <a:spcBef>
                <a:spcPts val="1800"/>
              </a:spcBef>
              <a:buFont typeface="Arial" pitchFamily="34" charset="0"/>
              <a:buChar char="•"/>
            </a:pPr>
            <a:r>
              <a:rPr lang="en-US" dirty="0" smtClean="0"/>
              <a:t>No choice = moderate depression</a:t>
            </a:r>
          </a:p>
          <a:p>
            <a:pPr marL="0" indent="0" eaLnBrk="1" hangingPunct="1">
              <a:lnSpc>
                <a:spcPct val="90000"/>
              </a:lnSpc>
              <a:spcBef>
                <a:spcPts val="1800"/>
              </a:spcBef>
              <a:buNone/>
            </a:pPr>
            <a:endParaRPr lang="en-US" dirty="0" smtClean="0"/>
          </a:p>
          <a:p>
            <a:pPr marL="0" indent="0" eaLnBrk="1" hangingPunct="1">
              <a:lnSpc>
                <a:spcPct val="90000"/>
              </a:lnSpc>
              <a:spcBef>
                <a:spcPts val="1800"/>
              </a:spcBef>
              <a:buNone/>
            </a:pPr>
            <a:r>
              <a:rPr lang="en-US" sz="2000" dirty="0" smtClean="0"/>
              <a:t>Walker &amp; Peterson (in press) </a:t>
            </a:r>
            <a:r>
              <a:rPr lang="en-US" sz="2000" i="1" dirty="0" smtClean="0"/>
              <a:t>Journal of Career Assessment</a:t>
            </a:r>
            <a:endParaRPr lang="en-US" sz="2000" dirty="0" smtClean="0"/>
          </a:p>
        </p:txBody>
      </p:sp>
    </p:spTree>
    <p:extLst>
      <p:ext uri="{BB962C8B-B14F-4D97-AF65-F5344CB8AC3E}">
        <p14:creationId xmlns:p14="http://schemas.microsoft.com/office/powerpoint/2010/main" val="215822802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88069" name="Rectangle 5"/>
          <p:cNvSpPr>
            <a:spLocks noGrp="1" noChangeArrowheads="1"/>
          </p:cNvSpPr>
          <p:nvPr>
            <p:ph type="title"/>
          </p:nvPr>
        </p:nvSpPr>
        <p:spPr/>
        <p:txBody>
          <a:bodyPr/>
          <a:lstStyle/>
          <a:p>
            <a:r>
              <a:rPr lang="en-US" i="1"/>
              <a:t>Career, Work, and Mental Health</a:t>
            </a:r>
          </a:p>
        </p:txBody>
      </p:sp>
      <p:sp>
        <p:nvSpPr>
          <p:cNvPr id="88070" name="Rectangle 6"/>
          <p:cNvSpPr>
            <a:spLocks noGrp="1" noChangeArrowheads="1"/>
          </p:cNvSpPr>
          <p:nvPr>
            <p:ph idx="1"/>
          </p:nvPr>
        </p:nvSpPr>
        <p:spPr>
          <a:xfrm>
            <a:off x="609600" y="1827213"/>
            <a:ext cx="8074025" cy="3659187"/>
          </a:xfrm>
        </p:spPr>
        <p:txBody>
          <a:bodyPr/>
          <a:lstStyle/>
          <a:p>
            <a:pPr>
              <a:spcBef>
                <a:spcPts val="1800"/>
              </a:spcBef>
            </a:pPr>
            <a:r>
              <a:rPr lang="en-US" sz="3200" dirty="0"/>
              <a:t>Individuals seeking career counseling often present a complex array of </a:t>
            </a:r>
            <a:r>
              <a:rPr lang="en-US" sz="3200" dirty="0" smtClean="0"/>
              <a:t>issues … </a:t>
            </a:r>
          </a:p>
          <a:p>
            <a:pPr>
              <a:spcBef>
                <a:spcPts val="1800"/>
              </a:spcBef>
            </a:pPr>
            <a:r>
              <a:rPr lang="en-US" sz="3200" dirty="0" smtClean="0"/>
              <a:t>Difficult </a:t>
            </a:r>
            <a:r>
              <a:rPr lang="en-US" sz="3200" dirty="0"/>
              <a:t>for counselors to separate career satisfaction and development from other mental health issues…</a:t>
            </a:r>
          </a:p>
        </p:txBody>
      </p:sp>
      <p:sp>
        <p:nvSpPr>
          <p:cNvPr id="88071" name="Text Box 7"/>
          <p:cNvSpPr txBox="1">
            <a:spLocks noChangeArrowheads="1"/>
          </p:cNvSpPr>
          <p:nvPr/>
        </p:nvSpPr>
        <p:spPr bwMode="auto">
          <a:xfrm>
            <a:off x="609600" y="5715000"/>
            <a:ext cx="7391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dirty="0" err="1"/>
              <a:t>Zunker</a:t>
            </a:r>
            <a:r>
              <a:rPr lang="en-US" sz="1400" dirty="0"/>
              <a:t>, V. (2008). </a:t>
            </a:r>
            <a:r>
              <a:rPr lang="en-US" sz="1400" i="1" dirty="0"/>
              <a:t>Career, work, and mental health</a:t>
            </a:r>
            <a:r>
              <a:rPr lang="en-US" sz="1400" dirty="0"/>
              <a:t>. Thousand Oaks, CA: Sage.</a:t>
            </a:r>
          </a:p>
        </p:txBody>
      </p:sp>
    </p:spTree>
  </p:cSld>
  <p:clrMapOvr>
    <a:overrideClrMapping bg1="lt1" tx1="dk1" bg2="lt2" tx2="dk2" accent1="accent1" accent2="accent2" accent3="accent3" accent4="accent4" accent5="accent5" accent6="accent6" hlink="hlink" folHlink="folHlink"/>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66700" y="457200"/>
            <a:ext cx="8458200" cy="1143000"/>
          </a:xfrm>
        </p:spPr>
        <p:txBody>
          <a:bodyPr/>
          <a:lstStyle/>
          <a:p>
            <a:r>
              <a:rPr lang="en-US" dirty="0" smtClean="0"/>
              <a:t>Career Tension Scale (CTS)</a:t>
            </a:r>
            <a:endParaRPr lang="en-US" dirty="0"/>
          </a:p>
        </p:txBody>
      </p:sp>
      <p:sp>
        <p:nvSpPr>
          <p:cNvPr id="6" name="Content Placeholder 5"/>
          <p:cNvSpPr>
            <a:spLocks noGrp="1"/>
          </p:cNvSpPr>
          <p:nvPr>
            <p:ph idx="1"/>
          </p:nvPr>
        </p:nvSpPr>
        <p:spPr>
          <a:xfrm>
            <a:off x="304800" y="2041071"/>
            <a:ext cx="4114800" cy="3276600"/>
          </a:xfrm>
        </p:spPr>
        <p:txBody>
          <a:bodyPr/>
          <a:lstStyle/>
          <a:p>
            <a:pPr>
              <a:spcBef>
                <a:spcPts val="1800"/>
              </a:spcBef>
              <a:buFont typeface="Arial" pitchFamily="34" charset="0"/>
              <a:buChar char="•"/>
            </a:pPr>
            <a:r>
              <a:rPr lang="en-US" sz="3600" dirty="0" smtClean="0"/>
              <a:t>A measure of career stress or urgency to make a decision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752600"/>
            <a:ext cx="4386299" cy="3352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87185" y="5791200"/>
            <a:ext cx="6275615"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Reed, C. (2006). The relationships among neuroticism, dysfunctional career thoughts, and coping strategies.</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59574345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Correlates of CTS</a:t>
            </a:r>
            <a:endParaRPr lang="en-US" dirty="0"/>
          </a:p>
        </p:txBody>
      </p:sp>
      <p:sp>
        <p:nvSpPr>
          <p:cNvPr id="6" name="Content Placeholder 5"/>
          <p:cNvSpPr>
            <a:spLocks noGrp="1"/>
          </p:cNvSpPr>
          <p:nvPr>
            <p:ph idx="1"/>
          </p:nvPr>
        </p:nvSpPr>
        <p:spPr>
          <a:xfrm>
            <a:off x="685800" y="1752600"/>
            <a:ext cx="7772400" cy="3048000"/>
          </a:xfrm>
          <a:solidFill>
            <a:srgbClr val="FFFFFF"/>
          </a:solidFill>
        </p:spPr>
        <p:txBody>
          <a:bodyPr/>
          <a:lstStyle/>
          <a:p>
            <a:pPr>
              <a:spcBef>
                <a:spcPts val="1200"/>
              </a:spcBef>
              <a:buFont typeface="Arial" pitchFamily="34" charset="0"/>
              <a:buChar char="•"/>
            </a:pPr>
            <a:r>
              <a:rPr lang="en-US" dirty="0" smtClean="0"/>
              <a:t>NEO Neuroticism   r = .44</a:t>
            </a:r>
          </a:p>
          <a:p>
            <a:pPr>
              <a:spcBef>
                <a:spcPts val="1200"/>
              </a:spcBef>
              <a:buFont typeface="Arial" pitchFamily="34" charset="0"/>
              <a:buChar char="•"/>
            </a:pPr>
            <a:r>
              <a:rPr lang="en-US" dirty="0" smtClean="0"/>
              <a:t>DMC   r = .37</a:t>
            </a:r>
          </a:p>
          <a:p>
            <a:pPr>
              <a:spcBef>
                <a:spcPts val="1200"/>
              </a:spcBef>
              <a:buFont typeface="Arial" pitchFamily="34" charset="0"/>
              <a:buChar char="•"/>
            </a:pPr>
            <a:r>
              <a:rPr lang="en-US" dirty="0" smtClean="0"/>
              <a:t>CA   r = .28</a:t>
            </a:r>
          </a:p>
          <a:p>
            <a:pPr>
              <a:spcBef>
                <a:spcPts val="1200"/>
              </a:spcBef>
              <a:buFont typeface="Arial" pitchFamily="34" charset="0"/>
              <a:buChar char="•"/>
            </a:pPr>
            <a:r>
              <a:rPr lang="en-US" dirty="0" smtClean="0"/>
              <a:t>EC   r = .36</a:t>
            </a:r>
          </a:p>
          <a:p>
            <a:pPr>
              <a:spcBef>
                <a:spcPts val="1200"/>
              </a:spcBef>
              <a:buFont typeface="Arial" pitchFamily="34" charset="0"/>
              <a:buChar char="•"/>
            </a:pPr>
            <a:r>
              <a:rPr lang="en-US" dirty="0" smtClean="0"/>
              <a:t>OAQ   r = -.04</a:t>
            </a:r>
          </a:p>
          <a:p>
            <a:endParaRPr lang="en-US" dirty="0" smtClean="0"/>
          </a:p>
          <a:p>
            <a:pPr marL="0" indent="0">
              <a:buNone/>
            </a:pPr>
            <a:r>
              <a:rPr lang="en-US" sz="1400" dirty="0" smtClean="0"/>
              <a:t>Bullock-</a:t>
            </a:r>
            <a:r>
              <a:rPr lang="en-US" sz="1400" dirty="0" err="1" smtClean="0"/>
              <a:t>Yowell</a:t>
            </a:r>
            <a:r>
              <a:rPr lang="en-US" sz="1400" dirty="0" smtClean="0"/>
              <a:t>, et al. (2011). Relationships among career and life stress, negative career thoughts, and career decision state: A cognitive information processing perspective. </a:t>
            </a:r>
            <a:r>
              <a:rPr lang="en-US" sz="1400" i="1" dirty="0" smtClean="0"/>
              <a:t>The Career Development Quarterly, 59</a:t>
            </a:r>
            <a:r>
              <a:rPr lang="en-US" sz="1400" dirty="0" smtClean="0"/>
              <a:t>, 302-314.  </a:t>
            </a:r>
          </a:p>
          <a:p>
            <a:pPr marL="0" indent="0">
              <a:buNone/>
            </a:pPr>
            <a:endParaRPr lang="en-US" sz="1400" dirty="0"/>
          </a:p>
        </p:txBody>
      </p:sp>
    </p:spTree>
    <p:extLst>
      <p:ext uri="{BB962C8B-B14F-4D97-AF65-F5344CB8AC3E}">
        <p14:creationId xmlns:p14="http://schemas.microsoft.com/office/powerpoint/2010/main" val="391752630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010400" cy="1143000"/>
          </a:xfrm>
        </p:spPr>
        <p:txBody>
          <a:bodyPr/>
          <a:lstStyle/>
          <a:p>
            <a:pPr algn="ctr"/>
            <a:r>
              <a:rPr lang="en-US" sz="3600" dirty="0" smtClean="0"/>
              <a:t>Goal Instability Scale (</a:t>
            </a:r>
            <a:r>
              <a:rPr lang="en-US" sz="3600" dirty="0" smtClean="0"/>
              <a:t>GIS; Robbins &amp; Patton, 1985)</a:t>
            </a:r>
            <a:endParaRPr lang="en-US" sz="3600" dirty="0"/>
          </a:p>
        </p:txBody>
      </p:sp>
      <p:sp>
        <p:nvSpPr>
          <p:cNvPr id="3" name="Content Placeholder 2"/>
          <p:cNvSpPr>
            <a:spLocks noGrp="1"/>
          </p:cNvSpPr>
          <p:nvPr>
            <p:ph idx="1"/>
          </p:nvPr>
        </p:nvSpPr>
        <p:spPr>
          <a:xfrm>
            <a:off x="457200" y="2133600"/>
            <a:ext cx="4267200" cy="2133600"/>
          </a:xfrm>
        </p:spPr>
        <p:txBody>
          <a:bodyPr/>
          <a:lstStyle/>
          <a:p>
            <a:pPr>
              <a:spcBef>
                <a:spcPts val="1800"/>
              </a:spcBef>
              <a:buFont typeface="Arial" pitchFamily="34" charset="0"/>
              <a:buChar char="•"/>
            </a:pPr>
            <a:r>
              <a:rPr lang="en-US" dirty="0" smtClean="0"/>
              <a:t>Measures lack of focus, low drive and energy, confusion about </a:t>
            </a:r>
            <a:r>
              <a:rPr lang="en-US" dirty="0" smtClean="0"/>
              <a:t>self</a:t>
            </a:r>
            <a:endParaRPr lang="en-US" dirty="0" smtClean="0"/>
          </a:p>
        </p:txBody>
      </p:sp>
      <p:pic>
        <p:nvPicPr>
          <p:cNvPr id="2052" name="Picture 4" descr="C:\Users\jlenz\AppData\Local\Temp\SNAGHTML1451e9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828799"/>
            <a:ext cx="3625885" cy="36824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5715000"/>
            <a:ext cx="6400800" cy="461665"/>
          </a:xfrm>
          <a:prstGeom prst="rect">
            <a:avLst/>
          </a:prstGeom>
          <a:noFill/>
        </p:spPr>
        <p:txBody>
          <a:bodyPr wrap="square" rtlCol="0">
            <a:spAutoFit/>
          </a:bodyPr>
          <a:lstStyle/>
          <a:p>
            <a:r>
              <a:rPr lang="en-US" sz="1200" dirty="0" err="1" smtClean="0">
                <a:latin typeface="Times New Roman" pitchFamily="18" charset="0"/>
                <a:cs typeface="Times New Roman" pitchFamily="18" charset="0"/>
              </a:rPr>
              <a:t>Bertoch</a:t>
            </a:r>
            <a:r>
              <a:rPr lang="en-US" sz="1200" dirty="0" smtClean="0">
                <a:latin typeface="Times New Roman" pitchFamily="18" charset="0"/>
                <a:cs typeface="Times New Roman" pitchFamily="18" charset="0"/>
              </a:rPr>
              <a:t>, S. et al. (submitted). Goal instability </a:t>
            </a:r>
            <a:r>
              <a:rPr lang="en-US" sz="1200" dirty="0">
                <a:latin typeface="Times New Roman" pitchFamily="18" charset="0"/>
                <a:cs typeface="Times New Roman" pitchFamily="18" charset="0"/>
              </a:rPr>
              <a:t>in </a:t>
            </a:r>
            <a:r>
              <a:rPr lang="en-US" sz="1200" dirty="0" smtClean="0">
                <a:latin typeface="Times New Roman" pitchFamily="18" charset="0"/>
                <a:cs typeface="Times New Roman" pitchFamily="18" charset="0"/>
              </a:rPr>
              <a:t>relation </a:t>
            </a:r>
            <a:r>
              <a:rPr lang="en-US" sz="1200" dirty="0">
                <a:latin typeface="Times New Roman" pitchFamily="18" charset="0"/>
                <a:cs typeface="Times New Roman" pitchFamily="18" charset="0"/>
              </a:rPr>
              <a:t>to </a:t>
            </a:r>
            <a:r>
              <a:rPr lang="en-US" sz="1200" dirty="0" smtClean="0">
                <a:latin typeface="Times New Roman" pitchFamily="18" charset="0"/>
                <a:cs typeface="Times New Roman" pitchFamily="18" charset="0"/>
              </a:rPr>
              <a:t>career </a:t>
            </a:r>
            <a:r>
              <a:rPr lang="en-US" sz="1200" dirty="0">
                <a:latin typeface="Times New Roman" pitchFamily="18" charset="0"/>
                <a:cs typeface="Times New Roman" pitchFamily="18" charset="0"/>
              </a:rPr>
              <a:t>t</a:t>
            </a:r>
            <a:r>
              <a:rPr lang="en-US" sz="1200" dirty="0" smtClean="0">
                <a:latin typeface="Times New Roman" pitchFamily="18" charset="0"/>
                <a:cs typeface="Times New Roman" pitchFamily="18" charset="0"/>
              </a:rPr>
              <a:t>houghts</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decision </a:t>
            </a:r>
            <a:r>
              <a:rPr lang="en-US" sz="1200" dirty="0">
                <a:latin typeface="Times New Roman" pitchFamily="18" charset="0"/>
                <a:cs typeface="Times New Roman" pitchFamily="18" charset="0"/>
              </a:rPr>
              <a:t>s</a:t>
            </a:r>
            <a:r>
              <a:rPr lang="en-US" sz="1200" dirty="0" smtClean="0">
                <a:latin typeface="Times New Roman" pitchFamily="18" charset="0"/>
                <a:cs typeface="Times New Roman" pitchFamily="18" charset="0"/>
              </a:rPr>
              <a:t>tate</a:t>
            </a:r>
            <a:r>
              <a:rPr lang="en-US" sz="1200" dirty="0">
                <a:latin typeface="Times New Roman" pitchFamily="18" charset="0"/>
                <a:cs typeface="Times New Roman" pitchFamily="18" charset="0"/>
              </a:rPr>
              <a:t>, and </a:t>
            </a:r>
            <a:r>
              <a:rPr lang="en-US" sz="1200" dirty="0" smtClean="0">
                <a:latin typeface="Times New Roman" pitchFamily="18" charset="0"/>
                <a:cs typeface="Times New Roman" pitchFamily="18" charset="0"/>
              </a:rPr>
              <a:t>performance </a:t>
            </a:r>
            <a:r>
              <a:rPr lang="en-US" sz="1200" dirty="0">
                <a:latin typeface="Times New Roman" pitchFamily="18" charset="0"/>
                <a:cs typeface="Times New Roman" pitchFamily="18" charset="0"/>
              </a:rPr>
              <a:t>in a </a:t>
            </a:r>
            <a:r>
              <a:rPr lang="en-US" sz="1200" dirty="0" smtClean="0">
                <a:latin typeface="Times New Roman" pitchFamily="18" charset="0"/>
                <a:cs typeface="Times New Roman" pitchFamily="18" charset="0"/>
              </a:rPr>
              <a:t>career course. </a:t>
            </a:r>
            <a:r>
              <a:rPr lang="en-US" sz="1200" i="1" dirty="0" smtClean="0">
                <a:latin typeface="Times New Roman" pitchFamily="18" charset="0"/>
                <a:cs typeface="Times New Roman" pitchFamily="18" charset="0"/>
              </a:rPr>
              <a:t>Journal of Career Development. </a:t>
            </a:r>
            <a:endParaRPr lang="en-US" sz="1200" i="1" dirty="0">
              <a:latin typeface="Times New Roman" pitchFamily="18" charset="0"/>
              <a:cs typeface="Times New Roman" pitchFamily="18" charset="0"/>
            </a:endParaRPr>
          </a:p>
        </p:txBody>
      </p:sp>
    </p:spTree>
    <p:extLst>
      <p:ext uri="{BB962C8B-B14F-4D97-AF65-F5344CB8AC3E}">
        <p14:creationId xmlns:p14="http://schemas.microsoft.com/office/powerpoint/2010/main" val="276348777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algn="ctr"/>
            <a:r>
              <a:rPr lang="en-US" sz="3600" dirty="0" smtClean="0"/>
              <a:t>Career Theory-Based Assessments</a:t>
            </a:r>
            <a:endParaRPr lang="en-US" sz="3600" dirty="0"/>
          </a:p>
        </p:txBody>
      </p:sp>
      <p:sp>
        <p:nvSpPr>
          <p:cNvPr id="3" name="Content Placeholder 2"/>
          <p:cNvSpPr>
            <a:spLocks noGrp="1"/>
          </p:cNvSpPr>
          <p:nvPr>
            <p:ph idx="1"/>
          </p:nvPr>
        </p:nvSpPr>
        <p:spPr>
          <a:xfrm>
            <a:off x="533400" y="2057400"/>
            <a:ext cx="8077200" cy="3505200"/>
          </a:xfrm>
        </p:spPr>
        <p:txBody>
          <a:bodyPr/>
          <a:lstStyle/>
          <a:p>
            <a:pPr>
              <a:spcBef>
                <a:spcPts val="1800"/>
              </a:spcBef>
              <a:buFont typeface="Arial" pitchFamily="34" charset="0"/>
              <a:buChar char="•"/>
            </a:pPr>
            <a:r>
              <a:rPr lang="en-US" dirty="0" smtClean="0"/>
              <a:t>Examples:</a:t>
            </a:r>
          </a:p>
          <a:p>
            <a:pPr lvl="1">
              <a:spcBef>
                <a:spcPts val="1800"/>
              </a:spcBef>
              <a:buFont typeface="Arial" pitchFamily="34" charset="0"/>
              <a:buChar char="•"/>
            </a:pPr>
            <a:r>
              <a:rPr lang="en-US" dirty="0" smtClean="0"/>
              <a:t>Career Thoughts Inventory (CTI; capability)</a:t>
            </a:r>
          </a:p>
          <a:p>
            <a:pPr lvl="1">
              <a:spcBef>
                <a:spcPts val="1800"/>
              </a:spcBef>
              <a:buFont typeface="Arial" pitchFamily="34" charset="0"/>
              <a:buChar char="•"/>
            </a:pPr>
            <a:r>
              <a:rPr lang="en-US" dirty="0" smtClean="0"/>
              <a:t>Decision </a:t>
            </a:r>
            <a:r>
              <a:rPr lang="en-US" dirty="0" smtClean="0"/>
              <a:t>Space Worksheet (DSW; complexity</a:t>
            </a:r>
            <a:r>
              <a:rPr lang="en-US" dirty="0" smtClean="0"/>
              <a:t>)</a:t>
            </a:r>
          </a:p>
          <a:p>
            <a:pPr lvl="1">
              <a:spcBef>
                <a:spcPts val="1800"/>
              </a:spcBef>
              <a:buFont typeface="Arial" pitchFamily="34" charset="0"/>
              <a:buChar char="•"/>
            </a:pPr>
            <a:r>
              <a:rPr lang="en-US" dirty="0"/>
              <a:t>Self-Directed Search (SDS; capability)</a:t>
            </a:r>
          </a:p>
          <a:p>
            <a:pPr lvl="2">
              <a:spcBef>
                <a:spcPts val="1800"/>
              </a:spcBef>
              <a:buFont typeface="Arial" pitchFamily="34" charset="0"/>
              <a:buChar char="•"/>
            </a:pPr>
            <a:r>
              <a:rPr lang="en-US" dirty="0"/>
              <a:t>Secondary constructs as window into mental health issues (e.g., low </a:t>
            </a:r>
            <a:r>
              <a:rPr lang="en-US" dirty="0" smtClean="0"/>
              <a:t>differentiation)</a:t>
            </a:r>
            <a:endParaRPr lang="en-US" dirty="0"/>
          </a:p>
        </p:txBody>
      </p:sp>
    </p:spTree>
    <p:extLst>
      <p:ext uri="{BB962C8B-B14F-4D97-AF65-F5344CB8AC3E}">
        <p14:creationId xmlns:p14="http://schemas.microsoft.com/office/powerpoint/2010/main" val="404436629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noFill/>
          <a:ln/>
        </p:spPr>
        <p:txBody>
          <a:bodyPr lIns="92075" tIns="46038" rIns="92075" bIns="46038" anchor="ctr"/>
          <a:lstStyle/>
          <a:p>
            <a:pPr eaLnBrk="0" hangingPunct="0"/>
            <a:r>
              <a:rPr lang="en-US"/>
              <a:t>What is the CTI?</a:t>
            </a:r>
          </a:p>
        </p:txBody>
      </p:sp>
      <p:sp>
        <p:nvSpPr>
          <p:cNvPr id="108547" name="Rectangle 3"/>
          <p:cNvSpPr>
            <a:spLocks noGrp="1" noChangeArrowheads="1"/>
          </p:cNvSpPr>
          <p:nvPr>
            <p:ph type="body" sz="half" idx="1"/>
          </p:nvPr>
        </p:nvSpPr>
        <p:spPr>
          <a:xfrm>
            <a:off x="990600" y="1981200"/>
            <a:ext cx="3959225" cy="3657600"/>
          </a:xfrm>
          <a:solidFill>
            <a:schemeClr val="bg2">
              <a:lumMod val="40000"/>
              <a:lumOff val="60000"/>
            </a:schemeClr>
          </a:solidFill>
          <a:ln/>
        </p:spPr>
        <p:txBody>
          <a:bodyPr lIns="92075" tIns="46038" rIns="92075" bIns="46038"/>
          <a:lstStyle/>
          <a:p>
            <a:pPr eaLnBrk="0" hangingPunct="0">
              <a:spcBef>
                <a:spcPct val="50000"/>
              </a:spcBef>
            </a:pPr>
            <a:r>
              <a:rPr lang="en-US" sz="2800"/>
              <a:t>Self-administered</a:t>
            </a:r>
          </a:p>
          <a:p>
            <a:pPr eaLnBrk="0" hangingPunct="0">
              <a:spcBef>
                <a:spcPct val="50000"/>
              </a:spcBef>
            </a:pPr>
            <a:r>
              <a:rPr lang="en-US" sz="2800"/>
              <a:t>Objectively scored</a:t>
            </a:r>
          </a:p>
          <a:p>
            <a:pPr eaLnBrk="0" hangingPunct="0">
              <a:spcBef>
                <a:spcPct val="50000"/>
              </a:spcBef>
            </a:pPr>
            <a:r>
              <a:rPr lang="en-US" sz="2800"/>
              <a:t>48-Item measure of dysfunctional thoughts in career choice</a:t>
            </a:r>
          </a:p>
        </p:txBody>
      </p:sp>
      <p:pic>
        <p:nvPicPr>
          <p:cNvPr id="108549" name="Picture 5" descr="MVC-002S"/>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l="4500" t="3999" r="6000"/>
          <a:stretch>
            <a:fillRect/>
          </a:stretch>
        </p:blipFill>
        <p:spPr>
          <a:xfrm>
            <a:off x="5181600" y="1905000"/>
            <a:ext cx="3355975" cy="3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additive="base">
                                        <p:cTn id="7" dur="500" fill="hold"/>
                                        <p:tgtEl>
                                          <p:spTgt spid="1085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854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8547">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547">
                                            <p:txEl>
                                              <p:pRg st="1" end="1"/>
                                            </p:txEl>
                                          </p:spTgt>
                                        </p:tgtEl>
                                        <p:attrNameLst>
                                          <p:attrName>style.visibility</p:attrName>
                                        </p:attrNameLst>
                                      </p:cBhvr>
                                      <p:to>
                                        <p:strVal val="visible"/>
                                      </p:to>
                                    </p:set>
                                    <p:anim calcmode="lin" valueType="num">
                                      <p:cBhvr additive="base">
                                        <p:cTn id="13" dur="500" fill="hold"/>
                                        <p:tgtEl>
                                          <p:spTgt spid="1085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54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8547">
                                            <p:txEl>
                                              <p:pRg st="1" end="1"/>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8547">
                                            <p:txEl>
                                              <p:pRg st="2" end="2"/>
                                            </p:txEl>
                                          </p:spTgt>
                                        </p:tgtEl>
                                        <p:attrNameLst>
                                          <p:attrName>style.visibility</p:attrName>
                                        </p:attrNameLst>
                                      </p:cBhvr>
                                      <p:to>
                                        <p:strVal val="visible"/>
                                      </p:to>
                                    </p:set>
                                    <p:anim calcmode="lin" valueType="num">
                                      <p:cBhvr additive="base">
                                        <p:cTn id="19" dur="500" fill="hold"/>
                                        <p:tgtEl>
                                          <p:spTgt spid="1085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854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08547">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1143000" y="685800"/>
            <a:ext cx="6858000" cy="1143000"/>
          </a:xfrm>
          <a:noFill/>
          <a:ln/>
        </p:spPr>
        <p:txBody>
          <a:bodyPr lIns="92075" tIns="46038" rIns="92075" bIns="46038" anchor="ctr"/>
          <a:lstStyle/>
          <a:p>
            <a:pPr eaLnBrk="0" hangingPunct="0"/>
            <a:r>
              <a:rPr lang="en-US"/>
              <a:t>  Theoretical Basis of the CTI</a:t>
            </a:r>
          </a:p>
        </p:txBody>
      </p:sp>
      <p:sp>
        <p:nvSpPr>
          <p:cNvPr id="112643" name="Rectangle 3"/>
          <p:cNvSpPr>
            <a:spLocks noGrp="1" noChangeArrowheads="1"/>
          </p:cNvSpPr>
          <p:nvPr>
            <p:ph type="subTitle" idx="1"/>
          </p:nvPr>
        </p:nvSpPr>
        <p:spPr>
          <a:xfrm>
            <a:off x="990600" y="2667000"/>
            <a:ext cx="7239000" cy="2743200"/>
          </a:xfrm>
          <a:noFill/>
          <a:ln/>
        </p:spPr>
        <p:txBody>
          <a:bodyPr lIns="92075" tIns="46038" rIns="92075" bIns="46038"/>
          <a:lstStyle/>
          <a:p>
            <a:pPr marL="457200" indent="-457200" algn="l" defTabSz="762000" eaLnBrk="0" hangingPunct="0">
              <a:spcBef>
                <a:spcPct val="0"/>
              </a:spcBef>
              <a:buFont typeface="Wingdings" pitchFamily="2" charset="2"/>
              <a:buChar char="q"/>
            </a:pPr>
            <a:r>
              <a:rPr lang="en-US" sz="3200" dirty="0"/>
              <a:t>Cognitive Information </a:t>
            </a:r>
            <a:r>
              <a:rPr lang="en-US" sz="3200" dirty="0" smtClean="0"/>
              <a:t>Processing </a:t>
            </a:r>
            <a:r>
              <a:rPr lang="en-US" sz="3200" dirty="0"/>
              <a:t>(CIP) Theory</a:t>
            </a:r>
          </a:p>
          <a:p>
            <a:pPr marL="457200" indent="-457200" algn="l" defTabSz="762000" eaLnBrk="0" hangingPunct="0">
              <a:spcBef>
                <a:spcPct val="50000"/>
              </a:spcBef>
              <a:buFont typeface="Wingdings" pitchFamily="2" charset="2"/>
              <a:buChar char="q"/>
            </a:pPr>
            <a:r>
              <a:rPr lang="en-US" sz="3200" dirty="0"/>
              <a:t>Beck’s Cognitive Theory</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 fill="hold"/>
                                        <p:tgtEl>
                                          <p:spTgt spid="1126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4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43">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43">
                                            <p:txEl>
                                              <p:pRg st="1" end="1"/>
                                            </p:txEl>
                                          </p:spTgt>
                                        </p:tgtEl>
                                        <p:attrNameLst>
                                          <p:attrName>style.visibility</p:attrName>
                                        </p:attrNameLst>
                                      </p:cBhvr>
                                      <p:to>
                                        <p:strVal val="visible"/>
                                      </p:to>
                                    </p:set>
                                    <p:anim calcmode="lin" valueType="num">
                                      <p:cBhvr additive="base">
                                        <p:cTn id="13" dur="500" fill="hold"/>
                                        <p:tgtEl>
                                          <p:spTgt spid="1126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4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43">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219200" y="685800"/>
            <a:ext cx="7086600" cy="990600"/>
          </a:xfrm>
          <a:noFill/>
          <a:ln/>
        </p:spPr>
        <p:txBody>
          <a:bodyPr lIns="92075" tIns="46038" rIns="92075" bIns="46038" anchor="ctr"/>
          <a:lstStyle/>
          <a:p>
            <a:r>
              <a:rPr lang="en-US"/>
              <a:t>The CTI in Needs Assessment</a:t>
            </a:r>
          </a:p>
        </p:txBody>
      </p:sp>
      <p:sp>
        <p:nvSpPr>
          <p:cNvPr id="156675" name="Rectangle 3"/>
          <p:cNvSpPr>
            <a:spLocks noGrp="1" noChangeArrowheads="1"/>
          </p:cNvSpPr>
          <p:nvPr>
            <p:ph idx="1"/>
          </p:nvPr>
        </p:nvSpPr>
        <p:spPr>
          <a:xfrm>
            <a:off x="914400" y="2057400"/>
            <a:ext cx="8001000" cy="4114800"/>
          </a:xfrm>
          <a:noFill/>
          <a:ln/>
        </p:spPr>
        <p:txBody>
          <a:bodyPr lIns="92075" tIns="46038" rIns="92075" bIns="46038"/>
          <a:lstStyle/>
          <a:p>
            <a:pPr>
              <a:lnSpc>
                <a:spcPct val="90000"/>
              </a:lnSpc>
              <a:spcBef>
                <a:spcPct val="50000"/>
              </a:spcBef>
            </a:pPr>
            <a:r>
              <a:rPr lang="en-US" sz="2500"/>
              <a:t>Identifying the specific nature of negative thoughts</a:t>
            </a:r>
          </a:p>
          <a:p>
            <a:pPr>
              <a:lnSpc>
                <a:spcPct val="90000"/>
              </a:lnSpc>
              <a:spcBef>
                <a:spcPct val="50000"/>
              </a:spcBef>
            </a:pPr>
            <a:r>
              <a:rPr lang="en-US" sz="2500"/>
              <a:t>Three CTI Construct Scales</a:t>
            </a:r>
          </a:p>
          <a:p>
            <a:pPr lvl="1">
              <a:lnSpc>
                <a:spcPct val="90000"/>
              </a:lnSpc>
              <a:spcBef>
                <a:spcPct val="50000"/>
              </a:spcBef>
              <a:buSzPct val="150000"/>
              <a:buFontTx/>
              <a:buChar char="­"/>
            </a:pPr>
            <a:r>
              <a:rPr lang="en-US" sz="2100"/>
              <a:t>Decision-making Confusion (DMC)</a:t>
            </a:r>
          </a:p>
          <a:p>
            <a:pPr lvl="1">
              <a:lnSpc>
                <a:spcPct val="90000"/>
              </a:lnSpc>
              <a:spcBef>
                <a:spcPct val="50000"/>
              </a:spcBef>
              <a:buSzPct val="150000"/>
              <a:buFontTx/>
              <a:buChar char="­"/>
            </a:pPr>
            <a:r>
              <a:rPr lang="en-US" sz="2100"/>
              <a:t>Commitment Anxiety (CA)</a:t>
            </a:r>
          </a:p>
          <a:p>
            <a:pPr lvl="1">
              <a:lnSpc>
                <a:spcPct val="90000"/>
              </a:lnSpc>
              <a:spcBef>
                <a:spcPct val="50000"/>
              </a:spcBef>
              <a:buSzPct val="150000"/>
              <a:buFontTx/>
              <a:buChar char="­"/>
            </a:pPr>
            <a:r>
              <a:rPr lang="en-US" sz="2100"/>
              <a:t>External Conflict (EC)</a:t>
            </a:r>
          </a:p>
          <a:p>
            <a:pPr>
              <a:lnSpc>
                <a:spcPct val="90000"/>
              </a:lnSpc>
              <a:spcBef>
                <a:spcPct val="50000"/>
              </a:spcBef>
            </a:pPr>
            <a:r>
              <a:rPr lang="en-US" sz="2500"/>
              <a:t>Specific career interventions can be related to specific construct scores</a:t>
            </a:r>
          </a:p>
        </p:txBody>
      </p:sp>
    </p:spTree>
  </p:cSld>
  <p:clrMapOvr>
    <a:overrideClrMapping bg1="lt1" tx1="dk1" bg2="lt2" tx2="dk2" accent1="accent1" accent2="accent2" accent3="accent3" accent4="accent4" accent5="accent5" accent6="accent6" hlink="hlink" folHlink="folHlink"/>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z="2800"/>
              <a:t>Mental health constructs </a:t>
            </a:r>
            <a:r>
              <a:rPr lang="en-US" sz="2800" u="sng"/>
              <a:t>directly correlated</a:t>
            </a:r>
            <a:r>
              <a:rPr lang="en-US" sz="2800"/>
              <a:t> with dysfunctional career thoughts</a:t>
            </a:r>
            <a:endParaRPr lang="en-US"/>
          </a:p>
        </p:txBody>
      </p:sp>
      <p:sp>
        <p:nvSpPr>
          <p:cNvPr id="98307" name="Rectangle 3"/>
          <p:cNvSpPr>
            <a:spLocks noGrp="1" noChangeArrowheads="1"/>
          </p:cNvSpPr>
          <p:nvPr>
            <p:ph sz="half" idx="1"/>
          </p:nvPr>
        </p:nvSpPr>
        <p:spPr>
          <a:xfrm>
            <a:off x="609600" y="1828800"/>
            <a:ext cx="3657600" cy="3657600"/>
          </a:xfrm>
        </p:spPr>
        <p:txBody>
          <a:bodyPr/>
          <a:lstStyle/>
          <a:p>
            <a:pPr lvl="1">
              <a:spcBef>
                <a:spcPct val="40000"/>
              </a:spcBef>
              <a:buClr>
                <a:schemeClr val="tx2"/>
              </a:buClr>
              <a:buFont typeface="Wingdings" pitchFamily="2" charset="2"/>
              <a:buChar char="q"/>
            </a:pPr>
            <a:r>
              <a:rPr lang="en-US" sz="2900" dirty="0"/>
              <a:t>indecision</a:t>
            </a:r>
          </a:p>
          <a:p>
            <a:pPr lvl="1">
              <a:spcBef>
                <a:spcPct val="40000"/>
              </a:spcBef>
              <a:buClr>
                <a:schemeClr val="tx2"/>
              </a:buClr>
              <a:buFont typeface="Wingdings" pitchFamily="2" charset="2"/>
              <a:buChar char="q"/>
            </a:pPr>
            <a:r>
              <a:rPr lang="en-US" sz="2900" dirty="0"/>
              <a:t>neuroticism</a:t>
            </a:r>
          </a:p>
          <a:p>
            <a:pPr lvl="1">
              <a:spcBef>
                <a:spcPct val="40000"/>
              </a:spcBef>
              <a:buClr>
                <a:schemeClr val="tx2"/>
              </a:buClr>
              <a:buFont typeface="Wingdings" pitchFamily="2" charset="2"/>
              <a:buChar char="q"/>
            </a:pPr>
            <a:r>
              <a:rPr lang="en-US" sz="2900" dirty="0"/>
              <a:t>anxiety</a:t>
            </a:r>
          </a:p>
          <a:p>
            <a:pPr lvl="1">
              <a:spcBef>
                <a:spcPct val="40000"/>
              </a:spcBef>
              <a:buClr>
                <a:schemeClr val="tx2"/>
              </a:buClr>
              <a:buFont typeface="Wingdings" pitchFamily="2" charset="2"/>
              <a:buChar char="q"/>
            </a:pPr>
            <a:r>
              <a:rPr lang="en-US" sz="2900" dirty="0"/>
              <a:t>angry hostility</a:t>
            </a:r>
          </a:p>
          <a:p>
            <a:pPr lvl="2">
              <a:buClr>
                <a:srgbClr val="FF33FF"/>
              </a:buClr>
            </a:pPr>
            <a:endParaRPr lang="en-US" sz="2800" b="1" dirty="0"/>
          </a:p>
          <a:p>
            <a:endParaRPr lang="en-US" sz="2500" dirty="0"/>
          </a:p>
        </p:txBody>
      </p:sp>
      <p:sp>
        <p:nvSpPr>
          <p:cNvPr id="98308" name="Rectangle 4"/>
          <p:cNvSpPr>
            <a:spLocks noGrp="1" noChangeArrowheads="1"/>
          </p:cNvSpPr>
          <p:nvPr>
            <p:ph sz="half" idx="2"/>
          </p:nvPr>
        </p:nvSpPr>
        <p:spPr>
          <a:xfrm>
            <a:off x="4191000" y="1905000"/>
            <a:ext cx="4648200" cy="3733800"/>
          </a:xfrm>
        </p:spPr>
        <p:txBody>
          <a:bodyPr/>
          <a:lstStyle/>
          <a:p>
            <a:pPr lvl="2">
              <a:spcBef>
                <a:spcPct val="40000"/>
              </a:spcBef>
              <a:buFont typeface="Wingdings" pitchFamily="2" charset="2"/>
              <a:buChar char="q"/>
            </a:pPr>
            <a:r>
              <a:rPr lang="en-US" sz="2800" dirty="0"/>
              <a:t>depression</a:t>
            </a:r>
          </a:p>
          <a:p>
            <a:pPr lvl="2">
              <a:spcBef>
                <a:spcPct val="40000"/>
              </a:spcBef>
              <a:buFont typeface="Wingdings" pitchFamily="2" charset="2"/>
              <a:buChar char="q"/>
            </a:pPr>
            <a:r>
              <a:rPr lang="en-US" sz="2800" dirty="0" smtClean="0"/>
              <a:t>hopelessness</a:t>
            </a:r>
            <a:endParaRPr lang="en-US" sz="2800" dirty="0"/>
          </a:p>
          <a:p>
            <a:pPr lvl="2">
              <a:spcBef>
                <a:spcPct val="40000"/>
              </a:spcBef>
              <a:buFont typeface="Wingdings" pitchFamily="2" charset="2"/>
              <a:buChar char="q"/>
            </a:pPr>
            <a:r>
              <a:rPr lang="en-US" sz="2800" dirty="0"/>
              <a:t>impulsivity</a:t>
            </a:r>
          </a:p>
          <a:p>
            <a:pPr lvl="2">
              <a:spcBef>
                <a:spcPct val="40000"/>
              </a:spcBef>
              <a:buFont typeface="Wingdings" pitchFamily="2" charset="2"/>
              <a:buChar char="q"/>
            </a:pPr>
            <a:r>
              <a:rPr lang="en-US" sz="2800" dirty="0"/>
              <a:t>vulnerability</a:t>
            </a:r>
            <a:endParaRPr lang="en-US" sz="2400" dirty="0"/>
          </a:p>
        </p:txBody>
      </p:sp>
      <p:sp>
        <p:nvSpPr>
          <p:cNvPr id="98309" name="Text Box 5"/>
          <p:cNvSpPr txBox="1">
            <a:spLocks noChangeArrowheads="1"/>
          </p:cNvSpPr>
          <p:nvPr/>
        </p:nvSpPr>
        <p:spPr bwMode="auto">
          <a:xfrm>
            <a:off x="655864" y="5791200"/>
            <a:ext cx="70376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algn="ctr"/>
            <a:r>
              <a:rPr lang="en-US" sz="1400" dirty="0" smtClean="0"/>
              <a:t>For additional information visit: www.career.fsu.edu/techcenter</a:t>
            </a:r>
          </a:p>
        </p:txBody>
      </p:sp>
    </p:spTree>
  </p:cSld>
  <p:clrMapOvr>
    <a:overrideClrMapping bg1="lt1" tx1="dk1" bg2="lt2" tx2="dk2" accent1="accent1" accent2="accent2" accent3="accent3" accent4="accent4" accent5="accent5" accent6="accent6" hlink="hlink" folHlink="folHlink"/>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3400" y="838200"/>
            <a:ext cx="8229600" cy="1143000"/>
          </a:xfrm>
        </p:spPr>
        <p:txBody>
          <a:bodyPr/>
          <a:lstStyle/>
          <a:p>
            <a:pPr algn="ctr" eaLnBrk="1" hangingPunct="1"/>
            <a:r>
              <a:rPr lang="en-US" sz="3600" smtClean="0"/>
              <a:t>Assessing the personal and social context</a:t>
            </a:r>
          </a:p>
        </p:txBody>
      </p:sp>
      <p:sp>
        <p:nvSpPr>
          <p:cNvPr id="41987" name="Rectangle 3"/>
          <p:cNvSpPr>
            <a:spLocks noGrp="1" noChangeArrowheads="1"/>
          </p:cNvSpPr>
          <p:nvPr>
            <p:ph idx="1"/>
          </p:nvPr>
        </p:nvSpPr>
        <p:spPr>
          <a:xfrm>
            <a:off x="1066800" y="2286000"/>
            <a:ext cx="7620000" cy="2209800"/>
          </a:xfrm>
        </p:spPr>
        <p:txBody>
          <a:bodyPr/>
          <a:lstStyle/>
          <a:p>
            <a:pPr eaLnBrk="1" hangingPunct="1"/>
            <a:r>
              <a:rPr lang="en-US" dirty="0" smtClean="0"/>
              <a:t>Decision Space Worksheet (DSW)</a:t>
            </a:r>
          </a:p>
          <a:p>
            <a:pPr eaLnBrk="1" hangingPunct="1"/>
            <a:endParaRPr lang="en-US" dirty="0" smtClean="0"/>
          </a:p>
          <a:p>
            <a:pPr eaLnBrk="1" hangingPunct="1"/>
            <a:r>
              <a:rPr lang="en-US" dirty="0" smtClean="0"/>
              <a:t>A measure of complexity</a:t>
            </a:r>
          </a:p>
          <a:p>
            <a:pPr eaLnBrk="1" hangingPunct="1"/>
            <a:endParaRPr lang="en-US" dirty="0" smtClean="0"/>
          </a:p>
        </p:txBody>
      </p:sp>
      <p:sp>
        <p:nvSpPr>
          <p:cNvPr id="5" name="TextBox 4"/>
          <p:cNvSpPr txBox="1"/>
          <p:nvPr/>
        </p:nvSpPr>
        <p:spPr>
          <a:xfrm>
            <a:off x="381000" y="5334000"/>
            <a:ext cx="7086600" cy="1015663"/>
          </a:xfrm>
          <a:prstGeom prst="rect">
            <a:avLst/>
          </a:prstGeom>
          <a:noFill/>
        </p:spPr>
        <p:txBody>
          <a:bodyPr wrap="square" rtlCol="0">
            <a:spAutoFit/>
          </a:bodyPr>
          <a:lstStyle/>
          <a:p>
            <a:pPr lvl="0" indent="-457200"/>
            <a:r>
              <a:rPr lang="en-US" sz="1400" dirty="0" smtClean="0">
                <a:latin typeface="+mn-lt"/>
                <a:ea typeface="Times New Roman" pitchFamily="18" charset="0"/>
                <a:cs typeface="Arial" pitchFamily="34" charset="0"/>
              </a:rPr>
              <a:t>Peterson, G. W., </a:t>
            </a:r>
            <a:r>
              <a:rPr lang="en-US" sz="1400" dirty="0" err="1" smtClean="0">
                <a:latin typeface="+mn-lt"/>
                <a:ea typeface="Times New Roman" pitchFamily="18" charset="0"/>
                <a:cs typeface="Arial" pitchFamily="34" charset="0"/>
              </a:rPr>
              <a:t>Leasure</a:t>
            </a:r>
            <a:r>
              <a:rPr lang="en-US" sz="1400" dirty="0" smtClean="0">
                <a:latin typeface="+mn-lt"/>
                <a:ea typeface="Times New Roman" pitchFamily="18" charset="0"/>
                <a:cs typeface="Arial" pitchFamily="34" charset="0"/>
              </a:rPr>
              <a:t>, K. K., Carr, D. L. &amp; Lenz, J. G. (2010). The Decision Space Worksheet: An assessment of context in career decision making. </a:t>
            </a:r>
            <a:r>
              <a:rPr lang="en-US" sz="1400" i="1" dirty="0" smtClean="0">
                <a:latin typeface="+mn-lt"/>
                <a:ea typeface="Times New Roman" pitchFamily="18" charset="0"/>
                <a:cs typeface="Arial" pitchFamily="34" charset="0"/>
              </a:rPr>
              <a:t>Career Planning and Adult Development Journal, </a:t>
            </a:r>
            <a:r>
              <a:rPr lang="en-US" sz="1400" dirty="0" smtClean="0">
                <a:latin typeface="+mn-lt"/>
                <a:ea typeface="Times New Roman" pitchFamily="18" charset="0"/>
                <a:cs typeface="Arial" pitchFamily="34" charset="0"/>
              </a:rPr>
              <a:t>25, 87-100.</a:t>
            </a:r>
            <a:endParaRPr lang="en-US" sz="1400" dirty="0" smtClean="0">
              <a:latin typeface="+mn-lt"/>
              <a:cs typeface="Arial" pitchFamily="34" charset="0"/>
            </a:endParaRPr>
          </a:p>
          <a:p>
            <a:endParaRPr lang="en-US" dirty="0"/>
          </a:p>
        </p:txBody>
      </p:sp>
    </p:spTree>
    <p:extLst>
      <p:ext uri="{BB962C8B-B14F-4D97-AF65-F5344CB8AC3E}">
        <p14:creationId xmlns:p14="http://schemas.microsoft.com/office/powerpoint/2010/main" val="356606623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Decision Space Worksheet</a:t>
            </a:r>
          </a:p>
        </p:txBody>
      </p:sp>
      <p:sp>
        <p:nvSpPr>
          <p:cNvPr id="183299" name="Rectangle 3"/>
          <p:cNvSpPr>
            <a:spLocks noGrp="1" noChangeArrowheads="1"/>
          </p:cNvSpPr>
          <p:nvPr>
            <p:ph idx="1"/>
          </p:nvPr>
        </p:nvSpPr>
        <p:spPr/>
        <p:txBody>
          <a:bodyPr/>
          <a:lstStyle/>
          <a:p>
            <a:r>
              <a:rPr lang="en-US"/>
              <a:t>Page 1: list elements</a:t>
            </a:r>
          </a:p>
          <a:p>
            <a:pPr>
              <a:buFont typeface="Wingdings" pitchFamily="2" charset="2"/>
              <a:buNone/>
            </a:pPr>
            <a:endParaRPr lang="en-US"/>
          </a:p>
          <a:p>
            <a:r>
              <a:rPr lang="en-US"/>
              <a:t>Page 2: draw circles within a given circle in proportion to the importance of an element</a:t>
            </a:r>
          </a:p>
        </p:txBody>
      </p:sp>
    </p:spTree>
  </p:cSld>
  <p:clrMapOvr>
    <a:overrideClrMapping bg1="lt1" tx1="dk1" bg2="lt2" tx2="dk2" accent1="accent1" accent2="accent2" accent3="accent3" accent4="accent4" accent5="accent5" accent6="accent6" hlink="hlink" folHlink="folHlink"/>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304800"/>
            <a:ext cx="7772400" cy="1143000"/>
          </a:xfrm>
        </p:spPr>
        <p:txBody>
          <a:bodyPr anchor="ctr">
            <a:normAutofit/>
          </a:bodyPr>
          <a:lstStyle/>
          <a:p>
            <a:pPr algn="ctr"/>
            <a:r>
              <a:rPr lang="en-US" sz="3200" dirty="0"/>
              <a:t>Career and Mental Health Issues are Inextricable in Many Cases</a:t>
            </a:r>
          </a:p>
        </p:txBody>
      </p:sp>
      <p:sp>
        <p:nvSpPr>
          <p:cNvPr id="3" name="Content Placeholder 2"/>
          <p:cNvSpPr>
            <a:spLocks noGrp="1"/>
          </p:cNvSpPr>
          <p:nvPr>
            <p:ph idx="4294967295"/>
          </p:nvPr>
        </p:nvSpPr>
        <p:spPr>
          <a:xfrm>
            <a:off x="685800" y="1676400"/>
            <a:ext cx="7618412" cy="4191000"/>
          </a:xfrm>
        </p:spPr>
        <p:txBody>
          <a:bodyPr>
            <a:normAutofit/>
          </a:bodyPr>
          <a:lstStyle/>
          <a:p>
            <a:pPr>
              <a:lnSpc>
                <a:spcPct val="80000"/>
              </a:lnSpc>
              <a:spcBef>
                <a:spcPts val="1200"/>
              </a:spcBef>
            </a:pPr>
            <a:r>
              <a:rPr lang="en-US" sz="2300" dirty="0"/>
              <a:t>Linda is depressed because she has not done well in high school and she has been very discouraged about her options after she graduates. Is this a career problem or a depression problem?</a:t>
            </a:r>
          </a:p>
          <a:p>
            <a:pPr>
              <a:lnSpc>
                <a:spcPct val="80000"/>
              </a:lnSpc>
              <a:spcBef>
                <a:spcPts val="1200"/>
              </a:spcBef>
            </a:pPr>
            <a:r>
              <a:rPr lang="en-US" sz="2300" dirty="0"/>
              <a:t>Alberto is worried about getting into medical school. He is not sleeping well at night and has become upset because his family and girlfriend are putting pressure on him. Is this a career problem or a relationship problem?</a:t>
            </a:r>
          </a:p>
          <a:p>
            <a:pPr>
              <a:lnSpc>
                <a:spcPct val="80000"/>
              </a:lnSpc>
              <a:spcBef>
                <a:spcPts val="1800"/>
              </a:spcBef>
            </a:pPr>
            <a:r>
              <a:rPr lang="en-US" sz="2300" dirty="0"/>
              <a:t>Fred returns home after work each day </a:t>
            </a:r>
            <a:r>
              <a:rPr lang="en-US" sz="2300" dirty="0" smtClean="0"/>
              <a:t>with high stress; he suffers verbal abuse from a punitive supervisor, is experiencing anxiety attacks, and high blood pressure. </a:t>
            </a:r>
            <a:r>
              <a:rPr lang="en-US" sz="2300" dirty="0"/>
              <a:t>Is this a </a:t>
            </a:r>
            <a:r>
              <a:rPr lang="en-US" sz="2300" dirty="0" smtClean="0"/>
              <a:t>career, mental health, or medical problem?</a:t>
            </a:r>
            <a:endParaRPr lang="en-US" sz="2300" dirty="0"/>
          </a:p>
        </p:txBody>
      </p:sp>
      <p:sp>
        <p:nvSpPr>
          <p:cNvPr id="4" name="Footer Placeholder 3"/>
          <p:cNvSpPr txBox="1">
            <a:spLocks noGrp="1"/>
          </p:cNvSpPr>
          <p:nvPr/>
        </p:nvSpPr>
        <p:spPr>
          <a:xfrm>
            <a:off x="2895600" y="6019800"/>
            <a:ext cx="3352800" cy="365125"/>
          </a:xfrm>
          <a:prstGeom prst="rect">
            <a:avLst/>
          </a:prstGeom>
          <a:noFill/>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sz="1200" dirty="0">
                <a:solidFill>
                  <a:srgbClr val="898989"/>
                </a:solidFill>
                <a:latin typeface="Calibri" pitchFamily="34" charset="0"/>
              </a:rPr>
              <a:t>(</a:t>
            </a:r>
            <a:r>
              <a:rPr lang="en-US" sz="1200" dirty="0" smtClean="0">
                <a:solidFill>
                  <a:srgbClr val="898989"/>
                </a:solidFill>
                <a:latin typeface="Calibri" pitchFamily="34" charset="0"/>
              </a:rPr>
              <a:t>Adapted </a:t>
            </a:r>
            <a:r>
              <a:rPr lang="en-US" sz="1200" dirty="0">
                <a:solidFill>
                  <a:srgbClr val="898989"/>
                </a:solidFill>
                <a:latin typeface="Calibri" pitchFamily="34" charset="0"/>
              </a:rPr>
              <a:t>from </a:t>
            </a:r>
            <a:r>
              <a:rPr lang="en-US" sz="1200" dirty="0" err="1">
                <a:solidFill>
                  <a:srgbClr val="898989"/>
                </a:solidFill>
                <a:latin typeface="Calibri" pitchFamily="34" charset="0"/>
              </a:rPr>
              <a:t>Krumboltz</a:t>
            </a:r>
            <a:r>
              <a:rPr lang="en-US" sz="1200" dirty="0">
                <a:solidFill>
                  <a:srgbClr val="898989"/>
                </a:solidFill>
                <a:latin typeface="Calibri" pitchFamily="34" charset="0"/>
              </a:rPr>
              <a:t>, 1993)</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304800" y="304800"/>
            <a:ext cx="8458200" cy="1143000"/>
          </a:xfrm>
        </p:spPr>
        <p:txBody>
          <a:bodyPr/>
          <a:lstStyle/>
          <a:p>
            <a:pPr algn="ctr" eaLnBrk="1" hangingPunct="1"/>
            <a:r>
              <a:rPr lang="en-US" sz="4000" dirty="0" smtClean="0"/>
              <a:t>Decision Space Worksheet (DSW)</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371600"/>
            <a:ext cx="3733800"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Content Placeholder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343400" y="1336221"/>
            <a:ext cx="364381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48696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1401762"/>
          </a:xfrm>
        </p:spPr>
        <p:txBody>
          <a:bodyPr/>
          <a:lstStyle/>
          <a:p>
            <a:pPr algn="ctr" eaLnBrk="1" hangingPunct="1"/>
            <a:r>
              <a:rPr lang="en-US" dirty="0" smtClean="0">
                <a:solidFill>
                  <a:schemeClr val="tx1"/>
                </a:solidFill>
              </a:rPr>
              <a:t>Purpose of the Decision Space Worksheet (DSW)</a:t>
            </a:r>
          </a:p>
        </p:txBody>
      </p:sp>
      <p:sp>
        <p:nvSpPr>
          <p:cNvPr id="46083" name="Rectangle 3"/>
          <p:cNvSpPr>
            <a:spLocks noGrp="1" noChangeArrowheads="1"/>
          </p:cNvSpPr>
          <p:nvPr>
            <p:ph idx="1"/>
          </p:nvPr>
        </p:nvSpPr>
        <p:spPr>
          <a:xfrm>
            <a:off x="762000" y="1600200"/>
            <a:ext cx="7772400" cy="4114800"/>
          </a:xfrm>
          <a:ln>
            <a:solidFill>
              <a:schemeClr val="accent3">
                <a:lumMod val="50000"/>
              </a:schemeClr>
            </a:solidFill>
          </a:ln>
        </p:spPr>
        <p:txBody>
          <a:bodyPr/>
          <a:lstStyle/>
          <a:p>
            <a:pPr eaLnBrk="1" hangingPunct="1">
              <a:spcBef>
                <a:spcPct val="40000"/>
              </a:spcBef>
            </a:pPr>
            <a:r>
              <a:rPr lang="en-US" sz="2800" dirty="0" smtClean="0"/>
              <a:t>Cognitive mapping task</a:t>
            </a:r>
          </a:p>
          <a:p>
            <a:pPr eaLnBrk="1" hangingPunct="1">
              <a:spcBef>
                <a:spcPct val="40000"/>
              </a:spcBef>
            </a:pPr>
            <a:r>
              <a:rPr lang="en-US" sz="2800" dirty="0" smtClean="0"/>
              <a:t>Helps clients reveal thoughts, feelings, persons, circumstances associated with career decision</a:t>
            </a:r>
          </a:p>
          <a:p>
            <a:pPr eaLnBrk="1" hangingPunct="1">
              <a:spcBef>
                <a:spcPct val="40000"/>
              </a:spcBef>
            </a:pPr>
            <a:r>
              <a:rPr lang="en-US" sz="2800" dirty="0" smtClean="0"/>
              <a:t>Helps clients prioritize importance of contextual influences</a:t>
            </a:r>
          </a:p>
          <a:p>
            <a:pPr eaLnBrk="1" hangingPunct="1">
              <a:spcBef>
                <a:spcPct val="40000"/>
              </a:spcBef>
            </a:pPr>
            <a:r>
              <a:rPr lang="en-US" sz="2800" dirty="0" smtClean="0"/>
              <a:t>Can be used with middle school through college level students and adults</a:t>
            </a:r>
          </a:p>
        </p:txBody>
      </p:sp>
    </p:spTree>
    <p:extLst>
      <p:ext uri="{BB962C8B-B14F-4D97-AF65-F5344CB8AC3E}">
        <p14:creationId xmlns:p14="http://schemas.microsoft.com/office/powerpoint/2010/main" val="295140098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304800"/>
            <a:ext cx="8458200" cy="1143000"/>
          </a:xfrm>
        </p:spPr>
        <p:txBody>
          <a:bodyPr/>
          <a:lstStyle/>
          <a:p>
            <a:pPr eaLnBrk="1" hangingPunct="1"/>
            <a:r>
              <a:rPr lang="en-US" dirty="0" smtClean="0"/>
              <a:t>Typical Issues Revealed</a:t>
            </a:r>
          </a:p>
        </p:txBody>
      </p:sp>
      <p:sp>
        <p:nvSpPr>
          <p:cNvPr id="48131" name="Rectangle 3"/>
          <p:cNvSpPr>
            <a:spLocks noGrp="1" noChangeArrowheads="1"/>
          </p:cNvSpPr>
          <p:nvPr>
            <p:ph idx="1"/>
          </p:nvPr>
        </p:nvSpPr>
        <p:spPr>
          <a:xfrm>
            <a:off x="609600" y="1699191"/>
            <a:ext cx="7315200" cy="4015809"/>
          </a:xfrm>
          <a:solidFill>
            <a:schemeClr val="bg1"/>
          </a:solidFill>
        </p:spPr>
        <p:txBody>
          <a:bodyPr/>
          <a:lstStyle/>
          <a:p>
            <a:pPr marL="0" indent="0" eaLnBrk="1" hangingPunct="1"/>
            <a:r>
              <a:rPr lang="en-US" sz="2400" dirty="0" smtClean="0"/>
              <a:t>Cognitive distortion</a:t>
            </a:r>
          </a:p>
          <a:p>
            <a:pPr marL="0" indent="0" eaLnBrk="1" hangingPunct="1"/>
            <a:r>
              <a:rPr lang="en-US" sz="2400" dirty="0" smtClean="0"/>
              <a:t>Disabling emotions</a:t>
            </a:r>
          </a:p>
          <a:p>
            <a:pPr marL="0" indent="0" eaLnBrk="1" hangingPunct="1"/>
            <a:r>
              <a:rPr lang="en-US" sz="2400" dirty="0" smtClean="0"/>
              <a:t>Financial</a:t>
            </a:r>
          </a:p>
          <a:p>
            <a:pPr marL="0" indent="0" eaLnBrk="1" hangingPunct="1"/>
            <a:r>
              <a:rPr lang="en-US" sz="2400" dirty="0" smtClean="0"/>
              <a:t>Family</a:t>
            </a:r>
          </a:p>
          <a:p>
            <a:pPr marL="0" indent="0" eaLnBrk="1" hangingPunct="1"/>
            <a:r>
              <a:rPr lang="en-US" sz="2400" dirty="0" smtClean="0"/>
              <a:t>Education</a:t>
            </a:r>
          </a:p>
          <a:p>
            <a:pPr marL="0" indent="0" eaLnBrk="1" hangingPunct="1"/>
            <a:r>
              <a:rPr lang="en-US" sz="2400" dirty="0" smtClean="0"/>
              <a:t>Interests</a:t>
            </a:r>
          </a:p>
          <a:p>
            <a:pPr marL="0" indent="0" eaLnBrk="1" hangingPunct="1"/>
            <a:r>
              <a:rPr lang="en-US" sz="2400" dirty="0" smtClean="0"/>
              <a:t>Self doubt</a:t>
            </a:r>
          </a:p>
          <a:p>
            <a:pPr marL="0" indent="0" eaLnBrk="1" hangingPunct="1"/>
            <a:r>
              <a:rPr lang="en-US" sz="2400" dirty="0" smtClean="0"/>
              <a:t>Employment</a:t>
            </a:r>
          </a:p>
          <a:p>
            <a:pPr marL="0" indent="0" eaLnBrk="1" hangingPunct="1"/>
            <a:r>
              <a:rPr lang="en-US" sz="2400" dirty="0" smtClean="0"/>
              <a:t>Quality of life</a:t>
            </a:r>
          </a:p>
        </p:txBody>
      </p:sp>
    </p:spTree>
    <p:extLst>
      <p:ext uri="{BB962C8B-B14F-4D97-AF65-F5344CB8AC3E}">
        <p14:creationId xmlns:p14="http://schemas.microsoft.com/office/powerpoint/2010/main" val="406241744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Correlates of DSW</a:t>
            </a:r>
            <a:endParaRPr lang="en-US" dirty="0"/>
          </a:p>
        </p:txBody>
      </p:sp>
      <p:sp>
        <p:nvSpPr>
          <p:cNvPr id="3" name="Content Placeholder 2"/>
          <p:cNvSpPr>
            <a:spLocks noGrp="1"/>
          </p:cNvSpPr>
          <p:nvPr>
            <p:ph idx="1"/>
          </p:nvPr>
        </p:nvSpPr>
        <p:spPr>
          <a:xfrm>
            <a:off x="457200" y="1600201"/>
            <a:ext cx="8229600" cy="3581399"/>
          </a:xfrm>
        </p:spPr>
        <p:txBody>
          <a:bodyPr/>
          <a:lstStyle/>
          <a:p>
            <a:pPr marL="0" indent="0">
              <a:buNone/>
            </a:pPr>
            <a:r>
              <a:rPr lang="en-US" dirty="0" smtClean="0"/>
              <a:t>		           		     </a:t>
            </a:r>
            <a:endParaRPr lang="en-US" dirty="0" smtClean="0"/>
          </a:p>
          <a:p>
            <a:r>
              <a:rPr lang="en-US" dirty="0" smtClean="0"/>
              <a:t>Beck Depression Inventory		 .21</a:t>
            </a:r>
          </a:p>
          <a:p>
            <a:r>
              <a:rPr lang="en-US" dirty="0" smtClean="0"/>
              <a:t>CTI </a:t>
            </a:r>
            <a:r>
              <a:rPr lang="en-US" dirty="0" smtClean="0"/>
              <a:t>CA					 .19</a:t>
            </a:r>
          </a:p>
          <a:p>
            <a:r>
              <a:rPr lang="en-US" dirty="0" smtClean="0"/>
              <a:t>CTI EC					-.18</a:t>
            </a:r>
          </a:p>
          <a:p>
            <a:endParaRPr lang="en-US" dirty="0" smtClean="0"/>
          </a:p>
          <a:p>
            <a:r>
              <a:rPr lang="en-US" dirty="0" smtClean="0"/>
              <a:t>DSW is basically unrelated to measures of capability</a:t>
            </a:r>
          </a:p>
          <a:p>
            <a:pPr marL="0" indent="0">
              <a:buNone/>
            </a:pPr>
            <a:endParaRPr lang="en-US" dirty="0" smtClean="0"/>
          </a:p>
          <a:p>
            <a:pPr marL="0" indent="0">
              <a:buNone/>
            </a:pPr>
            <a:endParaRPr lang="en-US" sz="2000" dirty="0"/>
          </a:p>
        </p:txBody>
      </p:sp>
      <p:sp>
        <p:nvSpPr>
          <p:cNvPr id="4" name="TextBox 3"/>
          <p:cNvSpPr txBox="1"/>
          <p:nvPr/>
        </p:nvSpPr>
        <p:spPr>
          <a:xfrm>
            <a:off x="685800" y="5486400"/>
            <a:ext cx="6705600" cy="646331"/>
          </a:xfrm>
          <a:prstGeom prst="rect">
            <a:avLst/>
          </a:prstGeom>
          <a:noFill/>
        </p:spPr>
        <p:txBody>
          <a:bodyPr wrap="square" rtlCol="0">
            <a:spAutoFit/>
          </a:bodyPr>
          <a:lstStyle/>
          <a:p>
            <a:r>
              <a:rPr lang="en-US" sz="1200" dirty="0">
                <a:latin typeface="Times New Roman" pitchFamily="18" charset="0"/>
                <a:cs typeface="Times New Roman" pitchFamily="18" charset="0"/>
              </a:rPr>
              <a:t>Solomon, J. L. (2011). </a:t>
            </a:r>
            <a:r>
              <a:rPr lang="en-US" sz="1200" i="1" dirty="0">
                <a:latin typeface="Times New Roman" pitchFamily="18" charset="0"/>
                <a:cs typeface="Times New Roman" pitchFamily="18" charset="0"/>
              </a:rPr>
              <a:t>The </a:t>
            </a:r>
            <a:r>
              <a:rPr lang="en-US" sz="1200" i="1" dirty="0" smtClean="0">
                <a:latin typeface="Times New Roman" pitchFamily="18" charset="0"/>
                <a:cs typeface="Times New Roman" pitchFamily="18" charset="0"/>
              </a:rPr>
              <a:t>Decision Space </a:t>
            </a:r>
            <a:r>
              <a:rPr lang="en-US" sz="1200" i="1" dirty="0">
                <a:latin typeface="Times New Roman" pitchFamily="18" charset="0"/>
                <a:cs typeface="Times New Roman" pitchFamily="18" charset="0"/>
              </a:rPr>
              <a:t>W</a:t>
            </a:r>
            <a:r>
              <a:rPr lang="en-US" sz="1200" i="1" dirty="0" smtClean="0">
                <a:latin typeface="Times New Roman" pitchFamily="18" charset="0"/>
                <a:cs typeface="Times New Roman" pitchFamily="18" charset="0"/>
              </a:rPr>
              <a:t>orksheet</a:t>
            </a:r>
            <a:r>
              <a:rPr lang="en-US" sz="1200" i="1" dirty="0">
                <a:latin typeface="Times New Roman" pitchFamily="18" charset="0"/>
                <a:cs typeface="Times New Roman" pitchFamily="18" charset="0"/>
              </a:rPr>
              <a:t>, the </a:t>
            </a:r>
            <a:r>
              <a:rPr lang="en-US" sz="1200" i="1" dirty="0" smtClean="0">
                <a:latin typeface="Times New Roman" pitchFamily="18" charset="0"/>
                <a:cs typeface="Times New Roman" pitchFamily="18" charset="0"/>
              </a:rPr>
              <a:t>Career Thoughts Inventory</a:t>
            </a:r>
            <a:r>
              <a:rPr lang="en-US" sz="1200" i="1" dirty="0">
                <a:latin typeface="Times New Roman" pitchFamily="18" charset="0"/>
                <a:cs typeface="Times New Roman" pitchFamily="18" charset="0"/>
              </a:rPr>
              <a:t>, and the </a:t>
            </a:r>
            <a:r>
              <a:rPr lang="en-US" sz="1200" i="1" dirty="0" smtClean="0">
                <a:latin typeface="Times New Roman" pitchFamily="18" charset="0"/>
                <a:cs typeface="Times New Roman" pitchFamily="18" charset="0"/>
              </a:rPr>
              <a:t>Beck Depression </a:t>
            </a:r>
            <a:r>
              <a:rPr lang="en-US" sz="1200" i="1" dirty="0">
                <a:latin typeface="Times New Roman" pitchFamily="18" charset="0"/>
                <a:cs typeface="Times New Roman" pitchFamily="18" charset="0"/>
              </a:rPr>
              <a:t>I</a:t>
            </a:r>
            <a:r>
              <a:rPr lang="en-US" sz="1200" i="1" dirty="0" smtClean="0">
                <a:latin typeface="Times New Roman" pitchFamily="18" charset="0"/>
                <a:cs typeface="Times New Roman" pitchFamily="18" charset="0"/>
              </a:rPr>
              <a:t>nventory-II </a:t>
            </a:r>
            <a:r>
              <a:rPr lang="en-US" sz="1200" i="1" dirty="0">
                <a:latin typeface="Times New Roman" pitchFamily="18" charset="0"/>
                <a:cs typeface="Times New Roman" pitchFamily="18" charset="0"/>
              </a:rPr>
              <a:t>as measures of mental health in the career decision-making process. </a:t>
            </a:r>
            <a:r>
              <a:rPr lang="en-US" sz="1200" dirty="0">
                <a:latin typeface="Times New Roman" pitchFamily="18" charset="0"/>
                <a:cs typeface="Times New Roman" pitchFamily="18" charset="0"/>
              </a:rPr>
              <a:t>The Florida State University. </a:t>
            </a:r>
            <a:r>
              <a:rPr lang="en-US" sz="1200" i="1" dirty="0" err="1">
                <a:latin typeface="Times New Roman" pitchFamily="18" charset="0"/>
                <a:cs typeface="Times New Roman" pitchFamily="18" charset="0"/>
              </a:rPr>
              <a:t>ProQuest</a:t>
            </a:r>
            <a:r>
              <a:rPr lang="en-US" sz="1200" i="1" dirty="0">
                <a:latin typeface="Times New Roman" pitchFamily="18" charset="0"/>
                <a:cs typeface="Times New Roman" pitchFamily="18" charset="0"/>
              </a:rPr>
              <a:t> Dissertations and </a:t>
            </a:r>
            <a:r>
              <a:rPr lang="en-US" sz="1200" i="1" dirty="0" smtClean="0">
                <a:latin typeface="Times New Roman" pitchFamily="18" charset="0"/>
                <a:cs typeface="Times New Roman" pitchFamily="18" charset="0"/>
              </a:rPr>
              <a:t>Theses</a:t>
            </a:r>
            <a:r>
              <a:rPr lang="en-US" sz="1200" i="1" dirty="0">
                <a:latin typeface="Times New Roman" pitchFamily="18" charset="0"/>
                <a:cs typeface="Times New Roman" pitchFamily="18" charset="0"/>
              </a:rPr>
              <a:t>.</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88681500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8200" cy="1143000"/>
          </a:xfrm>
        </p:spPr>
        <p:txBody>
          <a:bodyPr/>
          <a:lstStyle/>
          <a:p>
            <a:pPr algn="ctr"/>
            <a:r>
              <a:rPr lang="en-US" sz="3600" dirty="0" smtClean="0"/>
              <a:t>Assessments for Psychological/</a:t>
            </a:r>
            <a:br>
              <a:rPr lang="en-US" sz="3600" dirty="0" smtClean="0"/>
            </a:br>
            <a:r>
              <a:rPr lang="en-US" sz="3600" dirty="0" smtClean="0"/>
              <a:t>Mental Health Appraisal</a:t>
            </a:r>
            <a:endParaRPr lang="en-US" sz="3600" dirty="0"/>
          </a:p>
        </p:txBody>
      </p:sp>
      <p:sp>
        <p:nvSpPr>
          <p:cNvPr id="3" name="Content Placeholder 2"/>
          <p:cNvSpPr>
            <a:spLocks noGrp="1"/>
          </p:cNvSpPr>
          <p:nvPr>
            <p:ph idx="1"/>
          </p:nvPr>
        </p:nvSpPr>
        <p:spPr>
          <a:xfrm>
            <a:off x="533400" y="1752600"/>
            <a:ext cx="7620000" cy="4495800"/>
          </a:xfrm>
          <a:solidFill>
            <a:schemeClr val="bg1"/>
          </a:solidFill>
        </p:spPr>
        <p:txBody>
          <a:bodyPr/>
          <a:lstStyle/>
          <a:p>
            <a:pPr>
              <a:spcBef>
                <a:spcPts val="1800"/>
              </a:spcBef>
              <a:buFont typeface="Arial" pitchFamily="34" charset="0"/>
              <a:buChar char="•"/>
            </a:pPr>
            <a:r>
              <a:rPr lang="en-US" dirty="0" smtClean="0"/>
              <a:t>Examples:</a:t>
            </a:r>
          </a:p>
          <a:p>
            <a:pPr lvl="1">
              <a:spcBef>
                <a:spcPts val="1800"/>
              </a:spcBef>
              <a:buFont typeface="Arial" pitchFamily="34" charset="0"/>
              <a:buChar char="•"/>
            </a:pPr>
            <a:r>
              <a:rPr lang="en-US" dirty="0" smtClean="0"/>
              <a:t>Beck Depression Inventory (BDI)</a:t>
            </a:r>
          </a:p>
          <a:p>
            <a:pPr lvl="2">
              <a:spcBef>
                <a:spcPts val="1800"/>
              </a:spcBef>
              <a:buFont typeface="Arial" pitchFamily="34" charset="0"/>
              <a:buChar char="•"/>
            </a:pPr>
            <a:r>
              <a:rPr lang="en-US" dirty="0" smtClean="0"/>
              <a:t>Useful as a mental health screener</a:t>
            </a:r>
          </a:p>
          <a:p>
            <a:pPr lvl="2">
              <a:spcBef>
                <a:spcPts val="1800"/>
              </a:spcBef>
              <a:buFont typeface="Arial" pitchFamily="34" charset="0"/>
              <a:buChar char="•"/>
            </a:pPr>
            <a:r>
              <a:rPr lang="en-US" dirty="0" smtClean="0"/>
              <a:t>Item 9 concerns suicide ideation</a:t>
            </a:r>
          </a:p>
          <a:p>
            <a:pPr lvl="1">
              <a:spcBef>
                <a:spcPts val="1800"/>
              </a:spcBef>
              <a:buFont typeface="Arial" pitchFamily="34" charset="0"/>
              <a:buChar char="•"/>
            </a:pPr>
            <a:r>
              <a:rPr lang="en-US" dirty="0" smtClean="0"/>
              <a:t>Beck Hopelessness Scale (BHS)</a:t>
            </a:r>
          </a:p>
          <a:p>
            <a:pPr lvl="2">
              <a:spcBef>
                <a:spcPts val="1800"/>
              </a:spcBef>
            </a:pPr>
            <a:r>
              <a:rPr lang="en-US" dirty="0" smtClean="0"/>
              <a:t>Useful as a mental health screener, especially for depressed individuals or those at risk for suicide</a:t>
            </a:r>
          </a:p>
          <a:p>
            <a:pPr lvl="2">
              <a:spcBef>
                <a:spcPts val="1800"/>
              </a:spcBef>
            </a:pPr>
            <a:r>
              <a:rPr lang="en-US" dirty="0" smtClean="0"/>
              <a:t>Example item: “My future seems dark to me.”</a:t>
            </a:r>
          </a:p>
        </p:txBody>
      </p:sp>
    </p:spTree>
    <p:extLst>
      <p:ext uri="{BB962C8B-B14F-4D97-AF65-F5344CB8AC3E}">
        <p14:creationId xmlns:p14="http://schemas.microsoft.com/office/powerpoint/2010/main" val="249620228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304800" y="228600"/>
            <a:ext cx="8839200" cy="1524000"/>
          </a:xfrm>
        </p:spPr>
        <p:txBody>
          <a:bodyPr/>
          <a:lstStyle/>
          <a:p>
            <a:pPr algn="ctr"/>
            <a:r>
              <a:rPr lang="en-US" sz="3600" dirty="0" smtClean="0"/>
              <a:t>Assessments for Psychological/</a:t>
            </a:r>
            <a:br>
              <a:rPr lang="en-US" sz="3600" dirty="0" smtClean="0"/>
            </a:br>
            <a:r>
              <a:rPr lang="en-US" sz="3600" dirty="0" smtClean="0"/>
              <a:t>Mental Health Appraisal </a:t>
            </a:r>
            <a:r>
              <a:rPr lang="en-US" sz="2400" dirty="0" smtClean="0"/>
              <a:t>(continued)</a:t>
            </a:r>
            <a:endParaRPr lang="en-US" sz="2400" dirty="0"/>
          </a:p>
        </p:txBody>
      </p:sp>
      <p:sp>
        <p:nvSpPr>
          <p:cNvPr id="185347" name="Rectangle 3"/>
          <p:cNvSpPr>
            <a:spLocks noGrp="1" noChangeArrowheads="1"/>
          </p:cNvSpPr>
          <p:nvPr>
            <p:ph idx="1"/>
          </p:nvPr>
        </p:nvSpPr>
        <p:spPr>
          <a:xfrm>
            <a:off x="685800" y="1981200"/>
            <a:ext cx="7772400" cy="3124200"/>
          </a:xfrm>
          <a:solidFill>
            <a:schemeClr val="bg1"/>
          </a:solidFill>
        </p:spPr>
        <p:txBody>
          <a:bodyPr/>
          <a:lstStyle/>
          <a:p>
            <a:pPr>
              <a:spcBef>
                <a:spcPct val="35000"/>
              </a:spcBef>
            </a:pPr>
            <a:r>
              <a:rPr lang="en-US" dirty="0" smtClean="0"/>
              <a:t>MMPI-2 in Career Counseling</a:t>
            </a:r>
          </a:p>
          <a:p>
            <a:pPr lvl="1">
              <a:spcBef>
                <a:spcPct val="35000"/>
              </a:spcBef>
            </a:pPr>
            <a:r>
              <a:rPr lang="en-US" dirty="0" smtClean="0"/>
              <a:t>Assesses </a:t>
            </a:r>
            <a:r>
              <a:rPr lang="en-US" dirty="0"/>
              <a:t>personal and social adjustment</a:t>
            </a:r>
          </a:p>
          <a:p>
            <a:pPr lvl="1">
              <a:spcBef>
                <a:spcPct val="35000"/>
              </a:spcBef>
            </a:pPr>
            <a:r>
              <a:rPr lang="en-US" dirty="0"/>
              <a:t>Measures clinical syndromes that may interfere with or block effective decision making</a:t>
            </a:r>
          </a:p>
          <a:p>
            <a:pPr lvl="1">
              <a:spcBef>
                <a:spcPct val="35000"/>
              </a:spcBef>
            </a:pPr>
            <a:r>
              <a:rPr lang="en-US" dirty="0"/>
              <a:t>Used following screening measures such as CTI, DSW, and interview</a:t>
            </a:r>
          </a:p>
        </p:txBody>
      </p:sp>
    </p:spTree>
  </p:cSld>
  <p:clrMapOvr>
    <a:overrideClrMapping bg1="lt1" tx1="dk1" bg2="lt2" tx2="dk2" accent1="accent1" accent2="accent2" accent3="accent3" accent4="accent4" accent5="accent5" accent6="accent6" hlink="hlink" folHlink="folHlink"/>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Case of George</a:t>
            </a:r>
            <a:endParaRPr lang="en-US" dirty="0"/>
          </a:p>
        </p:txBody>
      </p:sp>
      <p:sp>
        <p:nvSpPr>
          <p:cNvPr id="3" name="Content Placeholder 2"/>
          <p:cNvSpPr>
            <a:spLocks noGrp="1"/>
          </p:cNvSpPr>
          <p:nvPr>
            <p:ph idx="1"/>
          </p:nvPr>
        </p:nvSpPr>
        <p:spPr/>
        <p:txBody>
          <a:bodyPr/>
          <a:lstStyle/>
          <a:p>
            <a:r>
              <a:rPr lang="en-US" dirty="0" smtClean="0"/>
              <a:t>37 year old Cuban-American with a high school degree</a:t>
            </a:r>
          </a:p>
          <a:p>
            <a:r>
              <a:rPr lang="en-US" dirty="0" smtClean="0"/>
              <a:t>Sought assistance in finding a new job that would have more meaning</a:t>
            </a:r>
          </a:p>
          <a:p>
            <a:r>
              <a:rPr lang="en-US" dirty="0" smtClean="0"/>
              <a:t>Formerly employed in the construction industry</a:t>
            </a:r>
          </a:p>
          <a:p>
            <a:r>
              <a:rPr lang="en-US" dirty="0" smtClean="0"/>
              <a:t>Experienced dysfunctional family situation</a:t>
            </a:r>
          </a:p>
          <a:p>
            <a:r>
              <a:rPr lang="en-US" dirty="0" smtClean="0"/>
              <a:t>Lack of social support</a:t>
            </a:r>
          </a:p>
          <a:p>
            <a:r>
              <a:rPr lang="en-US" dirty="0" smtClean="0"/>
              <a:t>Previous counseling for depression</a:t>
            </a:r>
          </a:p>
          <a:p>
            <a:endParaRPr lang="en-US" dirty="0"/>
          </a:p>
        </p:txBody>
      </p:sp>
    </p:spTree>
    <p:extLst>
      <p:ext uri="{BB962C8B-B14F-4D97-AF65-F5344CB8AC3E}">
        <p14:creationId xmlns:p14="http://schemas.microsoft.com/office/powerpoint/2010/main" val="65144346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algn="ctr"/>
            <a:r>
              <a:rPr lang="en-US" dirty="0" smtClean="0"/>
              <a:t>George’s </a:t>
            </a:r>
            <a:r>
              <a:rPr lang="en-US" dirty="0"/>
              <a:t>CTI</a:t>
            </a:r>
          </a:p>
        </p:txBody>
      </p:sp>
      <p:sp>
        <p:nvSpPr>
          <p:cNvPr id="150531" name="Rectangle 3"/>
          <p:cNvSpPr>
            <a:spLocks noGrp="1" noChangeArrowheads="1"/>
          </p:cNvSpPr>
          <p:nvPr>
            <p:ph type="body" idx="1"/>
          </p:nvPr>
        </p:nvSpPr>
        <p:spPr>
          <a:xfrm>
            <a:off x="838200" y="1828800"/>
            <a:ext cx="7997825" cy="4114800"/>
          </a:xfrm>
        </p:spPr>
        <p:txBody>
          <a:bodyPr/>
          <a:lstStyle/>
          <a:p>
            <a:r>
              <a:rPr lang="en-US" sz="2800" dirty="0"/>
              <a:t>Total Score				</a:t>
            </a:r>
            <a:r>
              <a:rPr lang="en-US" sz="2800" dirty="0" smtClean="0"/>
              <a:t> T=78</a:t>
            </a:r>
            <a:endParaRPr lang="en-US" sz="2800" dirty="0"/>
          </a:p>
          <a:p>
            <a:pPr>
              <a:buFont typeface="Wingdings" pitchFamily="2" charset="2"/>
              <a:buNone/>
            </a:pPr>
            <a:endParaRPr lang="en-US" sz="2800" dirty="0"/>
          </a:p>
          <a:p>
            <a:r>
              <a:rPr lang="en-US" sz="2800" dirty="0"/>
              <a:t>Decision-Making Confusion (DMC)  </a:t>
            </a:r>
            <a:r>
              <a:rPr lang="en-US" sz="2800" dirty="0" smtClean="0"/>
              <a:t>T=80</a:t>
            </a:r>
            <a:endParaRPr lang="en-US" sz="2800" dirty="0"/>
          </a:p>
          <a:p>
            <a:pPr>
              <a:buFont typeface="Wingdings" pitchFamily="2" charset="2"/>
              <a:buNone/>
            </a:pPr>
            <a:endParaRPr lang="en-US" sz="2800" dirty="0"/>
          </a:p>
          <a:p>
            <a:r>
              <a:rPr lang="en-US" sz="2800" dirty="0"/>
              <a:t>External Conflict (EC)			  </a:t>
            </a:r>
            <a:r>
              <a:rPr lang="en-US" sz="2800" dirty="0" smtClean="0"/>
              <a:t>T=74</a:t>
            </a:r>
            <a:endParaRPr lang="en-US" sz="2800" dirty="0"/>
          </a:p>
          <a:p>
            <a:pPr>
              <a:buFont typeface="Wingdings" pitchFamily="2" charset="2"/>
              <a:buNone/>
            </a:pPr>
            <a:endParaRPr lang="en-US" sz="2800" dirty="0"/>
          </a:p>
          <a:p>
            <a:r>
              <a:rPr lang="en-US" sz="2800" dirty="0"/>
              <a:t>Commitment Anxiety (CA)		  </a:t>
            </a:r>
            <a:r>
              <a:rPr lang="en-US" sz="2800" dirty="0" smtClean="0"/>
              <a:t>T=77</a:t>
            </a:r>
            <a:endParaRPr lang="en-US" sz="2800" dirty="0"/>
          </a:p>
        </p:txBody>
      </p:sp>
    </p:spTree>
    <p:extLst>
      <p:ext uri="{BB962C8B-B14F-4D97-AF65-F5344CB8AC3E}">
        <p14:creationId xmlns:p14="http://schemas.microsoft.com/office/powerpoint/2010/main" val="52273614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George’s DSW</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4343400" cy="43025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893" y="914400"/>
            <a:ext cx="3810467" cy="47053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19676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28600" y="152400"/>
            <a:ext cx="8305800" cy="990600"/>
          </a:xfrm>
        </p:spPr>
        <p:txBody>
          <a:bodyPr/>
          <a:lstStyle/>
          <a:p>
            <a:pPr algn="ctr"/>
            <a:r>
              <a:rPr lang="en-US" dirty="0" smtClean="0">
                <a:solidFill>
                  <a:srgbClr val="800000"/>
                </a:solidFill>
              </a:rPr>
              <a:t>George’s </a:t>
            </a:r>
            <a:r>
              <a:rPr lang="en-US" dirty="0">
                <a:solidFill>
                  <a:srgbClr val="800000"/>
                </a:solidFill>
              </a:rPr>
              <a:t>ILP</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66800"/>
            <a:ext cx="4739815" cy="568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dirty="0" smtClean="0"/>
              <a:t>FSU Career Center Mission</a:t>
            </a:r>
            <a:endParaRPr lang="en-US" dirty="0"/>
          </a:p>
        </p:txBody>
      </p:sp>
      <p:sp>
        <p:nvSpPr>
          <p:cNvPr id="169987" name="Rectangle 3"/>
          <p:cNvSpPr>
            <a:spLocks noGrp="1" noChangeArrowheads="1"/>
          </p:cNvSpPr>
          <p:nvPr>
            <p:ph type="body" sz="half" idx="1"/>
          </p:nvPr>
        </p:nvSpPr>
        <p:spPr>
          <a:xfrm>
            <a:off x="533400" y="1676400"/>
            <a:ext cx="4572000" cy="4265613"/>
          </a:xfrm>
        </p:spPr>
        <p:txBody>
          <a:bodyPr/>
          <a:lstStyle/>
          <a:p>
            <a:pPr>
              <a:lnSpc>
                <a:spcPct val="80000"/>
              </a:lnSpc>
              <a:buFont typeface="Wingdings" pitchFamily="2" charset="2"/>
              <a:buNone/>
            </a:pPr>
            <a:endParaRPr lang="en-US" sz="2000" dirty="0"/>
          </a:p>
          <a:p>
            <a:pPr>
              <a:lnSpc>
                <a:spcPct val="80000"/>
              </a:lnSpc>
              <a:spcBef>
                <a:spcPts val="1200"/>
              </a:spcBef>
            </a:pPr>
            <a:r>
              <a:rPr lang="en-US" sz="2400" dirty="0"/>
              <a:t>Provide comprehensive career services </a:t>
            </a:r>
          </a:p>
          <a:p>
            <a:pPr>
              <a:lnSpc>
                <a:spcPct val="80000"/>
              </a:lnSpc>
              <a:spcBef>
                <a:spcPts val="1200"/>
              </a:spcBef>
            </a:pPr>
            <a:r>
              <a:rPr lang="en-US" sz="2400" dirty="0">
                <a:solidFill>
                  <a:srgbClr val="800000"/>
                </a:solidFill>
              </a:rPr>
              <a:t>Train career service practitioners</a:t>
            </a:r>
            <a:r>
              <a:rPr lang="en-US" sz="2400" dirty="0"/>
              <a:t> </a:t>
            </a:r>
          </a:p>
          <a:p>
            <a:pPr>
              <a:lnSpc>
                <a:spcPct val="80000"/>
              </a:lnSpc>
              <a:spcBef>
                <a:spcPts val="1200"/>
              </a:spcBef>
            </a:pPr>
            <a:r>
              <a:rPr lang="en-US" sz="2400" dirty="0"/>
              <a:t>Conduct life/career development research </a:t>
            </a:r>
          </a:p>
          <a:p>
            <a:pPr>
              <a:lnSpc>
                <a:spcPct val="80000"/>
              </a:lnSpc>
              <a:spcBef>
                <a:spcPts val="1200"/>
              </a:spcBef>
            </a:pPr>
            <a:r>
              <a:rPr lang="en-US" sz="2400" dirty="0"/>
              <a:t>Disseminate information about life/career services and issues to the university community, the nation, and the world. </a:t>
            </a:r>
          </a:p>
        </p:txBody>
      </p:sp>
      <p:pic>
        <p:nvPicPr>
          <p:cNvPr id="169989" name="Picture 5" descr="Dunalp outside"/>
          <p:cNvPicPr>
            <a:picLocks noGrp="1" noChangeAspect="1" noChangeArrowheads="1"/>
          </p:cNvPicPr>
          <p:nvPr>
            <p:ph sz="half" idx="2"/>
          </p:nvPr>
        </p:nvPicPr>
        <p:blipFill rotWithShape="1">
          <a:blip r:embed="rId5">
            <a:extLst>
              <a:ext uri="{28A0092B-C50C-407E-A947-70E740481C1C}">
                <a14:useLocalDpi xmlns:a14="http://schemas.microsoft.com/office/drawing/2010/main" val="0"/>
              </a:ext>
            </a:extLst>
          </a:blip>
          <a:srcRect b="12136"/>
          <a:stretch/>
        </p:blipFill>
        <p:spPr>
          <a:xfrm>
            <a:off x="5410200" y="1981201"/>
            <a:ext cx="3352800" cy="1782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9990" name="Picture 6" descr="DSC03818"/>
          <p:cNvPicPr>
            <a:picLocks noChangeAspect="1" noChangeArrowheads="1"/>
          </p:cNvPicPr>
          <p:nvPr/>
        </p:nvPicPr>
        <p:blipFill>
          <a:blip r:embed="rId6" cstate="print">
            <a:extLst>
              <a:ext uri="{28A0092B-C50C-407E-A947-70E740481C1C}">
                <a14:useLocalDpi xmlns:a14="http://schemas.microsoft.com/office/drawing/2010/main" val="0"/>
              </a:ext>
            </a:extLst>
          </a:blip>
          <a:srcRect l="4445" t="2222" r="555"/>
          <a:stretch>
            <a:fillRect/>
          </a:stretch>
        </p:blipFill>
        <p:spPr bwMode="auto">
          <a:xfrm>
            <a:off x="5257800" y="3810000"/>
            <a:ext cx="2836862" cy="23145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dirty="0" smtClean="0"/>
              <a:t>George’s </a:t>
            </a:r>
            <a:r>
              <a:rPr lang="en-US" dirty="0"/>
              <a:t>Counseling Outcomes</a:t>
            </a:r>
          </a:p>
        </p:txBody>
      </p:sp>
      <p:sp>
        <p:nvSpPr>
          <p:cNvPr id="188419" name="Rectangle 3"/>
          <p:cNvSpPr>
            <a:spLocks noGrp="1" noChangeArrowheads="1"/>
          </p:cNvSpPr>
          <p:nvPr>
            <p:ph idx="1"/>
          </p:nvPr>
        </p:nvSpPr>
        <p:spPr>
          <a:xfrm>
            <a:off x="762000" y="1752600"/>
            <a:ext cx="7161212" cy="3962400"/>
          </a:xfrm>
          <a:solidFill>
            <a:srgbClr val="FFFFFF"/>
          </a:solidFill>
          <a:ln>
            <a:solidFill>
              <a:srgbClr val="800000"/>
            </a:solidFill>
          </a:ln>
        </p:spPr>
        <p:txBody>
          <a:bodyPr/>
          <a:lstStyle/>
          <a:p>
            <a:pPr>
              <a:spcBef>
                <a:spcPct val="35000"/>
              </a:spcBef>
            </a:pPr>
            <a:r>
              <a:rPr lang="en-US" sz="2500" dirty="0"/>
              <a:t>Identified areas of concern beyond the presenting career decision</a:t>
            </a:r>
          </a:p>
          <a:p>
            <a:pPr>
              <a:spcBef>
                <a:spcPct val="35000"/>
              </a:spcBef>
            </a:pPr>
            <a:r>
              <a:rPr lang="en-US" sz="2500" dirty="0"/>
              <a:t>Formulated counseling </a:t>
            </a:r>
            <a:r>
              <a:rPr lang="en-US" sz="2500" dirty="0" smtClean="0"/>
              <a:t>goals and activities </a:t>
            </a:r>
            <a:r>
              <a:rPr lang="en-US" sz="2500" dirty="0"/>
              <a:t>that integrated career and mental health issues</a:t>
            </a:r>
          </a:p>
          <a:p>
            <a:pPr>
              <a:spcBef>
                <a:spcPct val="35000"/>
              </a:spcBef>
            </a:pPr>
            <a:r>
              <a:rPr lang="en-US" sz="2500" dirty="0" smtClean="0"/>
              <a:t>Improved </a:t>
            </a:r>
            <a:r>
              <a:rPr lang="en-US" sz="2500" dirty="0"/>
              <a:t>his quality of life related to career goals and </a:t>
            </a:r>
            <a:r>
              <a:rPr lang="en-US" sz="2500" dirty="0" smtClean="0"/>
              <a:t>social relationships</a:t>
            </a:r>
            <a:endParaRPr lang="en-US" sz="2500" dirty="0"/>
          </a:p>
        </p:txBody>
      </p:sp>
    </p:spTree>
  </p:cSld>
  <p:clrMapOvr>
    <a:overrideClrMapping bg1="lt1" tx1="dk1" bg2="lt2" tx2="dk2" accent1="accent1" accent2="accent2" accent3="accent3" accent4="accent4" accent5="accent5" accent6="accent6" hlink="hlink" folHlink="folHlink"/>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381000" y="228600"/>
            <a:ext cx="8458200" cy="990600"/>
          </a:xfrm>
        </p:spPr>
        <p:txBody>
          <a:bodyPr/>
          <a:lstStyle/>
          <a:p>
            <a:pPr algn="ctr"/>
            <a:r>
              <a:rPr lang="en-US" dirty="0"/>
              <a:t>Summary</a:t>
            </a:r>
          </a:p>
        </p:txBody>
      </p:sp>
      <p:sp>
        <p:nvSpPr>
          <p:cNvPr id="187395" name="Rectangle 3"/>
          <p:cNvSpPr>
            <a:spLocks noGrp="1" noChangeArrowheads="1"/>
          </p:cNvSpPr>
          <p:nvPr>
            <p:ph idx="1"/>
          </p:nvPr>
        </p:nvSpPr>
        <p:spPr>
          <a:xfrm>
            <a:off x="533400" y="1143000"/>
            <a:ext cx="7924800" cy="4572000"/>
          </a:xfrm>
          <a:solidFill>
            <a:schemeClr val="bg1"/>
          </a:solidFill>
          <a:ln>
            <a:solidFill>
              <a:srgbClr val="800000"/>
            </a:solidFill>
          </a:ln>
        </p:spPr>
        <p:txBody>
          <a:bodyPr/>
          <a:lstStyle/>
          <a:p>
            <a:pPr>
              <a:lnSpc>
                <a:spcPct val="80000"/>
              </a:lnSpc>
              <a:spcBef>
                <a:spcPts val="1800"/>
              </a:spcBef>
            </a:pPr>
            <a:r>
              <a:rPr lang="en-US" sz="2500" dirty="0"/>
              <a:t>Clear support in the literature for integrating these areas</a:t>
            </a:r>
          </a:p>
          <a:p>
            <a:pPr>
              <a:lnSpc>
                <a:spcPct val="80000"/>
              </a:lnSpc>
              <a:spcBef>
                <a:spcPts val="1800"/>
              </a:spcBef>
            </a:pPr>
            <a:r>
              <a:rPr lang="en-US" sz="2500" dirty="0"/>
              <a:t>Important to consider organizational and programmatic issues</a:t>
            </a:r>
          </a:p>
          <a:p>
            <a:pPr>
              <a:lnSpc>
                <a:spcPct val="80000"/>
              </a:lnSpc>
              <a:spcBef>
                <a:spcPts val="1800"/>
              </a:spcBef>
            </a:pPr>
            <a:r>
              <a:rPr lang="en-US" sz="2500" dirty="0"/>
              <a:t>Implementation requires attention to staff resources, internal &amp; external factors</a:t>
            </a:r>
          </a:p>
          <a:p>
            <a:pPr>
              <a:lnSpc>
                <a:spcPct val="80000"/>
              </a:lnSpc>
              <a:spcBef>
                <a:spcPts val="1800"/>
              </a:spcBef>
            </a:pPr>
            <a:r>
              <a:rPr lang="en-US" sz="2500" dirty="0" smtClean="0"/>
              <a:t>Theoretical perspectives used in the setting may guide </a:t>
            </a:r>
            <a:r>
              <a:rPr lang="en-US" sz="2500" dirty="0"/>
              <a:t>decisions about addressing career and mental health issues</a:t>
            </a:r>
          </a:p>
          <a:p>
            <a:pPr>
              <a:lnSpc>
                <a:spcPct val="80000"/>
              </a:lnSpc>
              <a:spcBef>
                <a:spcPts val="1800"/>
              </a:spcBef>
            </a:pPr>
            <a:r>
              <a:rPr lang="en-US" sz="2500" dirty="0"/>
              <a:t>Assessment </a:t>
            </a:r>
            <a:r>
              <a:rPr lang="en-US" sz="2500" dirty="0" smtClean="0"/>
              <a:t>tools influence </a:t>
            </a:r>
            <a:r>
              <a:rPr lang="en-US" sz="2500" dirty="0"/>
              <a:t>extent to which these factors might be </a:t>
            </a:r>
            <a:r>
              <a:rPr lang="en-US" sz="2500" dirty="0" smtClean="0"/>
              <a:t>considered and addressed in the counseling process</a:t>
            </a:r>
            <a:endParaRPr lang="en-US" sz="2500" dirty="0"/>
          </a:p>
        </p:txBody>
      </p:sp>
    </p:spTree>
  </p:cSld>
  <p:clrMapOvr>
    <a:overrideClrMapping bg1="lt1" tx1="dk1" bg2="lt2" tx2="dk2" accent1="accent1" accent2="accent2" accent3="accent3" accent4="accent4" accent5="accent5" accent6="accent6" hlink="hlink" folHlink="folHlink"/>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838200" y="273528"/>
            <a:ext cx="7162800" cy="1139825"/>
          </a:xfrm>
        </p:spPr>
        <p:txBody>
          <a:bodyPr/>
          <a:lstStyle/>
          <a:p>
            <a:pPr algn="ctr"/>
            <a:r>
              <a:rPr lang="en-US" dirty="0"/>
              <a:t>For More Information</a:t>
            </a:r>
          </a:p>
        </p:txBody>
      </p:sp>
      <p:pic>
        <p:nvPicPr>
          <p:cNvPr id="89096" name="Picture 8"/>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838200" y="1605803"/>
            <a:ext cx="3443177" cy="2209800"/>
          </a:xfrm>
          <a:ln>
            <a:solidFill>
              <a:schemeClr val="tx2"/>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1" name="Rectangle 3"/>
          <p:cNvSpPr>
            <a:spLocks noGrp="1" noChangeArrowheads="1"/>
          </p:cNvSpPr>
          <p:nvPr>
            <p:ph type="body" sz="half" idx="2"/>
          </p:nvPr>
        </p:nvSpPr>
        <p:spPr>
          <a:xfrm>
            <a:off x="321129" y="5959488"/>
            <a:ext cx="8229600" cy="457200"/>
          </a:xfrm>
        </p:spPr>
        <p:txBody>
          <a:bodyPr>
            <a:normAutofit/>
          </a:bodyPr>
          <a:lstStyle/>
          <a:p>
            <a:pPr algn="ctr">
              <a:buFont typeface="Wingdings" pitchFamily="2" charset="2"/>
              <a:buNone/>
            </a:pPr>
            <a:r>
              <a:rPr lang="en-US" sz="2400" dirty="0" smtClean="0">
                <a:solidFill>
                  <a:schemeClr val="accent5">
                    <a:lumMod val="50000"/>
                  </a:schemeClr>
                </a:solidFill>
              </a:rPr>
              <a:t>www.career.fsu.edu/techcenter</a:t>
            </a:r>
            <a:endParaRPr lang="en-US" sz="2400" dirty="0">
              <a:solidFill>
                <a:schemeClr val="accent5">
                  <a:lumMod val="50000"/>
                </a:schemeClr>
              </a:solidFill>
            </a:endParaRPr>
          </a:p>
        </p:txBody>
      </p:sp>
      <p:pic>
        <p:nvPicPr>
          <p:cNvPr id="7" name="Picture 7" descr="DSC038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5486400" y="1557618"/>
            <a:ext cx="3048000" cy="21963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3233057"/>
            <a:ext cx="2590800" cy="27797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794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04800" y="304800"/>
            <a:ext cx="8458200" cy="1905000"/>
          </a:xfrm>
        </p:spPr>
        <p:txBody>
          <a:bodyPr/>
          <a:lstStyle/>
          <a:p>
            <a:r>
              <a:rPr lang="en-US" sz="3600" dirty="0" smtClean="0"/>
              <a:t>Organizational factors to consider in combining career and mental health assistance</a:t>
            </a:r>
            <a:r>
              <a:rPr lang="en-US" sz="3600" dirty="0" smtClean="0"/>
              <a:t>:</a:t>
            </a:r>
            <a:r>
              <a:rPr lang="en-US" dirty="0" smtClean="0"/>
              <a:t> </a:t>
            </a:r>
            <a:r>
              <a:rPr lang="en-US" dirty="0">
                <a:solidFill>
                  <a:schemeClr val="tx1"/>
                </a:solidFill>
              </a:rPr>
              <a:t>The </a:t>
            </a:r>
            <a:r>
              <a:rPr lang="en-US" dirty="0" smtClean="0">
                <a:solidFill>
                  <a:schemeClr val="tx1"/>
                </a:solidFill>
              </a:rPr>
              <a:t>institution</a:t>
            </a:r>
            <a:endParaRPr lang="en-US" dirty="0">
              <a:solidFill>
                <a:schemeClr val="tx1"/>
              </a:solidFill>
            </a:endParaRPr>
          </a:p>
        </p:txBody>
      </p:sp>
      <p:sp>
        <p:nvSpPr>
          <p:cNvPr id="91139" name="Rectangle 3"/>
          <p:cNvSpPr>
            <a:spLocks noGrp="1" noChangeArrowheads="1"/>
          </p:cNvSpPr>
          <p:nvPr>
            <p:ph idx="1"/>
          </p:nvPr>
        </p:nvSpPr>
        <p:spPr>
          <a:xfrm>
            <a:off x="685800" y="2438400"/>
            <a:ext cx="4572000" cy="3886200"/>
          </a:xfrm>
        </p:spPr>
        <p:style>
          <a:lnRef idx="2">
            <a:schemeClr val="accent4"/>
          </a:lnRef>
          <a:fillRef idx="1">
            <a:schemeClr val="lt1"/>
          </a:fillRef>
          <a:effectRef idx="0">
            <a:schemeClr val="accent4"/>
          </a:effectRef>
          <a:fontRef idx="minor">
            <a:schemeClr val="dk1"/>
          </a:fontRef>
        </p:style>
        <p:txBody>
          <a:bodyPr/>
          <a:lstStyle/>
          <a:p>
            <a:r>
              <a:rPr lang="en-US" dirty="0"/>
              <a:t>Institutional </a:t>
            </a:r>
            <a:r>
              <a:rPr lang="en-US" dirty="0" smtClean="0"/>
              <a:t>culture, policies, &amp; </a:t>
            </a:r>
            <a:r>
              <a:rPr lang="en-US" dirty="0"/>
              <a:t>procedures</a:t>
            </a:r>
          </a:p>
          <a:p>
            <a:r>
              <a:rPr lang="en-US" dirty="0"/>
              <a:t>Administrative structure</a:t>
            </a:r>
          </a:p>
          <a:p>
            <a:r>
              <a:rPr lang="en-US" dirty="0"/>
              <a:t>Space</a:t>
            </a:r>
          </a:p>
          <a:p>
            <a:r>
              <a:rPr lang="en-US" dirty="0"/>
              <a:t>Records </a:t>
            </a:r>
          </a:p>
          <a:p>
            <a:r>
              <a:rPr lang="en-US" dirty="0"/>
              <a:t>Tools &amp; resources</a:t>
            </a:r>
          </a:p>
        </p:txBody>
      </p:sp>
      <p:pic>
        <p:nvPicPr>
          <p:cNvPr id="4" name="Picture 8" descr="CC photo shoot 0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1981200"/>
            <a:ext cx="3124200" cy="2079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K:\CC-Shared\TECH CTR\Career Center Images\Students\Advising Studen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4267200"/>
            <a:ext cx="2412478" cy="1658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57200" y="0"/>
            <a:ext cx="8458200" cy="1905000"/>
          </a:xfrm>
        </p:spPr>
        <p:txBody>
          <a:bodyPr/>
          <a:lstStyle/>
          <a:p>
            <a:r>
              <a:rPr lang="en-US" sz="3600" dirty="0"/>
              <a:t>Factors to consider in combining career and mental health assistance</a:t>
            </a:r>
            <a:r>
              <a:rPr lang="en-US" sz="3600" dirty="0" smtClean="0"/>
              <a:t>:</a:t>
            </a:r>
            <a:br>
              <a:rPr lang="en-US" sz="3600" dirty="0" smtClean="0"/>
            </a:br>
            <a:r>
              <a:rPr lang="en-US" sz="3600" dirty="0" smtClean="0">
                <a:solidFill>
                  <a:schemeClr val="tx1"/>
                </a:solidFill>
              </a:rPr>
              <a:t>Staffing, </a:t>
            </a:r>
            <a:r>
              <a:rPr lang="en-US" sz="3600" dirty="0" smtClean="0">
                <a:solidFill>
                  <a:schemeClr val="tx1"/>
                </a:solidFill>
              </a:rPr>
              <a:t>training, </a:t>
            </a:r>
            <a:r>
              <a:rPr lang="en-US" sz="3600" dirty="0" smtClean="0">
                <a:solidFill>
                  <a:schemeClr val="tx1"/>
                </a:solidFill>
              </a:rPr>
              <a:t>&amp; supervision</a:t>
            </a:r>
            <a:endParaRPr lang="en-US" sz="3600" dirty="0">
              <a:solidFill>
                <a:schemeClr val="tx1"/>
              </a:solidFill>
            </a:endParaRPr>
          </a:p>
        </p:txBody>
      </p:sp>
      <p:sp>
        <p:nvSpPr>
          <p:cNvPr id="161795" name="Rectangle 3"/>
          <p:cNvSpPr>
            <a:spLocks noGrp="1" noChangeArrowheads="1"/>
          </p:cNvSpPr>
          <p:nvPr>
            <p:ph idx="1"/>
          </p:nvPr>
        </p:nvSpPr>
        <p:spPr>
          <a:xfrm>
            <a:off x="609600" y="2438400"/>
            <a:ext cx="7467600" cy="3200400"/>
          </a:xfrm>
        </p:spPr>
        <p:txBody>
          <a:bodyPr/>
          <a:lstStyle/>
          <a:p>
            <a:r>
              <a:rPr lang="en-US" dirty="0"/>
              <a:t>Professional identity </a:t>
            </a:r>
          </a:p>
          <a:p>
            <a:r>
              <a:rPr lang="en-US" dirty="0"/>
              <a:t>Staff credentials</a:t>
            </a:r>
          </a:p>
          <a:p>
            <a:r>
              <a:rPr lang="en-US" dirty="0"/>
              <a:t>Supervision &amp; training</a:t>
            </a:r>
          </a:p>
          <a:p>
            <a:r>
              <a:rPr lang="en-US" dirty="0"/>
              <a:t>Liability</a:t>
            </a:r>
          </a:p>
          <a:p>
            <a:r>
              <a:rPr lang="en-US" dirty="0"/>
              <a:t>Specializations </a:t>
            </a:r>
          </a:p>
        </p:txBody>
      </p:sp>
      <p:pic>
        <p:nvPicPr>
          <p:cNvPr id="2051" name="Picture 3" descr="K:\CC-Shared\TECH CTR\Career Center Images\Career Center Photos\brief_staff_assist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133600"/>
            <a:ext cx="3772427" cy="30293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dirty="0"/>
              <a:t>Staff</a:t>
            </a:r>
          </a:p>
        </p:txBody>
      </p:sp>
      <p:pic>
        <p:nvPicPr>
          <p:cNvPr id="179205" name="Picture 5"/>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609601" y="1524000"/>
            <a:ext cx="3124200" cy="2312841"/>
          </a:xfrm>
          <a:prstGeom prst="rect">
            <a:avLst/>
          </a:prstGeom>
          <a:ln>
            <a:noFill/>
          </a:ln>
          <a:effectLst>
            <a:softEdge rad="112500"/>
          </a:effectLst>
        </p:spPr>
      </p:pic>
      <p:sp>
        <p:nvSpPr>
          <p:cNvPr id="179203" name="Rectangle 3"/>
          <p:cNvSpPr>
            <a:spLocks noGrp="1" noChangeArrowheads="1"/>
          </p:cNvSpPr>
          <p:nvPr>
            <p:ph type="body" sz="half" idx="2"/>
          </p:nvPr>
        </p:nvSpPr>
        <p:spPr>
          <a:xfrm>
            <a:off x="4648200" y="1752600"/>
            <a:ext cx="3810000" cy="3352800"/>
          </a:xfrm>
          <a:solidFill>
            <a:schemeClr val="bg1"/>
          </a:solidFill>
          <a:ln>
            <a:solidFill>
              <a:srgbClr val="800000"/>
            </a:solidFill>
          </a:ln>
        </p:spPr>
        <p:txBody>
          <a:bodyPr/>
          <a:lstStyle/>
          <a:p>
            <a:pPr>
              <a:spcBef>
                <a:spcPct val="35000"/>
              </a:spcBef>
            </a:pPr>
            <a:r>
              <a:rPr lang="en-US" sz="2400" dirty="0"/>
              <a:t>PhDs on site for training &amp; supervision</a:t>
            </a:r>
          </a:p>
          <a:p>
            <a:pPr>
              <a:spcBef>
                <a:spcPct val="35000"/>
              </a:spcBef>
            </a:pPr>
            <a:r>
              <a:rPr lang="en-US" sz="2400" dirty="0"/>
              <a:t>Access to students enrolled in in </a:t>
            </a:r>
            <a:r>
              <a:rPr lang="en-US" sz="2400" dirty="0" smtClean="0"/>
              <a:t>counseling, counseling </a:t>
            </a:r>
            <a:r>
              <a:rPr lang="en-US" sz="2400" dirty="0"/>
              <a:t>psychology, career counseling programs</a:t>
            </a:r>
          </a:p>
          <a:p>
            <a:pPr>
              <a:spcBef>
                <a:spcPct val="35000"/>
              </a:spcBef>
            </a:pPr>
            <a:r>
              <a:rPr lang="en-US" sz="2400" dirty="0"/>
              <a:t>Training materials</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3810000"/>
            <a:ext cx="2895601" cy="2229161"/>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41666" name="Picture 2" descr="Synthesis of three career guidance dimens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563" y="1219201"/>
            <a:ext cx="6781800" cy="4724399"/>
          </a:xfrm>
          <a:prstGeom prst="rect">
            <a:avLst/>
          </a:prstGeom>
          <a:noFill/>
          <a:extLst>
            <a:ext uri="{909E8E84-426E-40DD-AFC4-6F175D3DCCD1}">
              <a14:hiddenFill xmlns:a14="http://schemas.microsoft.com/office/drawing/2010/main">
                <a:solidFill>
                  <a:srgbClr val="FFFFFF"/>
                </a:solidFill>
              </a14:hiddenFill>
            </a:ext>
          </a:extLst>
        </p:spPr>
      </p:pic>
      <p:sp>
        <p:nvSpPr>
          <p:cNvPr id="241668" name="Text Box 4"/>
          <p:cNvSpPr txBox="1">
            <a:spLocks noChangeArrowheads="1"/>
          </p:cNvSpPr>
          <p:nvPr/>
        </p:nvSpPr>
        <p:spPr bwMode="auto">
          <a:xfrm>
            <a:off x="6477000" y="4114800"/>
            <a:ext cx="2362200" cy="1323439"/>
          </a:xfrm>
          <a:prstGeom prst="rect">
            <a:avLst/>
          </a:prstGeom>
          <a:solidFill>
            <a:schemeClr val="bg2">
              <a:lumMod val="40000"/>
              <a:lumOff val="60000"/>
            </a:schemeClr>
          </a:solidFill>
          <a:ln>
            <a:noFill/>
          </a:ln>
          <a:effectLs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1" hangingPunct="1">
              <a:buFontTx/>
              <a:buAutoNum type="alphaUcPeriod" startAt="3"/>
            </a:pPr>
            <a:r>
              <a:rPr lang="en-US" sz="1600" b="1" dirty="0">
                <a:solidFill>
                  <a:schemeClr val="tx2"/>
                </a:solidFill>
              </a:rPr>
              <a:t>Level of Competencies</a:t>
            </a:r>
            <a:br>
              <a:rPr lang="en-US" sz="1600" b="1" dirty="0">
                <a:solidFill>
                  <a:schemeClr val="tx2"/>
                </a:solidFill>
              </a:rPr>
            </a:br>
            <a:r>
              <a:rPr lang="en-US" sz="1600" b="1" dirty="0">
                <a:solidFill>
                  <a:schemeClr val="tx2"/>
                </a:solidFill>
              </a:rPr>
              <a:t>and Skills of</a:t>
            </a:r>
            <a:br>
              <a:rPr lang="en-US" sz="1600" b="1" dirty="0">
                <a:solidFill>
                  <a:schemeClr val="tx2"/>
                </a:solidFill>
              </a:rPr>
            </a:br>
            <a:r>
              <a:rPr lang="en-US" sz="1600" b="1" dirty="0">
                <a:solidFill>
                  <a:schemeClr val="tx2"/>
                </a:solidFill>
              </a:rPr>
              <a:t>Counselors and Staff</a:t>
            </a:r>
          </a:p>
        </p:txBody>
      </p:sp>
      <p:sp>
        <p:nvSpPr>
          <p:cNvPr id="241669" name="Text Box 5"/>
          <p:cNvSpPr txBox="1">
            <a:spLocks noChangeArrowheads="1"/>
          </p:cNvSpPr>
          <p:nvPr/>
        </p:nvSpPr>
        <p:spPr bwMode="auto">
          <a:xfrm>
            <a:off x="2209801" y="4940301"/>
            <a:ext cx="2359024" cy="830997"/>
          </a:xfrm>
          <a:prstGeom prst="rect">
            <a:avLst/>
          </a:prstGeom>
          <a:solidFill>
            <a:schemeClr val="accent2">
              <a:lumMod val="20000"/>
              <a:lumOff val="80000"/>
            </a:schemeClr>
          </a:solidFill>
          <a:ln>
            <a:noFill/>
          </a:ln>
          <a:effectLs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1" hangingPunct="1">
              <a:buFontTx/>
              <a:buAutoNum type="alphaUcPeriod" startAt="2"/>
            </a:pPr>
            <a:r>
              <a:rPr lang="en-US" sz="1600" b="1" dirty="0">
                <a:solidFill>
                  <a:schemeClr val="tx2"/>
                </a:solidFill>
              </a:rPr>
              <a:t>Level of Career</a:t>
            </a:r>
            <a:br>
              <a:rPr lang="en-US" sz="1600" b="1" dirty="0">
                <a:solidFill>
                  <a:schemeClr val="tx2"/>
                </a:solidFill>
              </a:rPr>
            </a:br>
            <a:r>
              <a:rPr lang="en-US" sz="1600" b="1" dirty="0">
                <a:solidFill>
                  <a:schemeClr val="tx2"/>
                </a:solidFill>
              </a:rPr>
              <a:t>Intervention</a:t>
            </a:r>
            <a:br>
              <a:rPr lang="en-US" sz="1600" b="1" dirty="0">
                <a:solidFill>
                  <a:schemeClr val="tx2"/>
                </a:solidFill>
              </a:rPr>
            </a:br>
            <a:r>
              <a:rPr lang="en-US" sz="1600" b="1" dirty="0">
                <a:solidFill>
                  <a:schemeClr val="tx2"/>
                </a:solidFill>
              </a:rPr>
              <a:t>Complexity</a:t>
            </a:r>
          </a:p>
        </p:txBody>
      </p:sp>
      <p:sp>
        <p:nvSpPr>
          <p:cNvPr id="241670" name="Text Box 6"/>
          <p:cNvSpPr txBox="1">
            <a:spLocks noChangeArrowheads="1"/>
          </p:cNvSpPr>
          <p:nvPr/>
        </p:nvSpPr>
        <p:spPr bwMode="auto">
          <a:xfrm>
            <a:off x="1030288" y="247650"/>
            <a:ext cx="7077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2000" b="1">
                <a:latin typeface="Arial" charset="0"/>
              </a:rPr>
              <a:t>Synthesis of three career services dimensions:</a:t>
            </a:r>
            <a:br>
              <a:rPr lang="en-US" sz="2000" b="1">
                <a:latin typeface="Arial" charset="0"/>
              </a:rPr>
            </a:br>
            <a:r>
              <a:rPr lang="en-US" sz="2000" b="1">
                <a:latin typeface="Arial" charset="0"/>
              </a:rPr>
              <a:t>client needs, intervention complexity, staff competencies</a:t>
            </a:r>
          </a:p>
        </p:txBody>
      </p:sp>
      <p:sp>
        <p:nvSpPr>
          <p:cNvPr id="241671" name="Text Box 7"/>
          <p:cNvSpPr txBox="1">
            <a:spLocks noChangeArrowheads="1"/>
          </p:cNvSpPr>
          <p:nvPr/>
        </p:nvSpPr>
        <p:spPr bwMode="auto">
          <a:xfrm>
            <a:off x="1143000" y="6143625"/>
            <a:ext cx="62484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000" dirty="0">
                <a:latin typeface="Times New Roman" pitchFamily="18" charset="0"/>
              </a:rPr>
              <a:t>Source: Sampson, J. P., Jr., Reardon, R. C., Peterson, G. W., &amp; Lenz, J. G. (2004). </a:t>
            </a:r>
            <a:r>
              <a:rPr lang="en-US" sz="1000" i="1" dirty="0">
                <a:latin typeface="Times New Roman" pitchFamily="18" charset="0"/>
              </a:rPr>
              <a:t>Career counseling and services: A cognitive information processing approach</a:t>
            </a:r>
            <a:r>
              <a:rPr lang="en-US" sz="1000" dirty="0">
                <a:latin typeface="Times New Roman" pitchFamily="18" charset="0"/>
              </a:rPr>
              <a:t>. Pacific Grove, CA: Brooks/Cole.</a:t>
            </a:r>
          </a:p>
          <a:p>
            <a:pPr eaLnBrk="1" hangingPunct="1">
              <a:spcBef>
                <a:spcPct val="50000"/>
              </a:spcBef>
            </a:pPr>
            <a:endParaRPr lang="en-US" sz="1000" dirty="0">
              <a:latin typeface="Times New Roman" pitchFamily="18" charset="0"/>
            </a:endParaRPr>
          </a:p>
        </p:txBody>
      </p:sp>
      <p:sp>
        <p:nvSpPr>
          <p:cNvPr id="241667" name="Text Box 3"/>
          <p:cNvSpPr txBox="1">
            <a:spLocks noChangeArrowheads="1"/>
          </p:cNvSpPr>
          <p:nvPr/>
        </p:nvSpPr>
        <p:spPr bwMode="auto">
          <a:xfrm>
            <a:off x="762000" y="2742769"/>
            <a:ext cx="1828800" cy="825500"/>
          </a:xfrm>
          <a:prstGeom prst="rect">
            <a:avLst/>
          </a:prstGeom>
          <a:solidFill>
            <a:srgbClr val="99CCFF"/>
          </a:solidFill>
          <a:ln>
            <a:noFill/>
          </a:ln>
          <a:effectLs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eaLnBrk="1" hangingPunct="1">
              <a:buFontTx/>
              <a:buAutoNum type="alphaUcPeriod"/>
            </a:pPr>
            <a:r>
              <a:rPr lang="en-US" sz="1600" b="1" dirty="0">
                <a:solidFill>
                  <a:schemeClr val="tx2"/>
                </a:solidFill>
              </a:rPr>
              <a:t>Level of</a:t>
            </a:r>
            <a:br>
              <a:rPr lang="en-US" sz="1600" b="1" dirty="0">
                <a:solidFill>
                  <a:schemeClr val="tx2"/>
                </a:solidFill>
              </a:rPr>
            </a:br>
            <a:r>
              <a:rPr lang="en-US" sz="1600" b="1" dirty="0">
                <a:solidFill>
                  <a:schemeClr val="tx2"/>
                </a:solidFill>
              </a:rPr>
              <a:t>Client Needs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A&amp;S Job Hunt">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fontScheme name="A&amp;S Job Hu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90000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90000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A&amp;S Job Hu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p;S Job Hu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p;S Job Hu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p;S Job Hu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p;S Job Hu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p;S Job Hu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p;S Job Hu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1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1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1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1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1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2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2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2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2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000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1358</TotalTime>
  <Words>2719</Words>
  <Application>Microsoft Office PowerPoint</Application>
  <PresentationFormat>On-screen Show (4:3)</PresentationFormat>
  <Paragraphs>348</Paragraphs>
  <Slides>52</Slides>
  <Notes>39</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A&amp;S Job Hunt</vt:lpstr>
      <vt:lpstr>Providing Career and Mental Assistance to a Diverse Population: Using Theory to Inform Practice </vt:lpstr>
      <vt:lpstr>FSU “Tech Center”</vt:lpstr>
      <vt:lpstr>Career, Work, and Mental Health</vt:lpstr>
      <vt:lpstr>Career and Mental Health Issues are Inextricable in Many Cases</vt:lpstr>
      <vt:lpstr>FSU Career Center Mission</vt:lpstr>
      <vt:lpstr>Organizational factors to consider in combining career and mental health assistance: The institution</vt:lpstr>
      <vt:lpstr>Factors to consider in combining career and mental health assistance: Staffing, training, &amp; supervision</vt:lpstr>
      <vt:lpstr>Staff</vt:lpstr>
      <vt:lpstr>PowerPoint Presentation</vt:lpstr>
      <vt:lpstr>Case Example: FSU Career Center</vt:lpstr>
      <vt:lpstr>Career theory connected to practice</vt:lpstr>
      <vt:lpstr>Holland’s RIASEC Theory</vt:lpstr>
      <vt:lpstr>PowerPoint Presentation</vt:lpstr>
      <vt:lpstr>CASVE Cycle</vt:lpstr>
      <vt:lpstr>Executive Processing Domain</vt:lpstr>
      <vt:lpstr>Assessment of Readiness</vt:lpstr>
      <vt:lpstr>Readiness</vt:lpstr>
      <vt:lpstr>Capability</vt:lpstr>
      <vt:lpstr>Factors inhibiting capability</vt:lpstr>
      <vt:lpstr>Complexity</vt:lpstr>
      <vt:lpstr>Factors contributing to complexity</vt:lpstr>
      <vt:lpstr>Levels of Service Delivery</vt:lpstr>
      <vt:lpstr>CIP Readiness Model</vt:lpstr>
      <vt:lpstr>Levels of Readiness Assessment </vt:lpstr>
      <vt:lpstr>Intake</vt:lpstr>
      <vt:lpstr>Career Decision State</vt:lpstr>
      <vt:lpstr>Occupational Alternatives Questionnaire (OAQ)</vt:lpstr>
      <vt:lpstr>OAQ</vt:lpstr>
      <vt:lpstr>Correlates of OAQ</vt:lpstr>
      <vt:lpstr>Career Tension Scale (CTS)</vt:lpstr>
      <vt:lpstr>Correlates of CTS</vt:lpstr>
      <vt:lpstr>Goal Instability Scale (GIS; Robbins &amp; Patton, 1985)</vt:lpstr>
      <vt:lpstr>Career Theory-Based Assessments</vt:lpstr>
      <vt:lpstr>What is the CTI?</vt:lpstr>
      <vt:lpstr>  Theoretical Basis of the CTI</vt:lpstr>
      <vt:lpstr>The CTI in Needs Assessment</vt:lpstr>
      <vt:lpstr>Mental health constructs directly correlated with dysfunctional career thoughts</vt:lpstr>
      <vt:lpstr>Assessing the personal and social context</vt:lpstr>
      <vt:lpstr>Decision Space Worksheet</vt:lpstr>
      <vt:lpstr>Decision Space Worksheet (DSW)</vt:lpstr>
      <vt:lpstr>Purpose of the Decision Space Worksheet (DSW)</vt:lpstr>
      <vt:lpstr>Typical Issues Revealed</vt:lpstr>
      <vt:lpstr>Correlates of DSW</vt:lpstr>
      <vt:lpstr>Assessments for Psychological/ Mental Health Appraisal</vt:lpstr>
      <vt:lpstr>Assessments for Psychological/ Mental Health Appraisal (continued)</vt:lpstr>
      <vt:lpstr>The Case of George</vt:lpstr>
      <vt:lpstr>George’s CTI</vt:lpstr>
      <vt:lpstr>George’s DSW</vt:lpstr>
      <vt:lpstr>George’s ILP</vt:lpstr>
      <vt:lpstr>George’s Counseling Outcomes</vt:lpstr>
      <vt:lpstr>Summary</vt:lpstr>
      <vt:lpstr>For More Information</vt:lpstr>
    </vt:vector>
  </TitlesOfParts>
  <Company>FSU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Career and Mental Health Counseling: Integrating Theory and Practice</dc:title>
  <dc:creator>jlenz</dc:creator>
  <cp:lastModifiedBy>Janet Lenz</cp:lastModifiedBy>
  <cp:revision>67</cp:revision>
  <cp:lastPrinted>1601-01-01T00:00:00Z</cp:lastPrinted>
  <dcterms:created xsi:type="dcterms:W3CDTF">2009-06-11T17:05:02Z</dcterms:created>
  <dcterms:modified xsi:type="dcterms:W3CDTF">2012-09-27T01:27:57Z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