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262" r:id="rId4"/>
    <p:sldId id="259" r:id="rId5"/>
    <p:sldId id="263" r:id="rId6"/>
    <p:sldId id="264" r:id="rId7"/>
    <p:sldId id="265" r:id="rId8"/>
    <p:sldId id="260" r:id="rId9"/>
    <p:sldId id="266" r:id="rId10"/>
    <p:sldId id="267" r:id="rId11"/>
    <p:sldId id="268" r:id="rId12"/>
    <p:sldId id="275" r:id="rId13"/>
    <p:sldId id="269" r:id="rId14"/>
    <p:sldId id="270" r:id="rId15"/>
    <p:sldId id="271" r:id="rId16"/>
    <p:sldId id="272" r:id="rId17"/>
    <p:sldId id="273" r:id="rId18"/>
    <p:sldId id="274" r:id="rId19"/>
    <p:sldId id="261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50C437D-168C-2A24-CCB2-CC5233F9E77D}" name="Natalie" initials="N" userId="a0ac4d2fbd073886" providerId="Windows Liv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5C35"/>
    <a:srgbClr val="24B5AF"/>
    <a:srgbClr val="3BC3BD"/>
    <a:srgbClr val="00CC99"/>
    <a:srgbClr val="00FFCC"/>
    <a:srgbClr val="00FFFF"/>
    <a:srgbClr val="F2422F"/>
    <a:srgbClr val="33CCFF"/>
    <a:srgbClr val="EF5438"/>
    <a:srgbClr val="C62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50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8/10/relationships/authors" Target="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1252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4692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0581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836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76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091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15678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180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3230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774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627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BE68F5-71F5-4420-AF9C-C4E11C8EC7DD}" type="datetimeFigureOut">
              <a:rPr lang="en-US" smtClean="0"/>
              <a:t>7/11/2022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0D6BAE-E132-44CC-9A4E-933755CCF0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52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1982" y="3255578"/>
            <a:ext cx="7318317" cy="157625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Introduction to </a:t>
            </a:r>
          </a:p>
          <a:p>
            <a:pPr marL="0" indent="0" algn="ctr">
              <a:buNone/>
            </a:pPr>
            <a:r>
              <a:rPr lang="en-US" sz="43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Planning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B75D465-3E11-4092-8EC6-7C12B306A0A2}"/>
              </a:ext>
            </a:extLst>
          </p:cNvPr>
          <p:cNvSpPr/>
          <p:nvPr/>
        </p:nvSpPr>
        <p:spPr>
          <a:xfrm>
            <a:off x="1691982" y="1517370"/>
            <a:ext cx="7318317" cy="1200329"/>
          </a:xfrm>
          <a:prstGeom prst="rect">
            <a:avLst/>
          </a:prstGeom>
          <a:noFill/>
          <a:ln cmpd="thickThin">
            <a:solidFill>
              <a:schemeClr val="bg1"/>
            </a:solidFill>
          </a:ln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7200" b="1" dirty="0">
                <a:ln/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Chapter 1</a:t>
            </a:r>
            <a:endParaRPr lang="en-US" sz="7200" b="1" dirty="0">
              <a:ln/>
              <a:solidFill>
                <a:schemeClr val="accent4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D0DA55DA-F72D-42BE-B2D8-C7DF1345E393}"/>
              </a:ext>
            </a:extLst>
          </p:cNvPr>
          <p:cNvCxnSpPr/>
          <p:nvPr/>
        </p:nvCxnSpPr>
        <p:spPr>
          <a:xfrm>
            <a:off x="1792074" y="2694050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95534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5359" y="232380"/>
            <a:ext cx="4030066" cy="3875798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of Roe’s 12 characteristics do you think is most important?</a:t>
            </a:r>
            <a:b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6CA8E-4BF4-4AD2-9A51-9EDA19E597E7}"/>
              </a:ext>
            </a:extLst>
          </p:cNvPr>
          <p:cNvSpPr txBox="1"/>
          <p:nvPr/>
        </p:nvSpPr>
        <p:spPr>
          <a:xfrm>
            <a:off x="5360277" y="1185353"/>
            <a:ext cx="2944212" cy="39355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1)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2)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3)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4)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5)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6)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7)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8)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9)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10)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11)</a:t>
            </a:r>
          </a:p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sz="1400" b="1" dirty="0">
                <a:solidFill>
                  <a:srgbClr val="C6211E"/>
                </a:solidFill>
                <a:latin typeface="Arial" panose="020B0604020202020204" pitchFamily="34" charset="0"/>
              </a:rPr>
              <a:t>12)</a:t>
            </a:r>
            <a:endParaRPr lang="en-US" sz="1400" b="1" dirty="0">
              <a:solidFill>
                <a:srgbClr val="C6211E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0B174-EE26-4E66-8E2D-62ADD13AC31E}"/>
              </a:ext>
            </a:extLst>
          </p:cNvPr>
          <p:cNvCxnSpPr>
            <a:cxnSpLocks/>
          </p:cNvCxnSpPr>
          <p:nvPr/>
        </p:nvCxnSpPr>
        <p:spPr>
          <a:xfrm>
            <a:off x="715359" y="890561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EE4DC43-2EFF-4F3D-B514-D5E4755B20F9}"/>
              </a:ext>
            </a:extLst>
          </p:cNvPr>
          <p:cNvCxnSpPr>
            <a:cxnSpLocks/>
          </p:cNvCxnSpPr>
          <p:nvPr/>
        </p:nvCxnSpPr>
        <p:spPr>
          <a:xfrm>
            <a:off x="4745425" y="890561"/>
            <a:ext cx="0" cy="5155515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3987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Theories of Career Choice</a:t>
            </a:r>
            <a:br>
              <a:rPr lang="en-US" dirty="0">
                <a:solidFill>
                  <a:srgbClr val="C6211E"/>
                </a:solidFill>
              </a:rPr>
            </a:br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and Development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59" y="2078474"/>
            <a:ext cx="7588132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Why learn about career theories?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How can they help us?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Personal Career Theory (PCT)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80447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Theories of Career Choice</a:t>
            </a:r>
            <a:br>
              <a:rPr lang="en-US" dirty="0">
                <a:solidFill>
                  <a:srgbClr val="C6211E"/>
                </a:solidFill>
              </a:rPr>
            </a:br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and Development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1536"/>
            <a:ext cx="4644916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Structured Theories</a:t>
            </a:r>
            <a:br>
              <a:rPr lang="en-US" sz="2400" dirty="0"/>
            </a:br>
            <a:r>
              <a:rPr lang="en-US" sz="2400" dirty="0">
                <a:effectLst/>
                <a:latin typeface="Arial" panose="020B0604020202020204" pitchFamily="34" charset="0"/>
              </a:rPr>
              <a:t>(point-in-time; </a:t>
            </a:r>
            <a:r>
              <a:rPr lang="en-US" sz="2400" i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what</a:t>
            </a:r>
            <a:r>
              <a:rPr lang="en-US" sz="2400" dirty="0">
                <a:effectLst/>
                <a:latin typeface="Arial" panose="020B0604020202020204" pitchFamily="34" charset="0"/>
              </a:rPr>
              <a:t> to choose)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endParaRPr lang="en-US" sz="24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br>
              <a:rPr lang="en-US" sz="2400" dirty="0"/>
            </a:b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Process Theories</a:t>
            </a:r>
            <a:br>
              <a:rPr lang="en-US" sz="2400" dirty="0">
                <a:solidFill>
                  <a:schemeClr val="accent2"/>
                </a:solidFill>
              </a:rPr>
            </a:br>
            <a:r>
              <a:rPr lang="en-US" sz="2400" dirty="0">
                <a:effectLst/>
                <a:latin typeface="Arial" panose="020B0604020202020204" pitchFamily="34" charset="0"/>
              </a:rPr>
              <a:t>(developmental; </a:t>
            </a:r>
            <a:r>
              <a:rPr lang="en-US" sz="2400" i="1" dirty="0">
                <a:solidFill>
                  <a:srgbClr val="00B0F0"/>
                </a:solidFill>
                <a:effectLst/>
                <a:latin typeface="Arial" panose="020B0604020202020204" pitchFamily="34" charset="0"/>
              </a:rPr>
              <a:t>how</a:t>
            </a:r>
            <a:r>
              <a:rPr lang="en-US" sz="2400" dirty="0">
                <a:effectLst/>
                <a:latin typeface="Arial" panose="020B0604020202020204" pitchFamily="34" charset="0"/>
              </a:rPr>
              <a:t> to choose)</a:t>
            </a:r>
            <a:endParaRPr lang="en-US" sz="24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7017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Structured Theory Examples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5884" y="2141536"/>
            <a:ext cx="2926474" cy="4351338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36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Parsons</a:t>
            </a:r>
            <a:br>
              <a:rPr lang="en-US" sz="3200" dirty="0">
                <a:solidFill>
                  <a:schemeClr val="accent2"/>
                </a:solidFill>
              </a:rPr>
            </a:br>
            <a:endParaRPr lang="en-US" sz="3200" dirty="0">
              <a:solidFill>
                <a:schemeClr val="accent2"/>
              </a:solidFill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br>
              <a:rPr lang="en-US" sz="3200" dirty="0">
                <a:solidFill>
                  <a:schemeClr val="accent2"/>
                </a:solidFill>
              </a:rPr>
            </a:br>
            <a:r>
              <a:rPr lang="en-US" sz="36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Holland</a:t>
            </a:r>
            <a:endParaRPr lang="en-US" sz="3600" dirty="0">
              <a:solidFill>
                <a:schemeClr val="accent2"/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22900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</a:rPr>
              <a:t>Process Theory Example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01351"/>
            <a:ext cx="7886700" cy="986242"/>
          </a:xfrm>
          <a:noFill/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Super’s Life Career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ainbow- Nine Life </a:t>
            </a:r>
            <a:r>
              <a:rPr lang="en-US" sz="2400" dirty="0">
                <a:solidFill>
                  <a:schemeClr val="accent2"/>
                </a:solidFill>
                <a:latin typeface="Arial" panose="020B0604020202020204" pitchFamily="34" charset="0"/>
              </a:rPr>
              <a:t>R</a:t>
            </a:r>
            <a:r>
              <a:rPr lang="en-US" sz="24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oles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endParaRPr lang="en-US" sz="1400" dirty="0">
              <a:latin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521182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55FA03F-44A0-4B23-8EB6-C6AFB549F936}"/>
              </a:ext>
            </a:extLst>
          </p:cNvPr>
          <p:cNvSpPr txBox="1"/>
          <p:nvPr/>
        </p:nvSpPr>
        <p:spPr>
          <a:xfrm>
            <a:off x="4352188" y="2756395"/>
            <a:ext cx="232541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00B0F0"/>
                </a:solidFill>
                <a:latin typeface="Bradley Hand ITC" panose="03070402050302030203" pitchFamily="66" charset="0"/>
              </a:rPr>
              <a:t>How many of these roles are you playing right now?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F2C6E-9DC6-467B-A9AC-A8A2625B40DF}"/>
              </a:ext>
            </a:extLst>
          </p:cNvPr>
          <p:cNvSpPr txBox="1"/>
          <p:nvPr/>
        </p:nvSpPr>
        <p:spPr>
          <a:xfrm>
            <a:off x="1214794" y="2346567"/>
            <a:ext cx="3625061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c</a:t>
            </a:r>
            <a:r>
              <a:rPr lang="en-US" sz="2200" dirty="0">
                <a:effectLst/>
                <a:latin typeface="Arial" panose="020B0604020202020204" pitchFamily="34" charset="0"/>
              </a:rPr>
              <a:t>hild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s</a:t>
            </a:r>
            <a:r>
              <a:rPr lang="en-US" sz="2200" dirty="0">
                <a:effectLst/>
                <a:latin typeface="Arial" panose="020B0604020202020204" pitchFamily="34" charset="0"/>
              </a:rPr>
              <a:t>tudent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l</a:t>
            </a:r>
            <a:r>
              <a:rPr lang="en-US" sz="2200" dirty="0">
                <a:effectLst/>
                <a:latin typeface="Arial" panose="020B0604020202020204" pitchFamily="34" charset="0"/>
              </a:rPr>
              <a:t>eisurite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c</a:t>
            </a:r>
            <a:r>
              <a:rPr lang="en-US" sz="2200" dirty="0">
                <a:effectLst/>
                <a:latin typeface="Arial" panose="020B0604020202020204" pitchFamily="34" charset="0"/>
              </a:rPr>
              <a:t>itizen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w</a:t>
            </a:r>
            <a:r>
              <a:rPr lang="en-US" sz="2200" dirty="0">
                <a:effectLst/>
                <a:latin typeface="Arial" panose="020B0604020202020204" pitchFamily="34" charset="0"/>
              </a:rPr>
              <a:t>orker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p</a:t>
            </a:r>
            <a:r>
              <a:rPr lang="en-US" sz="2200" dirty="0">
                <a:effectLst/>
                <a:latin typeface="Arial" panose="020B0604020202020204" pitchFamily="34" charset="0"/>
              </a:rPr>
              <a:t>ensioner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</a:rPr>
              <a:t>spouse/partner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latin typeface="Arial" panose="020B0604020202020204" pitchFamily="34" charset="0"/>
              </a:rPr>
              <a:t>h</a:t>
            </a:r>
            <a:r>
              <a:rPr lang="en-US" sz="2200" dirty="0">
                <a:effectLst/>
                <a:latin typeface="Arial" panose="020B0604020202020204" pitchFamily="34" charset="0"/>
              </a:rPr>
              <a:t>omemaker</a:t>
            </a:r>
          </a:p>
          <a:p>
            <a:pPr marL="457200" indent="-457200">
              <a:buClr>
                <a:srgbClr val="C00000"/>
              </a:buClr>
              <a:buFont typeface="+mj-lt"/>
              <a:buAutoNum type="arabicParenR"/>
            </a:pPr>
            <a:r>
              <a:rPr lang="en-US" sz="2200" dirty="0">
                <a:effectLst/>
                <a:latin typeface="Arial" panose="020B0604020202020204" pitchFamily="34" charset="0"/>
              </a:rPr>
              <a:t>parent</a:t>
            </a:r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5347063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Cognitive Information</a:t>
            </a:r>
            <a:b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Processing Theory (CIP)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2141536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Based on how we think &amp; process information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Depends on knowledge structures stored in our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memories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Key aim: help individuals learn to make career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6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   decisions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94867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0"/>
            <a:ext cx="78867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Characteristics of Career Problems</a:t>
            </a:r>
            <a:endParaRPr lang="en-US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87704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Involve a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gap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Complex</a:t>
            </a:r>
            <a:r>
              <a:rPr lang="en-US" sz="2400" dirty="0">
                <a:effectLst/>
                <a:latin typeface="Arial" panose="020B0604020202020204" pitchFamily="34" charset="0"/>
              </a:rPr>
              <a:t> and involve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feelings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Multiple options</a:t>
            </a:r>
            <a:r>
              <a:rPr lang="en-US" sz="2400" dirty="0">
                <a:effectLst/>
                <a:latin typeface="Arial" panose="020B0604020202020204" pitchFamily="34" charset="0"/>
              </a:rPr>
              <a:t>, not a single 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400" dirty="0">
                <a:effectLst/>
                <a:latin typeface="Arial" panose="020B0604020202020204" pitchFamily="34" charset="0"/>
              </a:rPr>
              <a:t>    correct choice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Uncertainty</a:t>
            </a:r>
            <a:r>
              <a:rPr lang="en-US" sz="2400" dirty="0">
                <a:effectLst/>
                <a:latin typeface="Arial" panose="020B0604020202020204" pitchFamily="34" charset="0"/>
              </a:rPr>
              <a:t> about the outcome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Decisions create </a:t>
            </a:r>
            <a:r>
              <a:rPr lang="en-US" sz="2400" dirty="0">
                <a:solidFill>
                  <a:srgbClr val="33CCFF"/>
                </a:solidFill>
                <a:effectLst/>
                <a:latin typeface="Arial" panose="020B0604020202020204" pitchFamily="34" charset="0"/>
              </a:rPr>
              <a:t>new problems</a:t>
            </a:r>
            <a:endParaRPr lang="en-US" sz="2400" dirty="0">
              <a:solidFill>
                <a:srgbClr val="33CC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80226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rgbClr val="C621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Information Processing Pyramid</a:t>
            </a:r>
            <a:endParaRPr lang="en-US" sz="42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Content Placeholder 5" descr="Diagram&#10;&#10;Description automatically generated">
            <a:extLst>
              <a:ext uri="{FF2B5EF4-FFF2-40B4-BE49-F238E27FC236}">
                <a16:creationId xmlns:a16="http://schemas.microsoft.com/office/drawing/2014/main" id="{1D6772D0-7C88-4BA0-A675-8D38B73C99E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518" y="1781313"/>
            <a:ext cx="6327682" cy="4102329"/>
          </a:xfr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24244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200" dirty="0">
                <a:solidFill>
                  <a:srgbClr val="C6211E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CASVE Cycle</a:t>
            </a:r>
            <a:endParaRPr lang="en-US" sz="42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6E43D0B-4851-4753-BFD6-3309AF633740}"/>
              </a:ext>
            </a:extLst>
          </p:cNvPr>
          <p:cNvCxnSpPr>
            <a:cxnSpLocks/>
          </p:cNvCxnSpPr>
          <p:nvPr/>
        </p:nvCxnSpPr>
        <p:spPr>
          <a:xfrm>
            <a:off x="715359" y="1781313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8" name="Content Placeholder 7" descr="Diagram&#10;&#10;Description automatically generated">
            <a:extLst>
              <a:ext uri="{FF2B5EF4-FFF2-40B4-BE49-F238E27FC236}">
                <a16:creationId xmlns:a16="http://schemas.microsoft.com/office/drawing/2014/main" id="{6928827E-7DF5-4D1D-99AC-D254C86999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806" y="2021714"/>
            <a:ext cx="5155230" cy="3877133"/>
          </a:xfrm>
          <a:ln>
            <a:solidFill>
              <a:srgbClr val="FD5C35"/>
            </a:solidFill>
          </a:ln>
        </p:spPr>
      </p:pic>
    </p:spTree>
    <p:extLst>
      <p:ext uri="{BB962C8B-B14F-4D97-AF65-F5344CB8AC3E}">
        <p14:creationId xmlns:p14="http://schemas.microsoft.com/office/powerpoint/2010/main" val="340312141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Impact of social forces on career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development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Importance of career problems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Views of career choice &amp; development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Cognitive information processing</a:t>
            </a:r>
            <a:br>
              <a:rPr lang="en-US" sz="2400" dirty="0"/>
            </a:br>
            <a:r>
              <a:rPr lang="en-US" sz="2400" dirty="0"/>
              <a:t>  </a:t>
            </a:r>
            <a:r>
              <a:rPr lang="en-US" sz="2400" dirty="0">
                <a:effectLst/>
                <a:latin typeface="Arial" panose="020B0604020202020204" pitchFamily="34" charset="0"/>
              </a:rPr>
              <a:t>(CIP) theory</a:t>
            </a:r>
            <a:endParaRPr lang="en-US" sz="24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ACFAD2A9-F33D-466F-88B4-A63C50E8D509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5562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Presentation</a:t>
            </a:r>
            <a:r>
              <a:rPr lang="en-US" b="1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History of “career” – past and present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Key definitions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A sample of career theories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Cognitive information processing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</a:t>
            </a:r>
            <a:r>
              <a:rPr lang="en-US" dirty="0">
                <a:effectLst/>
                <a:latin typeface="Arial" panose="020B0604020202020204" pitchFamily="34" charset="0"/>
              </a:rPr>
              <a:t>(CIP) theory</a:t>
            </a:r>
            <a:endParaRPr lang="en-US" dirty="0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46F6FA92-1E08-4522-A5EE-BDAAD1A60192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2184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1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r>
              <a:rPr lang="en-US" b="1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41391"/>
            <a:ext cx="78867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Emergence of “career”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Industrial revolution</a:t>
            </a:r>
          </a:p>
          <a:p>
            <a:pPr>
              <a:lnSpc>
                <a:spcPct val="15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Immigration</a:t>
            </a:r>
          </a:p>
          <a:p>
            <a:pPr>
              <a:lnSpc>
                <a:spcPct val="100000"/>
              </a:lnSpc>
              <a:buClr>
                <a:srgbClr val="CC3300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Hazards of early work</a:t>
            </a:r>
          </a:p>
          <a:p>
            <a:pPr marL="0" indent="0">
              <a:lnSpc>
                <a:spcPct val="100000"/>
              </a:lnSpc>
              <a:buClr>
                <a:srgbClr val="CC3300"/>
              </a:buClr>
              <a:buNone/>
            </a:pPr>
            <a:r>
              <a:rPr lang="en-US" dirty="0">
                <a:latin typeface="Arial" panose="020B0604020202020204" pitchFamily="34" charset="0"/>
              </a:rPr>
              <a:t>    </a:t>
            </a:r>
            <a:r>
              <a:rPr lang="en-US" dirty="0">
                <a:effectLst/>
                <a:latin typeface="Arial" panose="020B0604020202020204" pitchFamily="34" charset="0"/>
              </a:rPr>
              <a:t>environments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9F7A36C-C9D9-4C8D-B278-75955B433A3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21345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Vocational Guidance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690689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3000" dirty="0">
                <a:effectLst/>
                <a:latin typeface="Arial" panose="020B0604020202020204" pitchFamily="34" charset="0"/>
              </a:rPr>
              <a:t> </a:t>
            </a:r>
            <a:r>
              <a:rPr lang="en-US" dirty="0">
                <a:effectLst/>
                <a:latin typeface="Arial" panose="020B0604020202020204" pitchFamily="34" charset="0"/>
              </a:rPr>
              <a:t>Frank Parsons’ Vocations Bureau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Parsons’ 3-step model</a:t>
            </a:r>
          </a:p>
          <a:p>
            <a:pPr lvl="1"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Arial" panose="020B0604020202020204" pitchFamily="34" charset="0"/>
              </a:rPr>
              <a:t> self-assessment</a:t>
            </a:r>
          </a:p>
          <a:p>
            <a:pPr lvl="1"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Arial" panose="020B0604020202020204" pitchFamily="34" charset="0"/>
              </a:rPr>
              <a:t> study of options</a:t>
            </a:r>
          </a:p>
          <a:p>
            <a:pPr lvl="1"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800" dirty="0">
                <a:effectLst/>
                <a:latin typeface="Arial" panose="020B0604020202020204" pitchFamily="34" charset="0"/>
              </a:rPr>
              <a:t> careful reasoning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Lifelong process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D717AEFC-49B0-4F5C-9D49-605FD640E5F8}"/>
              </a:ext>
            </a:extLst>
          </p:cNvPr>
          <p:cNvCxnSpPr/>
          <p:nvPr/>
        </p:nvCxnSpPr>
        <p:spPr>
          <a:xfrm>
            <a:off x="725212" y="1521372"/>
            <a:ext cx="7118131" cy="0"/>
          </a:xfrm>
          <a:prstGeom prst="line">
            <a:avLst/>
          </a:prstGeom>
          <a:ln w="12700">
            <a:solidFill>
              <a:srgbClr val="00B0F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27984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Career Planning Today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81259"/>
            <a:ext cx="7886700" cy="435133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300" dirty="0">
                <a:effectLst/>
                <a:latin typeface="Arial" panose="020B0604020202020204" pitchFamily="34" charset="0"/>
              </a:rPr>
              <a:t>Rapid change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Nature of work in today’s 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300" dirty="0">
                <a:effectLst/>
                <a:latin typeface="Arial" panose="020B0604020202020204" pitchFamily="34" charset="0"/>
              </a:rPr>
              <a:t>    organizations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Work options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Diversity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Gender roles at work and home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300" dirty="0">
                <a:effectLst/>
                <a:latin typeface="Arial" panose="020B0604020202020204" pitchFamily="34" charset="0"/>
              </a:rPr>
              <a:t> Career materials and resources</a:t>
            </a:r>
            <a:endParaRPr lang="en-US" sz="23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505EA59-4A70-4DDD-80BF-D8411AF806F7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817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9360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Are Career Problems Important?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  <a:latin typeface="Arial" panose="020B0604020202020204" pitchFamily="34" charset="0"/>
              </a:rPr>
              <a:t> </a:t>
            </a:r>
            <a:r>
              <a:rPr lang="en-US" sz="2200" dirty="0">
                <a:effectLst/>
                <a:latin typeface="Arial" panose="020B0604020202020204" pitchFamily="34" charset="0"/>
              </a:rPr>
              <a:t>Economic impact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Impact of full employment on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200" dirty="0">
                <a:effectLst/>
                <a:latin typeface="Arial" panose="020B0604020202020204" pitchFamily="34" charset="0"/>
              </a:rPr>
              <a:t>    “health” of a nation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Relation between unemployment</a:t>
            </a:r>
          </a:p>
          <a:p>
            <a:pPr marL="0" indent="0">
              <a:lnSpc>
                <a:spcPct val="100000"/>
              </a:lnSpc>
              <a:buClr>
                <a:srgbClr val="C6211E"/>
              </a:buClr>
              <a:buNone/>
            </a:pPr>
            <a:r>
              <a:rPr lang="en-US" sz="2200" dirty="0">
                <a:effectLst/>
                <a:latin typeface="Arial" panose="020B0604020202020204" pitchFamily="34" charset="0"/>
              </a:rPr>
              <a:t>    and social and physical problems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Impact of organizational failures</a:t>
            </a:r>
          </a:p>
          <a:p>
            <a:pPr>
              <a:lnSpc>
                <a:spcPct val="15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sz="2200" dirty="0">
                <a:effectLst/>
                <a:latin typeface="Arial" panose="020B0604020202020204" pitchFamily="34" charset="0"/>
              </a:rPr>
              <a:t> Numbers of people impacted</a:t>
            </a:r>
            <a:endParaRPr lang="en-US" sz="2200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43C96F70-3B06-4D77-873D-8A25249D823A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97560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Some Definitions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career development</a:t>
            </a:r>
            <a:endParaRPr lang="en-US" dirty="0">
              <a:effectLst/>
              <a:latin typeface="Arial" panose="020B0604020202020204" pitchFamily="34" charset="0"/>
            </a:endParaRP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career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work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occupation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effectLst/>
                <a:latin typeface="Arial" panose="020B0604020202020204" pitchFamily="34" charset="0"/>
              </a:rPr>
              <a:t> position</a:t>
            </a:r>
          </a:p>
          <a:p>
            <a:pPr>
              <a:lnSpc>
                <a:spcPct val="100000"/>
              </a:lnSpc>
              <a:buClr>
                <a:srgbClr val="C6211E"/>
              </a:buClr>
              <a:buFont typeface="Wingdings" panose="05000000000000000000" pitchFamily="2" charset="2"/>
              <a:buChar char="v"/>
            </a:pPr>
            <a:r>
              <a:rPr lang="en-US" dirty="0">
                <a:latin typeface="Arial" panose="020B0604020202020204" pitchFamily="34" charset="0"/>
              </a:rPr>
              <a:t> job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BF5CA94-5B75-4DB8-9E03-C88F98E36E50}"/>
              </a:ext>
            </a:extLst>
          </p:cNvPr>
          <p:cNvCxnSpPr/>
          <p:nvPr/>
        </p:nvCxnSpPr>
        <p:spPr>
          <a:xfrm>
            <a:off x="725214" y="1521372"/>
            <a:ext cx="711813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92933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33595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Key Definitions Exercise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28102"/>
            <a:ext cx="3446736" cy="3298168"/>
          </a:xfrm>
        </p:spPr>
        <p:txBody>
          <a:bodyPr>
            <a:normAutofit/>
          </a:bodyPr>
          <a:lstStyle/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latin typeface="Arial" panose="020B0604020202020204" pitchFamily="34" charset="0"/>
              </a:rPr>
              <a:t>career development</a:t>
            </a:r>
            <a:endParaRPr lang="en-US" sz="2400" dirty="0">
              <a:effectLst/>
              <a:latin typeface="Arial" panose="020B0604020202020204" pitchFamily="34" charset="0"/>
            </a:endParaRPr>
          </a:p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career</a:t>
            </a:r>
          </a:p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work</a:t>
            </a:r>
          </a:p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occupation</a:t>
            </a:r>
          </a:p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effectLst/>
                <a:latin typeface="Arial" panose="020B0604020202020204" pitchFamily="34" charset="0"/>
              </a:rPr>
              <a:t>position</a:t>
            </a:r>
          </a:p>
          <a:p>
            <a:pPr marL="514350" indent="-514350">
              <a:lnSpc>
                <a:spcPct val="100000"/>
              </a:lnSpc>
              <a:buClr>
                <a:srgbClr val="C6211E"/>
              </a:buClr>
              <a:buFont typeface="+mj-lt"/>
              <a:buAutoNum type="alphaLcParenR"/>
            </a:pPr>
            <a:r>
              <a:rPr lang="en-US" sz="2400" dirty="0">
                <a:latin typeface="Arial" panose="020B0604020202020204" pitchFamily="34" charset="0"/>
              </a:rPr>
              <a:t>job</a:t>
            </a:r>
            <a:endParaRPr lang="en-US" sz="24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6CA8E-4BF4-4AD2-9A51-9EDA19E597E7}"/>
              </a:ext>
            </a:extLst>
          </p:cNvPr>
          <p:cNvSpPr txBox="1"/>
          <p:nvPr/>
        </p:nvSpPr>
        <p:spPr>
          <a:xfrm>
            <a:off x="4274425" y="1891158"/>
            <a:ext cx="4672506" cy="3787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Volunteering at the animal shelter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Includes all factors that shape your current situation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Accountant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My interview was successful,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and I got the _________.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Microsoft has an opening for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 Technical Trainer</a:t>
            </a:r>
          </a:p>
          <a:p>
            <a:pPr marL="342900" indent="-342900">
              <a:lnSpc>
                <a:spcPct val="150000"/>
              </a:lnSpc>
              <a:buClr>
                <a:srgbClr val="C6211E"/>
              </a:buClr>
              <a:buFont typeface="+mj-lt"/>
              <a:buAutoNum type="arabicParenR"/>
            </a:pPr>
            <a:r>
              <a:rPr lang="en-US" dirty="0">
                <a:effectLst/>
                <a:latin typeface="Arial" panose="020B0604020202020204" pitchFamily="34" charset="0"/>
              </a:rPr>
              <a:t>Right now, you are in your __________.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0B174-EE26-4E66-8E2D-62ADD13AC31E}"/>
              </a:ext>
            </a:extLst>
          </p:cNvPr>
          <p:cNvCxnSpPr>
            <a:cxnSpLocks/>
          </p:cNvCxnSpPr>
          <p:nvPr/>
        </p:nvCxnSpPr>
        <p:spPr>
          <a:xfrm>
            <a:off x="715359" y="1513298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B6D31FFC-BF9B-47B3-8AA4-E43AE18D87AD}"/>
              </a:ext>
            </a:extLst>
          </p:cNvPr>
          <p:cNvCxnSpPr>
            <a:cxnSpLocks/>
          </p:cNvCxnSpPr>
          <p:nvPr/>
        </p:nvCxnSpPr>
        <p:spPr>
          <a:xfrm>
            <a:off x="4177865" y="1513298"/>
            <a:ext cx="0" cy="4485481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44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17830"/>
            <a:ext cx="7886700" cy="1325563"/>
          </a:xfrm>
        </p:spPr>
        <p:txBody>
          <a:bodyPr/>
          <a:lstStyle/>
          <a:p>
            <a:r>
              <a:rPr lang="en-US" dirty="0">
                <a:solidFill>
                  <a:srgbClr val="C621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Roe’s Formula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359" y="2952861"/>
            <a:ext cx="3446736" cy="3298168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Clr>
                <a:srgbClr val="C6211E"/>
              </a:buClr>
              <a:buNone/>
            </a:pPr>
            <a:r>
              <a:rPr lang="en-US" sz="1800" dirty="0">
                <a:effectLst/>
                <a:latin typeface="Arial" panose="020B0604020202020204" pitchFamily="34" charset="0"/>
              </a:rPr>
              <a:t>S = sex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E = state of the economy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B = family background/ethnicity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C = chance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F = friends, peers</a:t>
            </a:r>
            <a:br>
              <a:rPr lang="en-US" sz="1800" dirty="0"/>
            </a:br>
            <a:r>
              <a:rPr lang="en-US" sz="1800" dirty="0">
                <a:effectLst/>
                <a:latin typeface="Arial" panose="020B0604020202020204" pitchFamily="34" charset="0"/>
              </a:rPr>
              <a:t>M = marital situation</a:t>
            </a:r>
            <a:endParaRPr lang="en-US" sz="1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326CA8E-4BF4-4AD2-9A51-9EDA19E597E7}"/>
              </a:ext>
            </a:extLst>
          </p:cNvPr>
          <p:cNvSpPr txBox="1"/>
          <p:nvPr/>
        </p:nvSpPr>
        <p:spPr>
          <a:xfrm>
            <a:off x="4548350" y="2952861"/>
            <a:ext cx="4672506" cy="2540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buClr>
                <a:srgbClr val="C6211E"/>
              </a:buClr>
            </a:pPr>
            <a:r>
              <a:rPr lang="en-US" dirty="0">
                <a:effectLst/>
                <a:latin typeface="Arial" panose="020B0604020202020204" pitchFamily="34" charset="0"/>
              </a:rPr>
              <a:t>L = general learning &amp; education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A = special acquired skills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P = physical characteristics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G = cognitive or special natural abilities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T = temperament/personality</a:t>
            </a:r>
            <a:br>
              <a:rPr lang="en-US" dirty="0"/>
            </a:br>
            <a:r>
              <a:rPr lang="en-US" dirty="0">
                <a:effectLst/>
                <a:latin typeface="Arial" panose="020B0604020202020204" pitchFamily="34" charset="0"/>
              </a:rPr>
              <a:t>I = interests/values</a:t>
            </a:r>
            <a:endParaRPr lang="en-US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280B174-EE26-4E66-8E2D-62ADD13AC31E}"/>
              </a:ext>
            </a:extLst>
          </p:cNvPr>
          <p:cNvCxnSpPr>
            <a:cxnSpLocks/>
          </p:cNvCxnSpPr>
          <p:nvPr/>
        </p:nvCxnSpPr>
        <p:spPr>
          <a:xfrm>
            <a:off x="715359" y="1513298"/>
            <a:ext cx="7799991" cy="0"/>
          </a:xfrm>
          <a:prstGeom prst="line">
            <a:avLst/>
          </a:prstGeom>
          <a:ln w="12700">
            <a:solidFill>
              <a:srgbClr val="33CCFF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8" name="Title 1">
            <a:extLst>
              <a:ext uri="{FF2B5EF4-FFF2-40B4-BE49-F238E27FC236}">
                <a16:creationId xmlns:a16="http://schemas.microsoft.com/office/drawing/2014/main" id="{A01D7F18-BA37-4961-9DD2-7C059D248746}"/>
              </a:ext>
            </a:extLst>
          </p:cNvPr>
          <p:cNvSpPr txBox="1">
            <a:spLocks/>
          </p:cNvSpPr>
          <p:nvPr/>
        </p:nvSpPr>
        <p:spPr>
          <a:xfrm>
            <a:off x="715359" y="143541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50000"/>
              </a:lnSpc>
            </a:pPr>
            <a:r>
              <a:rPr lang="en-US" sz="3000" dirty="0">
                <a:solidFill>
                  <a:schemeClr val="accent2"/>
                </a:solidFill>
                <a:effectLst/>
                <a:latin typeface="Arial" panose="020B0604020202020204" pitchFamily="34" charset="0"/>
              </a:rPr>
              <a:t>Occupational Choice </a:t>
            </a:r>
            <a:r>
              <a:rPr lang="en-US" sz="3200" dirty="0">
                <a:effectLst/>
                <a:latin typeface="Arial" panose="020B0604020202020204" pitchFamily="34" charset="0"/>
              </a:rPr>
              <a:t>= 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effectLst/>
                <a:latin typeface="Arial" panose="020B0604020202020204" pitchFamily="34" charset="0"/>
              </a:rPr>
              <a:t>S[(eE + bB + cC) +(fF, mM)) + (lL + aA) + (pP x gG x tT x iI)]</a:t>
            </a:r>
            <a:endParaRPr lang="en-US" sz="2200" dirty="0">
              <a:solidFill>
                <a:srgbClr val="C6211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295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540</TotalTime>
  <Words>569</Words>
  <Application>Microsoft Office PowerPoint</Application>
  <PresentationFormat>On-screen Show (4:3)</PresentationFormat>
  <Paragraphs>119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Bradley Hand ITC</vt:lpstr>
      <vt:lpstr>Calibri</vt:lpstr>
      <vt:lpstr>Calibri Light</vt:lpstr>
      <vt:lpstr>Wingdings</vt:lpstr>
      <vt:lpstr>Office Theme</vt:lpstr>
      <vt:lpstr>PowerPoint Presentation</vt:lpstr>
      <vt:lpstr>Presentation Overview</vt:lpstr>
      <vt:lpstr>Historical Review</vt:lpstr>
      <vt:lpstr>Vocational Guidance</vt:lpstr>
      <vt:lpstr>Career Planning Today</vt:lpstr>
      <vt:lpstr>Why Are Career Problems Important?</vt:lpstr>
      <vt:lpstr>Some Definitions</vt:lpstr>
      <vt:lpstr>Key Definitions Exercise</vt:lpstr>
      <vt:lpstr>Roe’s Formula</vt:lpstr>
      <vt:lpstr>Which of Roe’s 12 characteristics do you think is most important?  Why?</vt:lpstr>
      <vt:lpstr>Theories of Career Choice and Development</vt:lpstr>
      <vt:lpstr>Theories of Career Choice and Development</vt:lpstr>
      <vt:lpstr>Structured Theory Examples</vt:lpstr>
      <vt:lpstr>Process Theory Example</vt:lpstr>
      <vt:lpstr>Cognitive Information Processing Theory (CIP)</vt:lpstr>
      <vt:lpstr>Characteristics of Career Problems</vt:lpstr>
      <vt:lpstr>Information Processing Pyramid</vt:lpstr>
      <vt:lpstr>CASVE Cycle</vt:lpstr>
      <vt:lpstr>Summary</vt:lpstr>
    </vt:vector>
  </TitlesOfParts>
  <Company>Westmark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White</dc:creator>
  <cp:lastModifiedBy>Janet Lenz</cp:lastModifiedBy>
  <cp:revision>105</cp:revision>
  <dcterms:created xsi:type="dcterms:W3CDTF">2022-03-08T19:49:57Z</dcterms:created>
  <dcterms:modified xsi:type="dcterms:W3CDTF">2022-07-11T19:00:16Z</dcterms:modified>
</cp:coreProperties>
</file>