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329" r:id="rId3"/>
    <p:sldId id="285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286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679004-A568-4466-BF45-65012C87087F}"/>
              </a:ext>
            </a:extLst>
          </p:cNvPr>
          <p:cNvSpPr/>
          <p:nvPr/>
        </p:nvSpPr>
        <p:spPr>
          <a:xfrm>
            <a:off x="1691982" y="1517370"/>
            <a:ext cx="7318317" cy="3785652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dirty="0">
                <a:solidFill>
                  <a:srgbClr val="24B5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 Two:</a:t>
            </a:r>
            <a:br>
              <a:rPr lang="en-US" sz="6000" dirty="0">
                <a:solidFill>
                  <a:srgbClr val="24B5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24B5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Conditions Affecting Career Development</a:t>
            </a:r>
            <a:endParaRPr lang="en-US" sz="6000" b="1" dirty="0">
              <a:ln/>
              <a:solidFill>
                <a:srgbClr val="24B5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B3D6D8-955C-487B-8103-F96AFD7286C8}"/>
              </a:ext>
            </a:extLst>
          </p:cNvPr>
          <p:cNvCxnSpPr/>
          <p:nvPr/>
        </p:nvCxnSpPr>
        <p:spPr>
          <a:xfrm>
            <a:off x="1792074" y="2472378"/>
            <a:ext cx="7118131" cy="0"/>
          </a:xfrm>
          <a:prstGeom prst="line">
            <a:avLst/>
          </a:prstGeom>
          <a:ln w="12700">
            <a:solidFill>
              <a:srgbClr val="00FF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Units I &amp; II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C91CEDB-ECEE-4A57-BC46-EE6E4A1A0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87" y="1619250"/>
            <a:ext cx="6794564" cy="4351338"/>
          </a:xfrm>
        </p:spPr>
      </p:pic>
    </p:spTree>
    <p:extLst>
      <p:ext uri="{BB962C8B-B14F-4D97-AF65-F5344CB8AC3E}">
        <p14:creationId xmlns:p14="http://schemas.microsoft.com/office/powerpoint/2010/main" val="230175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Macro-Level Career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59171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Technology &amp; the global economy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Organizational culture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Alternative ways of working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Career and family roles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47803F-D6A3-4A33-ADF1-0E6675F49C25}"/>
              </a:ext>
            </a:extLst>
          </p:cNvPr>
          <p:cNvSpPr txBox="1"/>
          <p:nvPr/>
        </p:nvSpPr>
        <p:spPr>
          <a:xfrm>
            <a:off x="5578205" y="2913887"/>
            <a:ext cx="3002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H</a:t>
            </a:r>
            <a:r>
              <a:rPr lang="en-US" sz="32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ow might each of these impact your career?</a:t>
            </a:r>
            <a:endParaRPr lang="en-US" sz="32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7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Career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59171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Formulating a “vision” of success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Arial" panose="020B0604020202020204" pitchFamily="34" charset="0"/>
              </a:rPr>
              <a:t>Doing the “right” things in your career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Implementing a plan to do things “right” in your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effectLst/>
                <a:latin typeface="Arial" panose="020B0604020202020204" pitchFamily="34" charset="0"/>
              </a:rPr>
              <a:t>     career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Consider internal &amp; external forces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</a:rPr>
              <a:t> How do these ideas contribute to career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600" dirty="0">
                <a:latin typeface="Arial" panose="020B0604020202020204" pitchFamily="34" charset="0"/>
              </a:rPr>
              <a:t>     </a:t>
            </a:r>
            <a:r>
              <a:rPr lang="en-US" sz="2600" dirty="0">
                <a:effectLst/>
                <a:latin typeface="Arial" panose="020B0604020202020204" pitchFamily="34" charset="0"/>
              </a:rPr>
              <a:t>success and your PCT?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BB8E73-90AA-4B32-92F6-A3266235E9E1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9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0" y="3184161"/>
            <a:ext cx="7318317" cy="12677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dirty="0">
                <a:solidFill>
                  <a:srgbClr val="EF5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Careering in a </a:t>
            </a:r>
          </a:p>
          <a:p>
            <a:pPr marL="0" indent="0" algn="ctr">
              <a:buNone/>
            </a:pPr>
            <a:r>
              <a:rPr lang="en-US" sz="5200" dirty="0">
                <a:solidFill>
                  <a:srgbClr val="EF5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World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0" y="1493721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6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74023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6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Liberal Studies Courses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Courses that involve learning broadly about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things that make us what we are and the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world about us what it is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How do these courses relate to career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planning?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What are some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 Studies Courses &amp; Employers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Research says—organizations want students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</a:t>
            </a:r>
            <a:r>
              <a:rPr lang="en-US" dirty="0">
                <a:effectLst/>
                <a:latin typeface="Arial" panose="020B0604020202020204" pitchFamily="34" charset="0"/>
              </a:rPr>
              <a:t> who have the ability to work with a wide  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range of cultures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Highest-rated ability for new hires: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>
                <a:effectLst/>
                <a:latin typeface="Arial" panose="020B0604020202020204" pitchFamily="34" charset="0"/>
              </a:rPr>
              <a:t> Building </a:t>
            </a:r>
            <a:r>
              <a:rPr lang="en-US" dirty="0">
                <a:effectLst/>
                <a:latin typeface="Arial" panose="020B0604020202020204" pitchFamily="34" charset="0"/>
              </a:rPr>
              <a:t>and sustaining professional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</a:t>
            </a:r>
            <a:r>
              <a:rPr lang="en-US" dirty="0">
                <a:effectLst/>
                <a:latin typeface="Arial" panose="020B0604020202020204" pitchFamily="34" charset="0"/>
              </a:rPr>
              <a:t>working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Liberal Studies Courses &amp; Careers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506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b="1" dirty="0">
                <a:effectLst/>
                <a:latin typeface="Arial" panose="020B0604020202020204" pitchFamily="34" charset="0"/>
              </a:rPr>
              <a:t>Pyramid of Information- Processing Domains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General education courses provide knowledge</a:t>
            </a:r>
          </a:p>
          <a:p>
            <a:pPr marL="0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     about work options and the changing workplace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In terms of the </a:t>
            </a:r>
            <a:r>
              <a:rPr lang="en-US" b="1" dirty="0">
                <a:effectLst/>
                <a:latin typeface="Arial" panose="020B0604020202020204" pitchFamily="34" charset="0"/>
              </a:rPr>
              <a:t>CASVE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</a:rPr>
              <a:t>Cycle</a:t>
            </a:r>
            <a:r>
              <a:rPr lang="en-US" dirty="0">
                <a:effectLst/>
                <a:latin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General education courses help you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learn about and clarify societal ‘‘gaps’’ to which you might</a:t>
            </a:r>
          </a:p>
          <a:p>
            <a:pPr marL="914400" lvl="2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 </a:t>
            </a:r>
            <a:r>
              <a:rPr lang="en-US" dirty="0">
                <a:effectLst/>
                <a:latin typeface="Arial" panose="020B0604020202020204" pitchFamily="34" charset="0"/>
              </a:rPr>
              <a:t>want to dedicate your career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prioritize values used in your career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6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Career Metacognitions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797040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How can I use this information about the sociology of work, economic changes, workplace diversity, and alternative work styles to sharpen my PCT career metacognitions, and become a more effective career decision maker?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i="1" dirty="0">
                <a:effectLst/>
                <a:latin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How does this information relate to my: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i="1" dirty="0">
                <a:effectLst/>
                <a:latin typeface="Arial" panose="020B0604020202020204" pitchFamily="34" charset="0"/>
              </a:rPr>
              <a:t>gender?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i="1" dirty="0">
                <a:effectLst/>
                <a:latin typeface="Arial" panose="020B0604020202020204" pitchFamily="34" charset="0"/>
              </a:rPr>
              <a:t>cultural or ethnic group?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i="1" dirty="0">
                <a:effectLst/>
                <a:latin typeface="Arial" panose="020B0604020202020204" pitchFamily="34" charset="0"/>
              </a:rPr>
              <a:t>Religious preferences or spirituality?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800" i="1" dirty="0">
                <a:effectLst/>
                <a:latin typeface="Arial" panose="020B0604020202020204" pitchFamily="34" charset="0"/>
              </a:rPr>
              <a:t>identification with my community?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72303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Career Metacognitions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797040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How will this information affect my ‘‘careering’’ as I finish school, look for a good job, make plans for a significant personal relationship or family, and undertake job changes (voluntary or forced)?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i="1" dirty="0">
                <a:latin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How can I develop a 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strategic plan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 for my career in light of the powerful, rapidly changing socioeconomic forces affecting persons today?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5143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Career Metaphors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797040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Sailing your career ship: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i="1" dirty="0">
                <a:latin typeface="Arial" panose="020B0604020202020204" pitchFamily="34" charset="0"/>
              </a:rPr>
              <a:t>    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What are the conditions?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i="1" dirty="0">
                <a:latin typeface="Arial" panose="020B0604020202020204" pitchFamily="34" charset="0"/>
              </a:rPr>
              <a:t>    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Macrolevel forces to consider?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i="1" dirty="0">
                <a:effectLst/>
                <a:latin typeface="Arial" panose="020B0604020202020204" pitchFamily="34" charset="0"/>
              </a:rPr>
              <a:t> Roe’s “formula” for occupational choice: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i="1" dirty="0">
                <a:latin typeface="Arial" panose="020B0604020202020204" pitchFamily="34" charset="0"/>
              </a:rPr>
              <a:t>     </a:t>
            </a:r>
            <a:r>
              <a:rPr lang="en-US" sz="2000" i="1" dirty="0">
                <a:effectLst/>
                <a:latin typeface="Arial" panose="020B0604020202020204" pitchFamily="34" charset="0"/>
              </a:rPr>
              <a:t>How do these elements-- E, B, C, F, &amp; M shapes one’s career?</a:t>
            </a:r>
            <a:br>
              <a:rPr lang="en-US" sz="1400" i="1" dirty="0"/>
            </a:br>
            <a:endParaRPr lang="en-US" sz="1400" i="1" dirty="0"/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>
                <a:effectLst/>
                <a:latin typeface="Arial" panose="020B0604020202020204" pitchFamily="34" charset="0"/>
              </a:rPr>
              <a:t>(see Table 1.1)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8816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94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Successful Career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F38A-DD74-4249-8CAF-D1B31437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19506"/>
            <a:ext cx="7970405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Clr>
                <a:srgbClr val="C00000"/>
              </a:buClr>
              <a:buNone/>
            </a:pP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does this mean to you?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buClr>
                <a:srgbClr val="C00000"/>
              </a:buClr>
              <a:buNone/>
            </a:pP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do you define success?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0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469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Role of Liberal Studies Courses</vt:lpstr>
      <vt:lpstr>Liberal Studies Courses &amp; Employers</vt:lpstr>
      <vt:lpstr>Liberal Studies Courses &amp; Careers</vt:lpstr>
      <vt:lpstr>New Career Metacognitions</vt:lpstr>
      <vt:lpstr>New Career Metacognitions</vt:lpstr>
      <vt:lpstr>Two Career Metaphors</vt:lpstr>
      <vt:lpstr>Having a Successful Career</vt:lpstr>
      <vt:lpstr>Connecting Units I &amp; II</vt:lpstr>
      <vt:lpstr>Four Macro-Level Career Factors</vt:lpstr>
      <vt:lpstr>Strategic Career Thinking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127</cp:revision>
  <dcterms:created xsi:type="dcterms:W3CDTF">2022-03-08T19:49:57Z</dcterms:created>
  <dcterms:modified xsi:type="dcterms:W3CDTF">2022-05-12T20:06:25Z</dcterms:modified>
</cp:coreProperties>
</file>