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7" r:id="rId3"/>
    <p:sldId id="338" r:id="rId4"/>
    <p:sldId id="306" r:id="rId5"/>
    <p:sldId id="348" r:id="rId6"/>
    <p:sldId id="349" r:id="rId7"/>
    <p:sldId id="333" r:id="rId8"/>
    <p:sldId id="334" r:id="rId9"/>
    <p:sldId id="350" r:id="rId10"/>
    <p:sldId id="340" r:id="rId11"/>
    <p:sldId id="341" r:id="rId12"/>
    <p:sldId id="351" r:id="rId13"/>
    <p:sldId id="337" r:id="rId14"/>
    <p:sldId id="352" r:id="rId15"/>
    <p:sldId id="353" r:id="rId16"/>
    <p:sldId id="335" r:id="rId17"/>
    <p:sldId id="354" r:id="rId18"/>
    <p:sldId id="355" r:id="rId19"/>
    <p:sldId id="313" r:id="rId20"/>
    <p:sldId id="356" r:id="rId21"/>
    <p:sldId id="357" r:id="rId22"/>
    <p:sldId id="358" r:id="rId23"/>
    <p:sldId id="359" r:id="rId24"/>
    <p:sldId id="360" r:id="rId25"/>
    <p:sldId id="361" r:id="rId26"/>
    <p:sldId id="342" r:id="rId27"/>
    <p:sldId id="362" r:id="rId28"/>
    <p:sldId id="363" r:id="rId29"/>
    <p:sldId id="34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BC3BD"/>
    <a:srgbClr val="00FFCC"/>
    <a:srgbClr val="24B5AF"/>
    <a:srgbClr val="EE8640"/>
    <a:srgbClr val="EF5438"/>
    <a:srgbClr val="BDE6F5"/>
    <a:srgbClr val="66FFFF"/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6000" dirty="0">
                <a:solidFill>
                  <a:srgbClr val="EF5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Communications in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0" dirty="0">
                <a:solidFill>
                  <a:srgbClr val="EF5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Hunting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12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Organizing a Resume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Chronological vs. functional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the difference?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Advantages &amp; disadvantages of each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 use a combination of the two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0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Resume Categories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Identification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Career Objective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Education/Training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Experience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Other Categories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5069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Street or P.O. Box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City, State, Zip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Phone number(s)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 address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3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Objectives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Opinions vary on whether to include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Needs to focus on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job targets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 sought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emphasize career areas, position titles,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of organization, functional skills, specific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Avoid vague objectives that communicate no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useful information to employers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4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Objective Examples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Position Title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obtain a </a:t>
            </a:r>
            <a:r>
              <a:rPr lang="en-US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editor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position at a publishing firm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of Organization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Seeking a data analytics position in a </a:t>
            </a:r>
          </a:p>
          <a:p>
            <a:pPr marL="457200" lvl="1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 organization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Functional Area/Population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obtain a </a:t>
            </a:r>
            <a:r>
              <a:rPr lang="en-US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services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 working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endParaRPr lang="en-US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4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Objective Tips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your self-knowledge in formulating career objectives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occupational and employer information for ideas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 sample objectives in resume guides or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your campus career center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using the cover letter as a place to state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specific objective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Recognize importance of being able to clearly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your job search goal(s)</a:t>
            </a:r>
            <a:endParaRPr lang="en-US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Begin with highest level of training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Name/Date of Degree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Name/Location of Institution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Major(s)/Minor(s)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GPA/Major GPA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 coursework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Academic Honors (can also be a separate section)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Can include: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Paid/non-paid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Part-time/full-time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Internships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Volunteer/community service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Military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Other category names: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  <a:latin typeface="Arial" panose="020B0604020202020204" pitchFamily="34" charset="0"/>
              </a:rPr>
              <a:t>Related or Additional Experience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8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What to Include: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Position title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Name of organization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Organization’s location (city, state)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Dates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Duties/skills used/responsibilities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Accomplishments/results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Positive Action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6292"/>
            <a:ext cx="39433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Advised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Arranged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Built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Compiled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Demonstrated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Designed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E8FAAA-8B57-5BF6-B58C-6251E66FE737}"/>
              </a:ext>
            </a:extLst>
          </p:cNvPr>
          <p:cNvSpPr txBox="1"/>
          <p:nvPr/>
        </p:nvSpPr>
        <p:spPr>
          <a:xfrm>
            <a:off x="4523717" y="1614825"/>
            <a:ext cx="3731491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4E8FF-7583-FB8F-3741-1A2147B41593}"/>
              </a:ext>
            </a:extLst>
          </p:cNvPr>
          <p:cNvSpPr txBox="1"/>
          <p:nvPr/>
        </p:nvSpPr>
        <p:spPr>
          <a:xfrm>
            <a:off x="1840553" y="5412509"/>
            <a:ext cx="536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Arial" panose="020B0604020202020204" pitchFamily="34" charset="0"/>
              </a:rPr>
              <a:t>See complete list in Table 12.1 in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8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Letters in the job search process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Resume writing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Resume tips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Resume vs. vita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References/recommendation letters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Transcripts &amp; co-curricular transcripts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Record keeping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CIP perspective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Action Word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36292"/>
            <a:ext cx="72146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b="1" dirty="0">
                <a:effectLst/>
                <a:latin typeface="Arial" panose="020B0604020202020204" pitchFamily="34" charset="0"/>
              </a:rPr>
              <a:t>Sales Representative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Initiated</a:t>
            </a:r>
            <a:r>
              <a:rPr lang="en-US" sz="2000" dirty="0">
                <a:effectLst/>
                <a:latin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completed</a:t>
            </a:r>
            <a:r>
              <a:rPr lang="en-US" sz="2000" dirty="0">
                <a:effectLst/>
                <a:latin typeface="Arial" panose="020B0604020202020204" pitchFamily="34" charset="0"/>
              </a:rPr>
              <a:t> all services for new customers,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as well as 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handled</a:t>
            </a:r>
            <a:r>
              <a:rPr lang="en-US" sz="2000" dirty="0">
                <a:effectLst/>
                <a:latin typeface="Arial" panose="020B0604020202020204" pitchFamily="34" charset="0"/>
              </a:rPr>
              <a:t> all billing problems and service change orders.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b="1" dirty="0">
                <a:effectLst/>
                <a:latin typeface="Arial" panose="020B0604020202020204" pitchFamily="34" charset="0"/>
              </a:rPr>
              <a:t>Teaching Assistant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Served</a:t>
            </a:r>
            <a:r>
              <a:rPr lang="en-US" sz="2000" dirty="0">
                <a:effectLst/>
                <a:latin typeface="Arial" panose="020B0604020202020204" pitchFamily="34" charset="0"/>
              </a:rPr>
              <a:t> as peer educator in class of 110 students; helped 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design</a:t>
            </a:r>
            <a:r>
              <a:rPr lang="en-US" sz="2000" dirty="0">
                <a:effectLst/>
                <a:latin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implement</a:t>
            </a:r>
            <a:r>
              <a:rPr lang="en-US" sz="2000" dirty="0">
                <a:effectLst/>
                <a:latin typeface="Arial" panose="020B0604020202020204" pitchFamily="34" charset="0"/>
              </a:rPr>
              <a:t> lesson plans; assisted with 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grading</a:t>
            </a:r>
            <a:r>
              <a:rPr lang="en-US" sz="2000" dirty="0">
                <a:effectLst/>
                <a:latin typeface="Arial" panose="020B0604020202020204" pitchFamily="34" charset="0"/>
              </a:rPr>
              <a:t> assignments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0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25964"/>
            <a:ext cx="72146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Generally omitted from resume, including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Birthdate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Physical characteristics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Religion</a:t>
            </a:r>
          </a:p>
          <a:p>
            <a:pPr marL="0" indent="0">
              <a:lnSpc>
                <a:spcPct val="110000"/>
              </a:lnSpc>
              <a:buClr>
                <a:srgbClr val="CC3300"/>
              </a:buClr>
              <a:buNone/>
            </a:pP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Beware of including any information that could be used by cyberthieves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0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Reproducing Your Resume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25964"/>
            <a:ext cx="721469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Use word processing software to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produce a high-quality original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are the pros and cons of templates?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Use high quality printer and paper in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making copies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5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25964"/>
            <a:ext cx="7214695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Be brief, clear, concise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Be consistent in formatting,</a:t>
            </a:r>
            <a:br>
              <a:rPr lang="en-US" sz="2000" dirty="0"/>
            </a:br>
            <a:r>
              <a:rPr lang="en-US" sz="2000" dirty="0">
                <a:effectLst/>
                <a:latin typeface="Arial" panose="020B0604020202020204" pitchFamily="34" charset="0"/>
              </a:rPr>
              <a:t>use an easy-to-read layout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Be positive &amp; honest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Be careful—proof for errors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</a:rPr>
              <a:t>Be neat—quality of resume</a:t>
            </a:r>
            <a:br>
              <a:rPr lang="en-US" sz="2000" dirty="0"/>
            </a:br>
            <a:r>
              <a:rPr lang="en-US" sz="2000" dirty="0">
                <a:effectLst/>
                <a:latin typeface="Arial" panose="020B0604020202020204" pitchFamily="34" charset="0"/>
              </a:rPr>
              <a:t>reflects on you!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5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</a:t>
            </a:r>
            <a:r>
              <a:rPr lang="en-US" sz="4000" dirty="0" err="1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Don’t’s</a:t>
            </a:r>
            <a:endParaRPr lang="en-US" sz="40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81382"/>
            <a:ext cx="721469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State salary requirements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Give reasons for leaving 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Limit geographic range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Expound on philosophy or values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Offer any negative information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78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vs. Vita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81382"/>
            <a:ext cx="721469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 Most college graduates use brief resumes, 1-2</a:t>
            </a:r>
            <a:r>
              <a:rPr lang="en-US" sz="1800" dirty="0"/>
              <a:t>  </a:t>
            </a:r>
            <a:r>
              <a:rPr lang="en-US" sz="1800" dirty="0">
                <a:effectLst/>
                <a:latin typeface="Arial" panose="020B0604020202020204" pitchFamily="34" charset="0"/>
              </a:rPr>
              <a:t>pages long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Vita is more complete record of academic &amp;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effectLst/>
                <a:latin typeface="Arial" panose="020B0604020202020204" pitchFamily="34" charset="0"/>
              </a:rPr>
              <a:t>professional accomplishments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Graduate schools &amp; overseas employers may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effectLst/>
                <a:latin typeface="Arial" panose="020B0604020202020204" pitchFamily="34" charset="0"/>
              </a:rPr>
              <a:t>request a vita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Vita categories focus on areas of accomplishment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effectLst/>
                <a:latin typeface="Arial" panose="020B0604020202020204" pitchFamily="34" charset="0"/>
              </a:rPr>
              <a:t>valued by academic institutions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Clarify what format employers or graduate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schools are requesting from you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4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and Letters of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35772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3 to 4 individuals who can speak to employers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about your qualifications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Who are the best individuals to use?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Most important: ask references if they are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willing to do this before you share their names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List names/contact information on separate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sheet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See sample reference page figure 12.5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2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 and Co-Curricular Transcripts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7" y="1881954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Research suggests that employers often review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transcripts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Co-curricular transcripts (activities outside the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 classroom)—not as frequently requested by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 employers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Co-curricular transcript information can be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 included on resume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Key: Connect academic experience to positions</a:t>
            </a:r>
            <a:br>
              <a:rPr lang="en-US" sz="2000" dirty="0">
                <a:effectLst/>
                <a:latin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</a:rPr>
              <a:t>  you seek!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91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Keeping in the Job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Examples may include: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Job search correspondence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List of contacts &amp; referrals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Notes from conversations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Copies of job announcements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Employer literature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Interview travel arrangements &amp; receipts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Records may be paper, electronic, or both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1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resume and cover letter to communicate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values, interests, &amp;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what is available &amp; how your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qualifications match those positions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Targeting employers, following through with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CASVE cycle phase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 positively about what you have to offer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in the Job Search Process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63218"/>
            <a:ext cx="721469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Letter of inquiry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Cover letter—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Broadcast vs. Targeted approach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What’s the difference?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See sample outline in Figure 12.2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Tips on preparing effective cover letters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Letters in the electronic age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 Letter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1st paragraph – Opening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 for writing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of position, career area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you heard of the opening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2nd paragraph – Body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Mention related experience/qualifications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Slant to employing organization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interested in organized, position, location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 reader to any enclosed materials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 Letter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3rd paragraph – Closing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Request opportunity to visit employer, suggesting possible 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date/time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Indicate when you might follow up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Thank reader for considering your application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Sincerely,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000" dirty="0"/>
            </a:br>
            <a:r>
              <a:rPr lang="en-US" sz="2000" dirty="0">
                <a:effectLst/>
                <a:latin typeface="Fairwater Script Light" panose="020B0604020202020204" pitchFamily="2" charset="0"/>
              </a:rPr>
              <a:t>Include signature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Full 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8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in the Job Search Process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63218"/>
            <a:ext cx="721469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Interview appreciation letter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of acknowledgement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of acceptance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offer rejection letter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2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 of a Resume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Self-marketing tool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Highlights one’s relevant education,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experience, and related qualifications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Designed to get employer’s attention &amp; obtain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employers a picture of what value you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bring to the organization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8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Resume Styles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enerally, 1 page for college graduates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Longer for persons with advanced degrees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categories appropriate to job target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rder categories from most to least relevant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consistent format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Resumes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Posting resumes online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of key words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ssume that anyone will be able to see it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Scannable resumes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simpler format &amp; common headings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Emphasis on specific skills &amp; wording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 to employer/position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colored paper, folding, staples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3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1191</Words>
  <Application>Microsoft Office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Fairwater Script Light</vt:lpstr>
      <vt:lpstr>Wingdings</vt:lpstr>
      <vt:lpstr>Office Theme</vt:lpstr>
      <vt:lpstr>PowerPoint Presentation</vt:lpstr>
      <vt:lpstr>Presentation Overview</vt:lpstr>
      <vt:lpstr>Letters in the Job Search Process</vt:lpstr>
      <vt:lpstr>Cover Letter</vt:lpstr>
      <vt:lpstr>Cover Letter</vt:lpstr>
      <vt:lpstr>Letters in the Job Search Process</vt:lpstr>
      <vt:lpstr>Purpose of a Resume</vt:lpstr>
      <vt:lpstr>Resume Styles</vt:lpstr>
      <vt:lpstr>Alternative Resumes</vt:lpstr>
      <vt:lpstr>Organizing a Resume</vt:lpstr>
      <vt:lpstr>Resume Categories</vt:lpstr>
      <vt:lpstr>Identification</vt:lpstr>
      <vt:lpstr>Career Objectives</vt:lpstr>
      <vt:lpstr>Career Objective Examples</vt:lpstr>
      <vt:lpstr>Career Objective Tips</vt:lpstr>
      <vt:lpstr>Education</vt:lpstr>
      <vt:lpstr>Experience</vt:lpstr>
      <vt:lpstr>Experience</vt:lpstr>
      <vt:lpstr>Sample Positive Action Words</vt:lpstr>
      <vt:lpstr>Positive Action Word Examples</vt:lpstr>
      <vt:lpstr>Personal Data</vt:lpstr>
      <vt:lpstr>Reproducing Your Resume</vt:lpstr>
      <vt:lpstr>Resume Tips</vt:lpstr>
      <vt:lpstr>Resume Don’t’s</vt:lpstr>
      <vt:lpstr>Resume vs. Vita</vt:lpstr>
      <vt:lpstr>References and Letters of Recommendation</vt:lpstr>
      <vt:lpstr>Transcripts and Co-Curricular Transcripts</vt:lpstr>
      <vt:lpstr>Record Keeping in the Job Campaign</vt:lpstr>
      <vt:lpstr>CIP Perspective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338</cp:revision>
  <dcterms:created xsi:type="dcterms:W3CDTF">2022-03-08T19:49:57Z</dcterms:created>
  <dcterms:modified xsi:type="dcterms:W3CDTF">2022-05-14T22:42:52Z</dcterms:modified>
</cp:coreProperties>
</file>