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29" r:id="rId2"/>
    <p:sldMasterId id="2147483733" r:id="rId3"/>
  </p:sldMasterIdLst>
  <p:notesMasterIdLst>
    <p:notesMasterId r:id="rId25"/>
  </p:notesMasterIdLst>
  <p:handoutMasterIdLst>
    <p:handoutMasterId r:id="rId26"/>
  </p:handoutMasterIdLst>
  <p:sldIdLst>
    <p:sldId id="317" r:id="rId4"/>
    <p:sldId id="316" r:id="rId5"/>
    <p:sldId id="303" r:id="rId6"/>
    <p:sldId id="325" r:id="rId7"/>
    <p:sldId id="305" r:id="rId8"/>
    <p:sldId id="304" r:id="rId9"/>
    <p:sldId id="306" r:id="rId10"/>
    <p:sldId id="308" r:id="rId11"/>
    <p:sldId id="318" r:id="rId12"/>
    <p:sldId id="319" r:id="rId13"/>
    <p:sldId id="320" r:id="rId14"/>
    <p:sldId id="321" r:id="rId15"/>
    <p:sldId id="327" r:id="rId16"/>
    <p:sldId id="328" r:id="rId17"/>
    <p:sldId id="326" r:id="rId18"/>
    <p:sldId id="322" r:id="rId19"/>
    <p:sldId id="329" r:id="rId20"/>
    <p:sldId id="330" r:id="rId21"/>
    <p:sldId id="323" r:id="rId22"/>
    <p:sldId id="302" r:id="rId23"/>
    <p:sldId id="324"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2523"/>
    <a:srgbClr val="B00000"/>
    <a:srgbClr val="8A0000"/>
    <a:srgbClr val="DDD4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455EE9-817F-485F-8A3D-EC9F0C6FCEF4}" v="21" dt="2018-06-04T21:21:50.5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476" y="72"/>
      </p:cViewPr>
      <p:guideLst>
        <p:guide orient="horz" pos="2160"/>
        <p:guide pos="2880"/>
      </p:guideLst>
    </p:cSldViewPr>
  </p:slideViewPr>
  <p:notesTextViewPr>
    <p:cViewPr>
      <p:scale>
        <a:sx n="1" d="1"/>
        <a:sy n="1" d="1"/>
      </p:scale>
      <p:origin x="0" y="0"/>
    </p:cViewPr>
  </p:notesTextViewPr>
  <p:notesViewPr>
    <p:cSldViewPr showGuides="1">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a Stallings" userId="S::estallings@fsu.edu::0807456a-004f-407e-9cce-0654aac0a0ce" providerId="AD" clId="Web-{6928CAD7-6916-4B0A-BAD6-04CC5718D361}"/>
    <pc:docChg chg="modSld">
      <pc:chgData name="Erica Stallings" userId="S::estallings@fsu.edu::0807456a-004f-407e-9cce-0654aac0a0ce" providerId="AD" clId="Web-{6928CAD7-6916-4B0A-BAD6-04CC5718D361}" dt="2018-06-04T21:58:54.149" v="134" actId="14100"/>
      <pc:docMkLst>
        <pc:docMk/>
      </pc:docMkLst>
      <pc:sldChg chg="modSp">
        <pc:chgData name="Erica Stallings" userId="S::estallings@fsu.edu::0807456a-004f-407e-9cce-0654aac0a0ce" providerId="AD" clId="Web-{6928CAD7-6916-4B0A-BAD6-04CC5718D361}" dt="2018-06-04T21:56:19.847" v="50" actId="20577"/>
        <pc:sldMkLst>
          <pc:docMk/>
          <pc:sldMk cId="2359831791" sldId="329"/>
        </pc:sldMkLst>
        <pc:spChg chg="mod">
          <ac:chgData name="Erica Stallings" userId="S::estallings@fsu.edu::0807456a-004f-407e-9cce-0654aac0a0ce" providerId="AD" clId="Web-{6928CAD7-6916-4B0A-BAD6-04CC5718D361}" dt="2018-06-04T21:55:39.742" v="43" actId="1076"/>
          <ac:spMkLst>
            <pc:docMk/>
            <pc:sldMk cId="2359831791" sldId="329"/>
            <ac:spMk id="2" creationId="{D58496FE-567D-4FED-8433-FDFD5BA1395C}"/>
          </ac:spMkLst>
        </pc:spChg>
        <pc:spChg chg="mod">
          <ac:chgData name="Erica Stallings" userId="S::estallings@fsu.edu::0807456a-004f-407e-9cce-0654aac0a0ce" providerId="AD" clId="Web-{6928CAD7-6916-4B0A-BAD6-04CC5718D361}" dt="2018-06-04T21:56:19.847" v="50" actId="20577"/>
          <ac:spMkLst>
            <pc:docMk/>
            <pc:sldMk cId="2359831791" sldId="329"/>
            <ac:spMk id="3" creationId="{E213FD2F-3554-4F80-B476-F8756DA0F1C0}"/>
          </ac:spMkLst>
        </pc:spChg>
      </pc:sldChg>
      <pc:sldChg chg="modSp">
        <pc:chgData name="Erica Stallings" userId="S::estallings@fsu.edu::0807456a-004f-407e-9cce-0654aac0a0ce" providerId="AD" clId="Web-{6928CAD7-6916-4B0A-BAD6-04CC5718D361}" dt="2018-06-04T21:58:54.149" v="134" actId="14100"/>
        <pc:sldMkLst>
          <pc:docMk/>
          <pc:sldMk cId="4154527288" sldId="330"/>
        </pc:sldMkLst>
        <pc:spChg chg="mod">
          <ac:chgData name="Erica Stallings" userId="S::estallings@fsu.edu::0807456a-004f-407e-9cce-0654aac0a0ce" providerId="AD" clId="Web-{6928CAD7-6916-4B0A-BAD6-04CC5718D361}" dt="2018-06-04T21:58:40.694" v="128" actId="20577"/>
          <ac:spMkLst>
            <pc:docMk/>
            <pc:sldMk cId="4154527288" sldId="330"/>
            <ac:spMk id="2" creationId="{6CA33643-0841-4290-A6B8-DCDED4C40245}"/>
          </ac:spMkLst>
        </pc:spChg>
        <pc:spChg chg="mod">
          <ac:chgData name="Erica Stallings" userId="S::estallings@fsu.edu::0807456a-004f-407e-9cce-0654aac0a0ce" providerId="AD" clId="Web-{6928CAD7-6916-4B0A-BAD6-04CC5718D361}" dt="2018-06-04T21:58:54.149" v="134" actId="14100"/>
          <ac:spMkLst>
            <pc:docMk/>
            <pc:sldMk cId="4154527288" sldId="330"/>
            <ac:spMk id="3" creationId="{2F756AD9-9E3D-414F-9DC8-CD9F6CF12C4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6A90BA-8F3E-4C72-B79F-94A72179E543}" type="datetimeFigureOut">
              <a:rPr lang="en-US" smtClean="0"/>
              <a:t>6/4/2018</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D322DD-803C-4CC4-BF99-A0EFCE086B04}" type="slidenum">
              <a:rPr lang="en-US" smtClean="0"/>
              <a:t>‹#›</a:t>
            </a:fld>
            <a:endParaRPr lang="en-US" dirty="0"/>
          </a:p>
        </p:txBody>
      </p:sp>
    </p:spTree>
    <p:extLst>
      <p:ext uri="{BB962C8B-B14F-4D97-AF65-F5344CB8AC3E}">
        <p14:creationId xmlns:p14="http://schemas.microsoft.com/office/powerpoint/2010/main" val="1804638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1B9174-1F64-4017-B3AB-CA769C1595F3}" type="datetimeFigureOut">
              <a:rPr lang="en-US" smtClean="0"/>
              <a:t>6/4/2018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61443E-3DF4-4FED-B665-101236FFD1DD}" type="slidenum">
              <a:rPr lang="en-US" smtClean="0"/>
              <a:t>‹#›</a:t>
            </a:fld>
            <a:endParaRPr lang="en-US" dirty="0"/>
          </a:p>
        </p:txBody>
      </p:sp>
    </p:spTree>
    <p:extLst>
      <p:ext uri="{BB962C8B-B14F-4D97-AF65-F5344CB8AC3E}">
        <p14:creationId xmlns:p14="http://schemas.microsoft.com/office/powerpoint/2010/main" val="3677566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is a general introduction to the CASVE cycle.  Which is what it takes to make the best FROYO or Career Center team possible.  Knowing one’s self and the need to make a decision by identifying the gaps.  Analyzing options, synthesizing options with foundational knowledge, Valuing the options to select the top option, and then executing the decision.</a:t>
            </a:r>
            <a:endParaRPr lang="en-US" dirty="0"/>
          </a:p>
          <a:p>
            <a:endParaRPr lang="en-US" dirty="0"/>
          </a:p>
        </p:txBody>
      </p:sp>
      <p:sp>
        <p:nvSpPr>
          <p:cNvPr id="4" name="Slide Number Placeholder 3"/>
          <p:cNvSpPr>
            <a:spLocks noGrp="1"/>
          </p:cNvSpPr>
          <p:nvPr>
            <p:ph type="sldNum" sz="quarter" idx="10"/>
          </p:nvPr>
        </p:nvSpPr>
        <p:spPr/>
        <p:txBody>
          <a:bodyPr/>
          <a:lstStyle/>
          <a:p>
            <a:fld id="{5461443E-3DF4-4FED-B665-101236FFD1DD}" type="slidenum">
              <a:rPr lang="en-US" smtClean="0"/>
              <a:t>8</a:t>
            </a:fld>
            <a:endParaRPr lang="en-US" dirty="0"/>
          </a:p>
        </p:txBody>
      </p:sp>
    </p:spTree>
    <p:extLst>
      <p:ext uri="{BB962C8B-B14F-4D97-AF65-F5344CB8AC3E}">
        <p14:creationId xmlns:p14="http://schemas.microsoft.com/office/powerpoint/2010/main" val="3561779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097280" rtl="0" eaLnBrk="1" fontAlgn="auto" latinLnBrk="0" hangingPunct="1">
              <a:lnSpc>
                <a:spcPct val="100000"/>
              </a:lnSpc>
              <a:spcBef>
                <a:spcPts val="0"/>
              </a:spcBef>
              <a:spcAft>
                <a:spcPts val="0"/>
              </a:spcAft>
              <a:buClrTx/>
              <a:buSzTx/>
              <a:buFontTx/>
              <a:buNone/>
              <a:tabLst/>
              <a:defRPr/>
            </a:pPr>
            <a:r>
              <a:rPr lang="en-US" dirty="0"/>
              <a:t>Readiness is</a:t>
            </a:r>
            <a:r>
              <a:rPr lang="en-US" baseline="0" dirty="0"/>
              <a:t> a tenant of CIP, in regards to the level of service delivery needed by a student seeking career services. </a:t>
            </a:r>
          </a:p>
          <a:p>
            <a:pPr marL="0" marR="0" indent="0" algn="l" defTabSz="1097280" rtl="0" eaLnBrk="1" fontAlgn="auto" latinLnBrk="0" hangingPunct="1">
              <a:lnSpc>
                <a:spcPct val="100000"/>
              </a:lnSpc>
              <a:spcBef>
                <a:spcPts val="0"/>
              </a:spcBef>
              <a:spcAft>
                <a:spcPts val="0"/>
              </a:spcAft>
              <a:buClrTx/>
              <a:buSzTx/>
              <a:buFontTx/>
              <a:buNone/>
              <a:tabLst/>
              <a:defRPr/>
            </a:pPr>
            <a:r>
              <a:rPr lang="en-US" baseline="0" dirty="0"/>
              <a:t>However, this can also be used as an assessment when recruiting for an open position, as well as determining the extent and level of supervision needed.</a:t>
            </a:r>
          </a:p>
          <a:p>
            <a:pPr marL="0" marR="0" indent="0" algn="l" defTabSz="1097280" rtl="0" eaLnBrk="1" fontAlgn="auto" latinLnBrk="0" hangingPunct="1">
              <a:lnSpc>
                <a:spcPct val="100000"/>
              </a:lnSpc>
              <a:spcBef>
                <a:spcPts val="0"/>
              </a:spcBef>
              <a:spcAft>
                <a:spcPts val="0"/>
              </a:spcAft>
              <a:buClrTx/>
              <a:buSzTx/>
              <a:buFontTx/>
              <a:buNone/>
              <a:tabLst/>
              <a:defRPr/>
            </a:pPr>
            <a:r>
              <a:rPr lang="en-US" baseline="0" dirty="0"/>
              <a:t>Capability is effectively assessing skill and competency to do the job</a:t>
            </a:r>
          </a:p>
          <a:p>
            <a:pPr marL="0" marR="0" indent="0" algn="l" defTabSz="1097280" rtl="0" eaLnBrk="1" fontAlgn="auto" latinLnBrk="0" hangingPunct="1">
              <a:lnSpc>
                <a:spcPct val="100000"/>
              </a:lnSpc>
              <a:spcBef>
                <a:spcPts val="0"/>
              </a:spcBef>
              <a:spcAft>
                <a:spcPts val="0"/>
              </a:spcAft>
              <a:buClrTx/>
              <a:buSzTx/>
              <a:buFontTx/>
              <a:buNone/>
              <a:tabLst/>
              <a:defRPr/>
            </a:pPr>
            <a:r>
              <a:rPr lang="en-US" baseline="0" dirty="0"/>
              <a:t>Complexity is assessing areas such as: Family factors that could hinder them from accepting or successfully acclimating to Tallahassee, Are they juggling multiple responsibilities or commitments that could impact their commitment to work (school, relationships, etc.), is there an organizational or environmental fit</a:t>
            </a:r>
          </a:p>
          <a:p>
            <a:pPr marL="0" marR="0" indent="0" algn="l" defTabSz="109728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A46748D2-B9D8-2D40-AC08-3EC2C6BDF751}" type="slidenum">
              <a:rPr lang="en-US" smtClean="0"/>
              <a:t>9</a:t>
            </a:fld>
            <a:endParaRPr lang="en-US" dirty="0"/>
          </a:p>
        </p:txBody>
      </p:sp>
    </p:spTree>
    <p:extLst>
      <p:ext uri="{BB962C8B-B14F-4D97-AF65-F5344CB8AC3E}">
        <p14:creationId xmlns:p14="http://schemas.microsoft.com/office/powerpoint/2010/main" val="514906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career services a person with</a:t>
            </a:r>
            <a:r>
              <a:rPr lang="en-US" baseline="0" dirty="0"/>
              <a:t> low readiness would be referred to counseling services, at times someone with moderate readiness will be referred, while High readiness and most moderate readiness are a fit for brief staff assisted career advising.  </a:t>
            </a:r>
          </a:p>
          <a:p>
            <a:r>
              <a:rPr lang="en-US" baseline="0" dirty="0"/>
              <a:t>This is also the case in hiring.  The higher the readiness, the less support or frequency of supervision needed.  Which allows for faster adaptation and ownership of a role.</a:t>
            </a:r>
            <a:endParaRPr lang="en-US" dirty="0"/>
          </a:p>
        </p:txBody>
      </p:sp>
      <p:sp>
        <p:nvSpPr>
          <p:cNvPr id="4" name="Slide Number Placeholder 3"/>
          <p:cNvSpPr>
            <a:spLocks noGrp="1"/>
          </p:cNvSpPr>
          <p:nvPr>
            <p:ph type="sldNum" sz="quarter" idx="10"/>
          </p:nvPr>
        </p:nvSpPr>
        <p:spPr/>
        <p:txBody>
          <a:bodyPr/>
          <a:lstStyle/>
          <a:p>
            <a:fld id="{A46748D2-B9D8-2D40-AC08-3EC2C6BDF751}" type="slidenum">
              <a:rPr lang="en-US" smtClean="0"/>
              <a:t>10</a:t>
            </a:fld>
            <a:endParaRPr lang="en-US" dirty="0"/>
          </a:p>
        </p:txBody>
      </p:sp>
    </p:spTree>
    <p:extLst>
      <p:ext uri="{BB962C8B-B14F-4D97-AF65-F5344CB8AC3E}">
        <p14:creationId xmlns:p14="http://schemas.microsoft.com/office/powerpoint/2010/main" val="3721141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097280" rtl="0" eaLnBrk="1" fontAlgn="auto" latinLnBrk="0" hangingPunct="1">
              <a:lnSpc>
                <a:spcPct val="100000"/>
              </a:lnSpc>
              <a:spcBef>
                <a:spcPts val="0"/>
              </a:spcBef>
              <a:spcAft>
                <a:spcPts val="0"/>
              </a:spcAft>
              <a:buClrTx/>
              <a:buSzTx/>
              <a:buFontTx/>
              <a:buNone/>
              <a:tabLst/>
              <a:defRPr/>
            </a:pPr>
            <a:r>
              <a:rPr lang="en-US" baseline="0" dirty="0"/>
              <a:t>ILP’s serve to aligning professional development to strategic initiatives within the career center while allowing personalization and ownership of one’s career path.</a:t>
            </a:r>
          </a:p>
          <a:p>
            <a:pPr marL="0" marR="0" indent="0" algn="l" defTabSz="1097280" rtl="0" eaLnBrk="1" fontAlgn="auto" latinLnBrk="0" hangingPunct="1">
              <a:lnSpc>
                <a:spcPct val="100000"/>
              </a:lnSpc>
              <a:spcBef>
                <a:spcPts val="0"/>
              </a:spcBef>
              <a:spcAft>
                <a:spcPts val="0"/>
              </a:spcAft>
              <a:buClrTx/>
              <a:buSzTx/>
              <a:buFontTx/>
              <a:buNone/>
              <a:tabLst/>
              <a:defRPr/>
            </a:pPr>
            <a:r>
              <a:rPr lang="en-US" baseline="0" dirty="0"/>
              <a:t>Many times this leads to cross team partnerships on programming which allows for well rounded growth and a stronger sense of belonging within the career center.  It also allows leadership to work more effectively and intentionally when delegating tasks and projects to team members.</a:t>
            </a:r>
          </a:p>
          <a:p>
            <a:endParaRPr lang="en-US" dirty="0"/>
          </a:p>
        </p:txBody>
      </p:sp>
      <p:sp>
        <p:nvSpPr>
          <p:cNvPr id="4" name="Slide Number Placeholder 3"/>
          <p:cNvSpPr>
            <a:spLocks noGrp="1"/>
          </p:cNvSpPr>
          <p:nvPr>
            <p:ph type="sldNum" sz="quarter" idx="10"/>
          </p:nvPr>
        </p:nvSpPr>
        <p:spPr/>
        <p:txBody>
          <a:bodyPr/>
          <a:lstStyle/>
          <a:p>
            <a:fld id="{A46748D2-B9D8-2D40-AC08-3EC2C6BDF751}" type="slidenum">
              <a:rPr lang="en-US" smtClean="0"/>
              <a:t>11</a:t>
            </a:fld>
            <a:endParaRPr lang="en-US" dirty="0"/>
          </a:p>
        </p:txBody>
      </p:sp>
    </p:spTree>
    <p:extLst>
      <p:ext uri="{BB962C8B-B14F-4D97-AF65-F5344CB8AC3E}">
        <p14:creationId xmlns:p14="http://schemas.microsoft.com/office/powerpoint/2010/main" val="4009597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times we know when</a:t>
            </a:r>
            <a:r>
              <a:rPr lang="en-US" baseline="0" dirty="0"/>
              <a:t> an a position is going to become vacant because we are aware of career aspirations or complexity of life situations.</a:t>
            </a:r>
          </a:p>
          <a:p>
            <a:r>
              <a:rPr lang="en-US" baseline="0" dirty="0"/>
              <a:t>Due to understanding the VALUES, INTERESTS, and SKILLS of our Career Advisors, Graduate Assistants and Staff, we can align them with areas within the pyramid.</a:t>
            </a:r>
          </a:p>
          <a:p>
            <a:pPr marL="342900" indent="-342900">
              <a:buFont typeface="+mj-lt"/>
              <a:buAutoNum type="arabicPeriod"/>
            </a:pPr>
            <a:r>
              <a:rPr lang="en-US" baseline="0" dirty="0"/>
              <a:t>We look at the organization and team’s values, initiatives, and talents</a:t>
            </a:r>
          </a:p>
          <a:p>
            <a:pPr marL="342900" indent="-342900">
              <a:buFont typeface="+mj-lt"/>
              <a:buAutoNum type="arabicPeriod"/>
            </a:pPr>
            <a:r>
              <a:rPr lang="en-US" baseline="0" dirty="0"/>
              <a:t>We are aware of current and future needs, as well as internally based on career aspirations and capabilities do we have internal candidates for the job or do we need to look else where which demonstrates that we have a GAP in career center personnel.</a:t>
            </a:r>
          </a:p>
          <a:p>
            <a:pPr marL="342900" indent="-342900">
              <a:buFont typeface="+mj-lt"/>
              <a:buAutoNum type="arabicPeriod"/>
            </a:pPr>
            <a:r>
              <a:rPr lang="en-US" baseline="0" dirty="0"/>
              <a:t>We then generate likely alternatives externally depending on our network and what an outside candidate could bring to the position</a:t>
            </a:r>
          </a:p>
          <a:p>
            <a:pPr marL="342900" indent="-342900">
              <a:buFont typeface="+mj-lt"/>
              <a:buAutoNum type="arabicPeriod"/>
            </a:pPr>
            <a:r>
              <a:rPr lang="en-US" baseline="0" dirty="0"/>
              <a:t>Next we prioritize our alternatives based on out foundational knowledge of our organization, team, and potential options</a:t>
            </a:r>
          </a:p>
          <a:p>
            <a:pPr marL="342900" indent="-342900">
              <a:buFont typeface="+mj-lt"/>
              <a:buAutoNum type="arabicPeriod"/>
            </a:pPr>
            <a:r>
              <a:rPr lang="en-US" baseline="0" dirty="0"/>
              <a:t>Lastly we execute a search or effectively move Career Center Team members into positions where they are going to be most effective based on their capability and the institutional and organization fit.</a:t>
            </a:r>
          </a:p>
          <a:p>
            <a:pPr marL="342900" indent="-342900">
              <a:buFont typeface="+mj-lt"/>
              <a:buAutoNum type="arabicPeriod"/>
            </a:pPr>
            <a:r>
              <a:rPr lang="en-US" baseline="0" dirty="0"/>
              <a:t>If looking for an outside candidate, during the process, we effectively seek to understand who they are, are they a fit for the current position, and based on their readiness, are they a fit for potential positions in the future.</a:t>
            </a:r>
          </a:p>
          <a:p>
            <a:pPr marL="342900" indent="-342900">
              <a:buFont typeface="+mj-lt"/>
              <a:buAutoNum type="arabicPeriod"/>
            </a:pPr>
            <a:r>
              <a:rPr lang="en-US" baseline="0" dirty="0"/>
              <a:t>After working through the CASVE cycle during the recruitment and hiring process, based on their readiness, supervisors are better able to provide the need supervision for the new team member, as well as collaboratively work with the new team member to create a professional development plan based on his or her career aspirations.  Knowing one’s career aspirations might be within another team, this can actually foster better cross team collaborations and provide an informal liaison role or go to person for collaborative programing with the other team or unit.  Providing a since of purpose and belonging on the team where they currently reside, while fostering connections and enhancing skills for a future role within the Career Center.</a:t>
            </a:r>
          </a:p>
          <a:p>
            <a:pPr marL="342900" indent="-342900">
              <a:buFont typeface="+mj-lt"/>
              <a:buAutoNum type="arabicPeriod"/>
            </a:pPr>
            <a:r>
              <a:rPr lang="en-US" baseline="0" dirty="0"/>
              <a:t>These items, such as cross team programming or liaisons roles within the career center team can added to the staff development or individual learning plans.  Along with other opportunities both internal and externally for growth and development.</a:t>
            </a:r>
          </a:p>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A46748D2-B9D8-2D40-AC08-3EC2C6BDF751}" type="slidenum">
              <a:rPr lang="en-US" smtClean="0"/>
              <a:t>12</a:t>
            </a:fld>
            <a:endParaRPr lang="en-US" dirty="0"/>
          </a:p>
        </p:txBody>
      </p:sp>
    </p:spTree>
    <p:extLst>
      <p:ext uri="{BB962C8B-B14F-4D97-AF65-F5344CB8AC3E}">
        <p14:creationId xmlns:p14="http://schemas.microsoft.com/office/powerpoint/2010/main" val="2340413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and</a:t>
            </a:r>
            <a:r>
              <a:rPr lang="en-US" baseline="0" dirty="0"/>
              <a:t> Supervision of Career Advisors</a:t>
            </a:r>
            <a:endParaRPr lang="en-US" dirty="0"/>
          </a:p>
          <a:p>
            <a:r>
              <a:rPr lang="en-US" dirty="0"/>
              <a:t>Geneva, Li Pon, Jackie,</a:t>
            </a:r>
            <a:r>
              <a:rPr lang="en-US" baseline="0" dirty="0"/>
              <a:t> Joshua, Jenn, and Michelle (Internal to Career Center)</a:t>
            </a:r>
          </a:p>
          <a:p>
            <a:r>
              <a:rPr lang="en-US" baseline="0" dirty="0"/>
              <a:t>Erica, Coleman, Rebecca (External)</a:t>
            </a:r>
          </a:p>
          <a:p>
            <a:r>
              <a:rPr lang="en-US" baseline="0" dirty="0"/>
              <a:t>Kyle and Kevin (Internal to FSU and External to Career Center)</a:t>
            </a:r>
          </a:p>
          <a:p>
            <a:endParaRPr lang="en-US" dirty="0"/>
          </a:p>
        </p:txBody>
      </p:sp>
      <p:sp>
        <p:nvSpPr>
          <p:cNvPr id="4" name="Slide Number Placeholder 3"/>
          <p:cNvSpPr>
            <a:spLocks noGrp="1"/>
          </p:cNvSpPr>
          <p:nvPr>
            <p:ph type="sldNum" sz="quarter" idx="10"/>
          </p:nvPr>
        </p:nvSpPr>
        <p:spPr/>
        <p:txBody>
          <a:bodyPr/>
          <a:lstStyle/>
          <a:p>
            <a:fld id="{A46748D2-B9D8-2D40-AC08-3EC2C6BDF751}" type="slidenum">
              <a:rPr lang="en-US" smtClean="0"/>
              <a:t>16</a:t>
            </a:fld>
            <a:endParaRPr lang="en-US" dirty="0"/>
          </a:p>
        </p:txBody>
      </p:sp>
    </p:spTree>
    <p:extLst>
      <p:ext uri="{BB962C8B-B14F-4D97-AF65-F5344CB8AC3E}">
        <p14:creationId xmlns:p14="http://schemas.microsoft.com/office/powerpoint/2010/main" val="8502629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gradFill>
          <a:gsLst>
            <a:gs pos="0">
              <a:schemeClr val="accent2">
                <a:lumMod val="17000"/>
                <a:lumOff val="83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419895"/>
            <a:ext cx="7086600" cy="1104105"/>
          </a:xfrm>
        </p:spPr>
        <p:txBody>
          <a:bodyPr>
            <a:normAutofit/>
          </a:bodyPr>
          <a:lstStyle>
            <a:lvl1pPr algn="ctr">
              <a:defRPr sz="4000"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1521941" y="1842295"/>
            <a:ext cx="7162799" cy="3880773"/>
          </a:xfrm>
          <a:prstGeom prst="rect">
            <a:avLst/>
          </a:prstGeom>
        </p:spPr>
        <p:txBody>
          <a:bodyPr/>
          <a:lstStyle>
            <a:lvl1pPr marL="257175" indent="-257175">
              <a:buSzPct val="100000"/>
              <a:buFont typeface="Arial" panose="020B0604020202020204" pitchFamily="34" charset="0"/>
              <a:buChar char="•"/>
              <a:defRPr sz="3200">
                <a:latin typeface="Calibri" panose="020F0502020204030204" pitchFamily="34" charset="0"/>
                <a:cs typeface="Calibri" panose="020F0502020204030204" pitchFamily="34" charset="0"/>
              </a:defRPr>
            </a:lvl1pPr>
            <a:lvl2pPr marL="557213" indent="-214313">
              <a:buSzPct val="60000"/>
              <a:buFont typeface="Courier New" panose="02070309020205020404" pitchFamily="49" charset="0"/>
              <a:buChar char="o"/>
              <a:defRPr sz="3200">
                <a:latin typeface="Calibri" panose="020F0502020204030204" pitchFamily="34" charset="0"/>
                <a:cs typeface="Calibri" panose="020F0502020204030204" pitchFamily="34" charset="0"/>
              </a:defRPr>
            </a:lvl2pPr>
            <a:lvl3pPr marL="857250" indent="-171450">
              <a:buSzPct val="60000"/>
              <a:buFont typeface="Courier New" panose="02070309020205020404" pitchFamily="49" charset="0"/>
              <a:buChar char="o"/>
              <a:defRPr sz="3200">
                <a:latin typeface="Calibri" panose="020F0502020204030204" pitchFamily="34" charset="0"/>
                <a:cs typeface="Calibri" panose="020F0502020204030204" pitchFamily="34" charset="0"/>
              </a:defRPr>
            </a:lvl3pPr>
          </a:lstStyle>
          <a:p>
            <a:pPr lvl="0"/>
            <a:r>
              <a:rPr lang="en-US" dirty="0"/>
              <a:t>Edit Master text styles</a:t>
            </a:r>
          </a:p>
          <a:p>
            <a:pPr lvl="1"/>
            <a:r>
              <a:rPr lang="en-US" dirty="0"/>
              <a:t>Second level</a:t>
            </a:r>
          </a:p>
          <a:p>
            <a:pPr lvl="2"/>
            <a:r>
              <a:rPr lang="en-US" dirty="0"/>
              <a:t>Third level</a:t>
            </a:r>
          </a:p>
        </p:txBody>
      </p:sp>
      <p:pic>
        <p:nvPicPr>
          <p:cNvPr id="7"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0"/>
            <a:ext cx="998294" cy="6858000"/>
          </a:xfrm>
          <a:prstGeom prst="rect">
            <a:avLst/>
          </a:prstGeom>
        </p:spPr>
      </p:pic>
    </p:spTree>
    <p:extLst>
      <p:ext uri="{BB962C8B-B14F-4D97-AF65-F5344CB8AC3E}">
        <p14:creationId xmlns:p14="http://schemas.microsoft.com/office/powerpoint/2010/main" val="579715660"/>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806271" y="895254"/>
            <a:ext cx="5994718" cy="1646302"/>
          </a:xfrm>
        </p:spPr>
        <p:txBody>
          <a:bodyPr anchor="b">
            <a:noAutofit/>
          </a:bodyPr>
          <a:lstStyle>
            <a:lvl1pPr algn="ctr">
              <a:defRPr sz="4400" b="1">
                <a:solidFill>
                  <a:schemeClr val="accent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833655" y="3216040"/>
            <a:ext cx="5963215" cy="1096899"/>
          </a:xfrm>
          <a:prstGeom prst="rect">
            <a:avLst/>
          </a:prstGeom>
        </p:spPr>
        <p:txBody>
          <a:bodyPr anchor="t">
            <a:noAutofit/>
          </a:bodyPr>
          <a:lstStyle>
            <a:lvl1pPr marL="0" indent="0" algn="ctr">
              <a:buNone/>
              <a:defRPr sz="3200">
                <a:solidFill>
                  <a:schemeClr val="tx1">
                    <a:lumMod val="50000"/>
                    <a:lumOff val="50000"/>
                  </a:schemeClr>
                </a:solidFill>
                <a:latin typeface="Calibri" panose="020F0502020204030204" pitchFamily="34" charset="0"/>
                <a:cs typeface="Calibri" panose="020F0502020204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5403850" y="6041363"/>
            <a:ext cx="683954"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3D908-2B27-4A84-8FBF-999B15C54893}" type="datetimeFigureOut">
              <a:rPr kumimoji="0" lang="en-US" sz="675"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6/4/2018</a:t>
            </a:fld>
            <a:endParaRPr kumimoji="0" lang="en-US" sz="675"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a:xfrm>
            <a:off x="659332" y="5483591"/>
            <a:ext cx="472320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a:xfrm>
            <a:off x="6442998" y="6041363"/>
            <a:ext cx="512504"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F8047-4D40-4AE4-9E74-5434B0519093}" type="slidenum">
              <a:rPr kumimoji="0" lang="en-US" sz="675" b="0" i="0" u="none" strike="noStrike" kern="1200" cap="none" spc="0" normalizeH="0" baseline="0" noProof="0" smtClean="0">
                <a:ln>
                  <a:noFill/>
                </a:ln>
                <a:solidFill>
                  <a:srgbClr val="65021A"/>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dirty="0">
              <a:ln>
                <a:noFill/>
              </a:ln>
              <a:solidFill>
                <a:srgbClr val="65021A"/>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225344611"/>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447501" cy="1826581"/>
          </a:xfrm>
        </p:spPr>
        <p:txBody>
          <a:bodyPr anchor="b"/>
          <a:lstStyle>
            <a:lvl1pPr algn="l">
              <a:defRPr sz="3000" b="0" cap="none">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2743200"/>
            <a:ext cx="6447501" cy="860400"/>
          </a:xfrm>
          <a:prstGeom prst="rect">
            <a:avLst/>
          </a:prstGeo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5403850" y="6041363"/>
            <a:ext cx="683954"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3D908-2B27-4A84-8FBF-999B15C54893}" type="datetimeFigureOut">
              <a:rPr kumimoji="0" lang="en-US" sz="675"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6/4/2018</a:t>
            </a:fld>
            <a:endParaRPr kumimoji="0" lang="en-US" sz="675"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a:xfrm>
            <a:off x="6442998" y="6041363"/>
            <a:ext cx="512504"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F8047-4D40-4AE4-9E74-5434B0519093}" type="slidenum">
              <a:rPr kumimoji="0" lang="en-US" sz="675" b="0" i="0" u="none" strike="noStrike" kern="1200" cap="none" spc="0" normalizeH="0" baseline="0" noProof="0" smtClean="0">
                <a:ln>
                  <a:noFill/>
                </a:ln>
                <a:solidFill>
                  <a:srgbClr val="65021A"/>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dirty="0">
              <a:ln>
                <a:noFill/>
              </a:ln>
              <a:solidFill>
                <a:srgbClr val="65021A"/>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20179374"/>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641211" y="2778885"/>
            <a:ext cx="4112316" cy="2091290"/>
          </a:xfrm>
        </p:spPr>
        <p:txBody>
          <a:bodyPr lIns="0" tIns="0" rIns="0" bIns="0" anchor="t">
            <a:noAutofit/>
          </a:bodyPr>
          <a:lstStyle>
            <a:lvl1pPr algn="l">
              <a:lnSpc>
                <a:spcPct val="100000"/>
              </a:lnSpc>
              <a:defRPr sz="3375" b="1" spc="188">
                <a:solidFill>
                  <a:srgbClr val="F89C34"/>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641211" y="4960386"/>
            <a:ext cx="4112316" cy="688353"/>
          </a:xfrm>
        </p:spPr>
        <p:txBody>
          <a:bodyPr lIns="0" tIns="0" rIns="0" bIns="0" anchor="t">
            <a:noAutofit/>
          </a:bodyPr>
          <a:lstStyle>
            <a:lvl1pPr marL="0" indent="0" algn="l">
              <a:lnSpc>
                <a:spcPct val="100000"/>
              </a:lnSpc>
              <a:buNone/>
              <a:defRPr sz="1250">
                <a:solidFill>
                  <a:srgbClr val="4F2D7F"/>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Rectangle 6"/>
          <p:cNvSpPr/>
          <p:nvPr userDrawn="1"/>
        </p:nvSpPr>
        <p:spPr>
          <a:xfrm>
            <a:off x="1" y="6646333"/>
            <a:ext cx="9144000" cy="211667"/>
          </a:xfrm>
          <a:prstGeom prst="rect">
            <a:avLst/>
          </a:prstGeom>
          <a:solidFill>
            <a:srgbClr val="803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2D62"/>
              </a:solidFill>
              <a:effectLst/>
              <a:uLnTx/>
              <a:uFillTx/>
              <a:latin typeface="Calibri" panose="020F0502020204030204"/>
              <a:ea typeface="+mn-ea"/>
              <a:cs typeface="+mn-cs"/>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73373" y="670796"/>
            <a:ext cx="2517845" cy="1805704"/>
          </a:xfrm>
          <a:prstGeom prst="rect">
            <a:avLst/>
          </a:prstGeom>
        </p:spPr>
      </p:pic>
    </p:spTree>
    <p:extLst>
      <p:ext uri="{BB962C8B-B14F-4D97-AF65-F5344CB8AC3E}">
        <p14:creationId xmlns:p14="http://schemas.microsoft.com/office/powerpoint/2010/main" val="4144291264"/>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994211"/>
            <a:ext cx="7093246" cy="496267"/>
          </a:xfrm>
        </p:spPr>
        <p:txBody>
          <a:bodyPr/>
          <a:lstStyle>
            <a:lvl1pPr>
              <a:defRPr b="1">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28650" y="1533298"/>
            <a:ext cx="7092203" cy="39556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pPr defTabSz="685800"/>
            <a:r>
              <a:rPr lang="en-US" dirty="0">
                <a:solidFill>
                  <a:prstClr val="black">
                    <a:lumMod val="50000"/>
                    <a:lumOff val="50000"/>
                  </a:prstClr>
                </a:solidFill>
              </a:rPr>
              <a:t>©2017 National Association of Colleges and Employers. All rights reserved.</a:t>
            </a:r>
          </a:p>
        </p:txBody>
      </p:sp>
      <p:sp>
        <p:nvSpPr>
          <p:cNvPr id="6" name="Slide Number Placeholder 5"/>
          <p:cNvSpPr>
            <a:spLocks noGrp="1"/>
          </p:cNvSpPr>
          <p:nvPr>
            <p:ph type="sldNum" sz="quarter" idx="12"/>
          </p:nvPr>
        </p:nvSpPr>
        <p:spPr/>
        <p:txBody>
          <a:bodyPr/>
          <a:lstStyle/>
          <a:p>
            <a:pPr defTabSz="685800"/>
            <a:fld id="{AC6ABC86-3B89-5F43-BC47-1FE0CC740728}" type="slidenum">
              <a:rPr lang="en-US" smtClean="0">
                <a:solidFill>
                  <a:prstClr val="black">
                    <a:lumMod val="50000"/>
                    <a:lumOff val="50000"/>
                  </a:prstClr>
                </a:solidFill>
              </a:rPr>
              <a:pPr defTabSz="685800"/>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731633446"/>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1"/>
            <a:ext cx="6447501" cy="1826581"/>
          </a:xfrm>
        </p:spPr>
        <p:txBody>
          <a:bodyPr anchor="b"/>
          <a:lstStyle>
            <a:lvl1pPr algn="l">
              <a:defRPr sz="2250" b="0" cap="none">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609601" y="2743200"/>
            <a:ext cx="6447501" cy="860400"/>
          </a:xfrm>
          <a:prstGeom prst="rect">
            <a:avLst/>
          </a:prstGeom>
        </p:spPr>
        <p:txBody>
          <a:bodyPr anchor="t"/>
          <a:lstStyle>
            <a:lvl1pPr marL="0" indent="0" algn="l">
              <a:buNone/>
              <a:defRPr sz="1125">
                <a:solidFill>
                  <a:schemeClr val="tx1">
                    <a:lumMod val="50000"/>
                    <a:lumOff val="50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5403850" y="6041363"/>
            <a:ext cx="683954" cy="365125"/>
          </a:xfrm>
          <a:prstGeom prst="rect">
            <a:avLst/>
          </a:prstGeom>
        </p:spPr>
        <p:txBody>
          <a:bodyPr/>
          <a:lstStyle/>
          <a:p>
            <a:pPr algn="r" defTabSz="685800">
              <a:defRPr/>
            </a:pPr>
            <a:fld id="{1FC3D908-2B27-4A84-8FBF-999B15C54893}" type="datetimeFigureOut">
              <a:rPr lang="en-US" sz="506" smtClean="0">
                <a:solidFill>
                  <a:prstClr val="black">
                    <a:tint val="75000"/>
                  </a:prstClr>
                </a:solidFill>
                <a:latin typeface="Trebuchet MS" panose="020B0603020202020204"/>
              </a:rPr>
              <a:pPr algn="r" defTabSz="685800">
                <a:defRPr/>
              </a:pPr>
              <a:t>6/4/2018</a:t>
            </a:fld>
            <a:endParaRPr lang="en-US" sz="506" dirty="0">
              <a:solidFill>
                <a:prstClr val="black">
                  <a:tint val="75000"/>
                </a:prstClr>
              </a:solidFill>
              <a:latin typeface="Trebuchet MS" panose="020B0603020202020204"/>
            </a:endParaRPr>
          </a:p>
        </p:txBody>
      </p:sp>
      <p:sp>
        <p:nvSpPr>
          <p:cNvPr id="5" name="Footer Placeholder 4"/>
          <p:cNvSpPr>
            <a:spLocks noGrp="1"/>
          </p:cNvSpPr>
          <p:nvPr>
            <p:ph type="ftr" sz="quarter" idx="11"/>
          </p:nvPr>
        </p:nvSpPr>
        <p:spPr/>
        <p:txBody>
          <a:bodyPr/>
          <a:lstStyle/>
          <a:p>
            <a:pPr defTabSz="685800">
              <a:defRPr/>
            </a:pPr>
            <a:endParaRPr lang="en-US" sz="506" dirty="0">
              <a:solidFill>
                <a:prstClr val="black">
                  <a:tint val="75000"/>
                </a:prstClr>
              </a:solidFill>
              <a:latin typeface="Trebuchet MS" panose="020B0603020202020204"/>
              <a:ea typeface="+mn-ea"/>
            </a:endParaRPr>
          </a:p>
        </p:txBody>
      </p:sp>
      <p:sp>
        <p:nvSpPr>
          <p:cNvPr id="6" name="Slide Number Placeholder 5"/>
          <p:cNvSpPr>
            <a:spLocks noGrp="1"/>
          </p:cNvSpPr>
          <p:nvPr>
            <p:ph type="sldNum" sz="quarter" idx="12"/>
          </p:nvPr>
        </p:nvSpPr>
        <p:spPr>
          <a:xfrm>
            <a:off x="6442998" y="6041363"/>
            <a:ext cx="512504" cy="365125"/>
          </a:xfrm>
          <a:prstGeom prst="rect">
            <a:avLst/>
          </a:prstGeom>
        </p:spPr>
        <p:txBody>
          <a:bodyPr/>
          <a:lstStyle/>
          <a:p>
            <a:pPr defTabSz="685800">
              <a:defRPr/>
            </a:pPr>
            <a:fld id="{75CF8047-4D40-4AE4-9E74-5434B0519093}" type="slidenum">
              <a:rPr lang="en-US" sz="506" smtClean="0">
                <a:solidFill>
                  <a:srgbClr val="65021A"/>
                </a:solidFill>
                <a:latin typeface="Trebuchet MS" panose="020B0603020202020204"/>
                <a:ea typeface="+mn-ea"/>
              </a:rPr>
              <a:pPr defTabSz="685800">
                <a:defRPr/>
              </a:pPr>
              <a:t>‹#›</a:t>
            </a:fld>
            <a:endParaRPr lang="en-US" sz="506" dirty="0">
              <a:solidFill>
                <a:srgbClr val="65021A"/>
              </a:solidFill>
              <a:latin typeface="Trebuchet MS" panose="020B0603020202020204"/>
              <a:ea typeface="+mn-ea"/>
            </a:endParaRPr>
          </a:p>
        </p:txBody>
      </p:sp>
    </p:spTree>
    <p:extLst>
      <p:ext uri="{BB962C8B-B14F-4D97-AF65-F5344CB8AC3E}">
        <p14:creationId xmlns:p14="http://schemas.microsoft.com/office/powerpoint/2010/main" val="278698755"/>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641211" y="2778885"/>
            <a:ext cx="4112316" cy="2091290"/>
          </a:xfrm>
        </p:spPr>
        <p:txBody>
          <a:bodyPr lIns="0" tIns="0" rIns="0" bIns="0" anchor="t">
            <a:noAutofit/>
          </a:bodyPr>
          <a:lstStyle>
            <a:lvl1pPr algn="l">
              <a:lnSpc>
                <a:spcPct val="100000"/>
              </a:lnSpc>
              <a:defRPr sz="3375" b="1" spc="188">
                <a:solidFill>
                  <a:srgbClr val="F89C34"/>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641211" y="4960386"/>
            <a:ext cx="4112316" cy="688353"/>
          </a:xfrm>
        </p:spPr>
        <p:txBody>
          <a:bodyPr lIns="0" tIns="0" rIns="0" bIns="0" anchor="t">
            <a:noAutofit/>
          </a:bodyPr>
          <a:lstStyle>
            <a:lvl1pPr marL="0" indent="0" algn="l">
              <a:lnSpc>
                <a:spcPct val="100000"/>
              </a:lnSpc>
              <a:buNone/>
              <a:defRPr sz="1250">
                <a:solidFill>
                  <a:srgbClr val="4F2D7F"/>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Rectangle 6"/>
          <p:cNvSpPr/>
          <p:nvPr userDrawn="1"/>
        </p:nvSpPr>
        <p:spPr>
          <a:xfrm>
            <a:off x="1" y="6646333"/>
            <a:ext cx="9144000" cy="211667"/>
          </a:xfrm>
          <a:prstGeom prst="rect">
            <a:avLst/>
          </a:prstGeom>
          <a:solidFill>
            <a:srgbClr val="803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2D62"/>
              </a:solidFill>
              <a:effectLst/>
              <a:uLnTx/>
              <a:uFillTx/>
              <a:latin typeface="Calibri" panose="020F0502020204030204"/>
              <a:ea typeface="+mn-ea"/>
              <a:cs typeface="+mn-cs"/>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73373" y="670796"/>
            <a:ext cx="2517845" cy="1805704"/>
          </a:xfrm>
          <a:prstGeom prst="rect">
            <a:avLst/>
          </a:prstGeom>
        </p:spPr>
      </p:pic>
    </p:spTree>
    <p:extLst>
      <p:ext uri="{BB962C8B-B14F-4D97-AF65-F5344CB8AC3E}">
        <p14:creationId xmlns:p14="http://schemas.microsoft.com/office/powerpoint/2010/main" val="738896735"/>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994211"/>
            <a:ext cx="7093246" cy="496267"/>
          </a:xfrm>
        </p:spPr>
        <p:txBody>
          <a:bodyPr/>
          <a:lstStyle>
            <a:lvl1pPr>
              <a:defRPr b="1">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28650" y="1533298"/>
            <a:ext cx="7092203" cy="39556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pPr defTabSz="685800"/>
            <a:r>
              <a:rPr lang="en-US" dirty="0">
                <a:solidFill>
                  <a:prstClr val="black">
                    <a:lumMod val="50000"/>
                    <a:lumOff val="50000"/>
                  </a:prstClr>
                </a:solidFill>
              </a:rPr>
              <a:t>©2017 National Association of Colleges and Employers. All rights reserved.</a:t>
            </a:r>
          </a:p>
        </p:txBody>
      </p:sp>
      <p:sp>
        <p:nvSpPr>
          <p:cNvPr id="6" name="Slide Number Placeholder 5"/>
          <p:cNvSpPr>
            <a:spLocks noGrp="1"/>
          </p:cNvSpPr>
          <p:nvPr>
            <p:ph type="sldNum" sz="quarter" idx="12"/>
          </p:nvPr>
        </p:nvSpPr>
        <p:spPr/>
        <p:txBody>
          <a:bodyPr/>
          <a:lstStyle/>
          <a:p>
            <a:pPr defTabSz="685800"/>
            <a:fld id="{AC6ABC86-3B89-5F43-BC47-1FE0CC740728}" type="slidenum">
              <a:rPr lang="en-US" smtClean="0">
                <a:solidFill>
                  <a:prstClr val="black">
                    <a:lumMod val="50000"/>
                    <a:lumOff val="50000"/>
                  </a:prstClr>
                </a:solidFill>
              </a:rPr>
              <a:pPr defTabSz="685800"/>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969875570"/>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1"/>
            <a:ext cx="6447501" cy="1826581"/>
          </a:xfrm>
        </p:spPr>
        <p:txBody>
          <a:bodyPr anchor="b"/>
          <a:lstStyle>
            <a:lvl1pPr algn="l">
              <a:defRPr sz="2250" b="0" cap="none">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609601" y="2743200"/>
            <a:ext cx="6447501" cy="860400"/>
          </a:xfrm>
          <a:prstGeom prst="rect">
            <a:avLst/>
          </a:prstGeom>
        </p:spPr>
        <p:txBody>
          <a:bodyPr anchor="t"/>
          <a:lstStyle>
            <a:lvl1pPr marL="0" indent="0" algn="l">
              <a:buNone/>
              <a:defRPr sz="1125">
                <a:solidFill>
                  <a:schemeClr val="tx1">
                    <a:lumMod val="50000"/>
                    <a:lumOff val="50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5403850" y="6041363"/>
            <a:ext cx="683954" cy="365125"/>
          </a:xfrm>
          <a:prstGeom prst="rect">
            <a:avLst/>
          </a:prstGeom>
        </p:spPr>
        <p:txBody>
          <a:bodyPr/>
          <a:lstStyle/>
          <a:p>
            <a:pPr algn="r" defTabSz="685800">
              <a:defRPr/>
            </a:pPr>
            <a:fld id="{1FC3D908-2B27-4A84-8FBF-999B15C54893}" type="datetimeFigureOut">
              <a:rPr lang="en-US" sz="506" smtClean="0">
                <a:solidFill>
                  <a:prstClr val="black">
                    <a:tint val="75000"/>
                  </a:prstClr>
                </a:solidFill>
                <a:latin typeface="Trebuchet MS" panose="020B0603020202020204"/>
              </a:rPr>
              <a:pPr algn="r" defTabSz="685800">
                <a:defRPr/>
              </a:pPr>
              <a:t>6/4/2018</a:t>
            </a:fld>
            <a:endParaRPr lang="en-US" sz="506" dirty="0">
              <a:solidFill>
                <a:prstClr val="black">
                  <a:tint val="75000"/>
                </a:prstClr>
              </a:solidFill>
              <a:latin typeface="Trebuchet MS" panose="020B0603020202020204"/>
            </a:endParaRPr>
          </a:p>
        </p:txBody>
      </p:sp>
      <p:sp>
        <p:nvSpPr>
          <p:cNvPr id="5" name="Footer Placeholder 4"/>
          <p:cNvSpPr>
            <a:spLocks noGrp="1"/>
          </p:cNvSpPr>
          <p:nvPr>
            <p:ph type="ftr" sz="quarter" idx="11"/>
          </p:nvPr>
        </p:nvSpPr>
        <p:spPr/>
        <p:txBody>
          <a:bodyPr/>
          <a:lstStyle/>
          <a:p>
            <a:pPr defTabSz="685800">
              <a:defRPr/>
            </a:pPr>
            <a:endParaRPr lang="en-US" sz="506" dirty="0">
              <a:solidFill>
                <a:prstClr val="black">
                  <a:tint val="75000"/>
                </a:prstClr>
              </a:solidFill>
              <a:latin typeface="Trebuchet MS" panose="020B0603020202020204"/>
              <a:ea typeface="+mn-ea"/>
            </a:endParaRPr>
          </a:p>
        </p:txBody>
      </p:sp>
      <p:sp>
        <p:nvSpPr>
          <p:cNvPr id="6" name="Slide Number Placeholder 5"/>
          <p:cNvSpPr>
            <a:spLocks noGrp="1"/>
          </p:cNvSpPr>
          <p:nvPr>
            <p:ph type="sldNum" sz="quarter" idx="12"/>
          </p:nvPr>
        </p:nvSpPr>
        <p:spPr>
          <a:xfrm>
            <a:off x="6442998" y="6041363"/>
            <a:ext cx="512504" cy="365125"/>
          </a:xfrm>
          <a:prstGeom prst="rect">
            <a:avLst/>
          </a:prstGeom>
        </p:spPr>
        <p:txBody>
          <a:bodyPr/>
          <a:lstStyle/>
          <a:p>
            <a:pPr defTabSz="685800">
              <a:defRPr/>
            </a:pPr>
            <a:fld id="{75CF8047-4D40-4AE4-9E74-5434B0519093}" type="slidenum">
              <a:rPr lang="en-US" sz="506" smtClean="0">
                <a:solidFill>
                  <a:srgbClr val="65021A"/>
                </a:solidFill>
                <a:latin typeface="Trebuchet MS" panose="020B0603020202020204"/>
                <a:ea typeface="+mn-ea"/>
              </a:rPr>
              <a:pPr defTabSz="685800">
                <a:defRPr/>
              </a:pPr>
              <a:t>‹#›</a:t>
            </a:fld>
            <a:endParaRPr lang="en-US" sz="506" dirty="0">
              <a:solidFill>
                <a:srgbClr val="65021A"/>
              </a:solidFill>
              <a:latin typeface="Trebuchet MS" panose="020B0603020202020204"/>
              <a:ea typeface="+mn-ea"/>
            </a:endParaRPr>
          </a:p>
        </p:txBody>
      </p:sp>
    </p:spTree>
    <p:extLst>
      <p:ext uri="{BB962C8B-B14F-4D97-AF65-F5344CB8AC3E}">
        <p14:creationId xmlns:p14="http://schemas.microsoft.com/office/powerpoint/2010/main" val="2185736280"/>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17000"/>
                <a:lumOff val="83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0"/>
          <a:tileRect/>
        </a:gradFill>
        <a:effectLst/>
      </p:bgPr>
    </p:bg>
    <p:spTree>
      <p:nvGrpSpPr>
        <p:cNvPr id="1" name=""/>
        <p:cNvGrpSpPr/>
        <p:nvPr/>
      </p:nvGrpSpPr>
      <p:grpSpPr>
        <a:xfrm>
          <a:off x="0" y="0"/>
          <a:ext cx="0" cy="0"/>
          <a:chOff x="0" y="0"/>
          <a:chExt cx="0" cy="0"/>
        </a:xfrm>
      </p:grpSpPr>
      <p:grpSp>
        <p:nvGrpSpPr>
          <p:cNvPr id="7" name="Group 6"/>
          <p:cNvGrpSpPr/>
          <p:nvPr/>
        </p:nvGrpSpPr>
        <p:grpSpPr>
          <a:xfrm>
            <a:off x="0" y="-24714"/>
            <a:ext cx="9144000" cy="6891181"/>
            <a:chOff x="0" y="-24714"/>
            <a:chExt cx="12192000" cy="6891181"/>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01463" y="-24714"/>
              <a:ext cx="2854327"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0596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5257800"/>
          </a:xfrm>
          <a:prstGeom prst="rect">
            <a:avLst/>
          </a:prstGeom>
        </p:spPr>
        <p:txBody>
          <a:bodyPr vert="horz" lIns="91440" tIns="45720" rIns="91440" bIns="45720" rtlCol="0" anchor="t">
            <a:noAutofit/>
          </a:bodyPr>
          <a:lstStyle/>
          <a:p>
            <a:r>
              <a:rPr lang="en-US" dirty="0"/>
              <a:t>Title </a:t>
            </a:r>
            <a:br>
              <a:rPr lang="en-US" dirty="0"/>
            </a:br>
            <a:r>
              <a:rPr lang="en-US" dirty="0"/>
              <a:t>Slide </a:t>
            </a:r>
            <a:br>
              <a:rPr lang="en-US" dirty="0"/>
            </a:br>
            <a:r>
              <a:rPr lang="en-US" dirty="0"/>
              <a:t>Here</a:t>
            </a:r>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9600" y="6035854"/>
            <a:ext cx="2133600" cy="593546"/>
          </a:xfrm>
          <a:prstGeom prst="rect">
            <a:avLst/>
          </a:prstGeom>
        </p:spPr>
      </p:pic>
      <p:sp>
        <p:nvSpPr>
          <p:cNvPr id="19" name="TextBox 18"/>
          <p:cNvSpPr txBox="1"/>
          <p:nvPr userDrawn="1"/>
        </p:nvSpPr>
        <p:spPr>
          <a:xfrm>
            <a:off x="2869605" y="6132935"/>
            <a:ext cx="3429000" cy="400110"/>
          </a:xfrm>
          <a:prstGeom prst="rect">
            <a:avLst/>
          </a:prstGeom>
          <a:noFill/>
        </p:spPr>
        <p:txBody>
          <a:bodyPr wrap="square" rtlCol="0">
            <a:spAutoFit/>
          </a:bodyPr>
          <a:lstStyle/>
          <a:p>
            <a:pPr algn="ctr" defTabSz="342900"/>
            <a:r>
              <a:rPr lang="en-US" sz="2000" b="1" baseline="0" dirty="0">
                <a:solidFill>
                  <a:srgbClr val="65021A"/>
                </a:solidFill>
                <a:latin typeface="Calibri" panose="020F0502020204030204" pitchFamily="34" charset="0"/>
                <a:cs typeface="Times New Roman" pitchFamily="18" charset="0"/>
              </a:rPr>
              <a:t>career.fsu.edu • 850.644.6431</a:t>
            </a:r>
          </a:p>
        </p:txBody>
      </p:sp>
    </p:spTree>
    <p:extLst>
      <p:ext uri="{BB962C8B-B14F-4D97-AF65-F5344CB8AC3E}">
        <p14:creationId xmlns:p14="http://schemas.microsoft.com/office/powerpoint/2010/main" val="3581376088"/>
      </p:ext>
    </p:extLst>
  </p:cSld>
  <p:clrMap bg1="lt1" tx1="dk1" bg2="lt2" tx2="dk2" accent1="accent1" accent2="accent2" accent3="accent3" accent4="accent4" accent5="accent5" accent6="accent6" hlink="hlink" folHlink="folHlink"/>
  <p:sldLayoutIdLst>
    <p:sldLayoutId id="2147483727" r:id="rId1"/>
    <p:sldLayoutId id="2147483726" r:id="rId2"/>
    <p:sldLayoutId id="2147483728" r:id="rId3"/>
  </p:sldLayoutIdLst>
  <p:transition spd="slow">
    <p:randomBar dir="vert"/>
  </p:transition>
  <p:txStyles>
    <p:titleStyle>
      <a:lvl1pPr algn="ctr" defTabSz="342900" rtl="0" eaLnBrk="1" latinLnBrk="0" hangingPunct="1">
        <a:spcBef>
          <a:spcPct val="0"/>
        </a:spcBef>
        <a:buNone/>
        <a:defRPr sz="9600" kern="1200">
          <a:solidFill>
            <a:schemeClr val="accent1"/>
          </a:solidFill>
          <a:latin typeface="Adobe Garamond Pro Bold" panose="02020702060506020403" pitchFamily="18"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l="46603" r="31114"/>
          <a:stretch/>
        </p:blipFill>
        <p:spPr>
          <a:xfrm>
            <a:off x="7106477" y="0"/>
            <a:ext cx="2037523" cy="6858000"/>
          </a:xfrm>
          <a:prstGeom prst="rect">
            <a:avLst/>
          </a:prstGeom>
        </p:spPr>
      </p:pic>
      <p:sp>
        <p:nvSpPr>
          <p:cNvPr id="2" name="Title Placeholder 1"/>
          <p:cNvSpPr>
            <a:spLocks noGrp="1"/>
          </p:cNvSpPr>
          <p:nvPr>
            <p:ph type="title"/>
          </p:nvPr>
        </p:nvSpPr>
        <p:spPr>
          <a:xfrm>
            <a:off x="628650" y="978038"/>
            <a:ext cx="7092203" cy="457357"/>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628650" y="1510886"/>
            <a:ext cx="7092203" cy="3955636"/>
          </a:xfrm>
          <a:prstGeom prst="rect">
            <a:avLst/>
          </a:prstGeom>
        </p:spPr>
        <p:txBody>
          <a:bodyPr vert="horz" lIns="0" tIns="0" rIns="0" bIns="0" rtlCol="0">
            <a:noAutofit/>
          </a:bodyPr>
          <a:lstStyle/>
          <a:p>
            <a:pPr lvl="1"/>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060558"/>
            <a:ext cx="4291219" cy="194493"/>
          </a:xfrm>
          <a:prstGeom prst="rect">
            <a:avLst/>
          </a:prstGeom>
        </p:spPr>
        <p:txBody>
          <a:bodyPr vert="horz" lIns="0" tIns="0" rIns="0" bIns="0" rtlCol="0" anchor="b"/>
          <a:lstStyle>
            <a:lvl1pPr algn="l">
              <a:defRPr sz="531">
                <a:solidFill>
                  <a:schemeClr val="tx1">
                    <a:lumMod val="50000"/>
                    <a:lumOff val="50000"/>
                  </a:schemeClr>
                </a:solidFill>
                <a:latin typeface="Arial" charset="0"/>
                <a:ea typeface="Arial" charset="0"/>
                <a:cs typeface="Arial" charset="0"/>
              </a:defRPr>
            </a:lvl1pPr>
          </a:lstStyle>
          <a:p>
            <a:pPr defTabSz="685800"/>
            <a:r>
              <a:rPr lang="en-US" dirty="0">
                <a:solidFill>
                  <a:prstClr val="black">
                    <a:lumMod val="50000"/>
                    <a:lumOff val="50000"/>
                  </a:prstClr>
                </a:solidFill>
              </a:rPr>
              <a:t>©2017 National Association of Colleges and Employers. All rights reserved.</a:t>
            </a:r>
          </a:p>
        </p:txBody>
      </p:sp>
      <p:sp>
        <p:nvSpPr>
          <p:cNvPr id="6" name="Slide Number Placeholder 5"/>
          <p:cNvSpPr>
            <a:spLocks noGrp="1"/>
          </p:cNvSpPr>
          <p:nvPr>
            <p:ph type="sldNum" sz="quarter" idx="4"/>
          </p:nvPr>
        </p:nvSpPr>
        <p:spPr>
          <a:xfrm>
            <a:off x="5663453" y="6065376"/>
            <a:ext cx="2057400" cy="189675"/>
          </a:xfrm>
          <a:prstGeom prst="rect">
            <a:avLst/>
          </a:prstGeom>
        </p:spPr>
        <p:txBody>
          <a:bodyPr vert="horz" lIns="0" tIns="0" rIns="0" bIns="0" rtlCol="0" anchor="b"/>
          <a:lstStyle>
            <a:lvl1pPr algn="r">
              <a:defRPr sz="531">
                <a:solidFill>
                  <a:schemeClr val="tx1">
                    <a:lumMod val="50000"/>
                    <a:lumOff val="50000"/>
                  </a:schemeClr>
                </a:solidFill>
                <a:latin typeface="Arial" charset="0"/>
                <a:ea typeface="Arial" charset="0"/>
                <a:cs typeface="Arial" charset="0"/>
              </a:defRPr>
            </a:lvl1pPr>
          </a:lstStyle>
          <a:p>
            <a:pPr defTabSz="685800"/>
            <a:fld id="{AC6ABC86-3B89-5F43-BC47-1FE0CC740728}" type="slidenum">
              <a:rPr lang="en-US" smtClean="0">
                <a:solidFill>
                  <a:prstClr val="black">
                    <a:lumMod val="50000"/>
                    <a:lumOff val="50000"/>
                  </a:prstClr>
                </a:solidFill>
              </a:rPr>
              <a:pPr defTabSz="685800"/>
              <a:t>‹#›</a:t>
            </a:fld>
            <a:endParaRPr lang="en-US" dirty="0">
              <a:solidFill>
                <a:prstClr val="black">
                  <a:lumMod val="50000"/>
                  <a:lumOff val="50000"/>
                </a:prstClr>
              </a:solidFill>
            </a:endParaRPr>
          </a:p>
        </p:txBody>
      </p:sp>
      <p:sp>
        <p:nvSpPr>
          <p:cNvPr id="10" name="Rectangle 9"/>
          <p:cNvSpPr/>
          <p:nvPr userDrawn="1"/>
        </p:nvSpPr>
        <p:spPr>
          <a:xfrm>
            <a:off x="1" y="6646333"/>
            <a:ext cx="9144000" cy="211667"/>
          </a:xfrm>
          <a:prstGeom prst="rect">
            <a:avLst/>
          </a:prstGeom>
          <a:solidFill>
            <a:srgbClr val="803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2D6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59195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Lst>
  <p:transition spd="slow">
    <p:randomBar dir="vert"/>
  </p:transition>
  <p:hf hdr="0" dt="0"/>
  <p:txStyles>
    <p:titleStyle>
      <a:lvl1pPr algn="l" defTabSz="685800" rtl="0" eaLnBrk="1" latinLnBrk="0" hangingPunct="1">
        <a:lnSpc>
          <a:spcPts val="1875"/>
        </a:lnSpc>
        <a:spcBef>
          <a:spcPct val="0"/>
        </a:spcBef>
        <a:buNone/>
        <a:defRPr sz="1750" b="1" kern="1200" spc="188">
          <a:solidFill>
            <a:srgbClr val="4F2D7F"/>
          </a:solidFill>
          <a:latin typeface="Arial" charset="0"/>
          <a:ea typeface="Arial" charset="0"/>
          <a:cs typeface="Arial" charset="0"/>
        </a:defRPr>
      </a:lvl1pPr>
    </p:titleStyle>
    <p:bodyStyle>
      <a:lvl1pPr marL="145852" indent="-133946" algn="l" defTabSz="685800" rtl="0" eaLnBrk="1" latinLnBrk="0" hangingPunct="1">
        <a:lnSpc>
          <a:spcPts val="1250"/>
        </a:lnSpc>
        <a:spcBef>
          <a:spcPts val="750"/>
        </a:spcBef>
        <a:spcAft>
          <a:spcPts val="375"/>
        </a:spcAft>
        <a:buClr>
          <a:srgbClr val="F89C34"/>
        </a:buClr>
        <a:buFont typeface="Arial" panose="020B0604020202020204" pitchFamily="34" charset="0"/>
        <a:buChar char="•"/>
        <a:tabLst/>
        <a:defRPr sz="1000" kern="1200">
          <a:solidFill>
            <a:schemeClr val="tx1"/>
          </a:solidFill>
          <a:latin typeface="Arial" charset="0"/>
          <a:ea typeface="Arial" charset="0"/>
          <a:cs typeface="Arial" charset="0"/>
        </a:defRPr>
      </a:lvl1pPr>
      <a:lvl2pPr marL="145852" indent="-133946" algn="l" defTabSz="685800" rtl="0" eaLnBrk="1" latinLnBrk="0" hangingPunct="1">
        <a:lnSpc>
          <a:spcPts val="1250"/>
        </a:lnSpc>
        <a:spcBef>
          <a:spcPts val="0"/>
        </a:spcBef>
        <a:spcAft>
          <a:spcPts val="375"/>
        </a:spcAft>
        <a:buClr>
          <a:srgbClr val="F89C34"/>
        </a:buClr>
        <a:buFont typeface="Arial" panose="020B0604020202020204" pitchFamily="34" charset="0"/>
        <a:buChar char="•"/>
        <a:tabLst/>
        <a:defRPr sz="1000" kern="1200">
          <a:solidFill>
            <a:schemeClr val="tx1"/>
          </a:solidFill>
          <a:latin typeface="Arial" charset="0"/>
          <a:ea typeface="Arial" charset="0"/>
          <a:cs typeface="Arial" charset="0"/>
        </a:defRPr>
      </a:lvl2pPr>
      <a:lvl3pPr marL="145852" indent="-133946" algn="l" defTabSz="685800" rtl="0" eaLnBrk="1" latinLnBrk="0" hangingPunct="1">
        <a:lnSpc>
          <a:spcPts val="1250"/>
        </a:lnSpc>
        <a:spcBef>
          <a:spcPts val="0"/>
        </a:spcBef>
        <a:spcAft>
          <a:spcPts val="375"/>
        </a:spcAft>
        <a:buClr>
          <a:srgbClr val="F89C34"/>
        </a:buClr>
        <a:buFont typeface="Arial" panose="020B0604020202020204" pitchFamily="34" charset="0"/>
        <a:buChar char="•"/>
        <a:tabLst/>
        <a:defRPr sz="1000" kern="1200">
          <a:solidFill>
            <a:schemeClr val="tx1"/>
          </a:solidFill>
          <a:latin typeface="Arial" charset="0"/>
          <a:ea typeface="Arial" charset="0"/>
          <a:cs typeface="Arial" charset="0"/>
        </a:defRPr>
      </a:lvl3pPr>
      <a:lvl4pPr marL="145852" indent="-133946" algn="l" defTabSz="685800" rtl="0" eaLnBrk="1" latinLnBrk="0" hangingPunct="1">
        <a:lnSpc>
          <a:spcPts val="1250"/>
        </a:lnSpc>
        <a:spcBef>
          <a:spcPts val="0"/>
        </a:spcBef>
        <a:spcAft>
          <a:spcPts val="375"/>
        </a:spcAft>
        <a:buClr>
          <a:srgbClr val="F89C34"/>
        </a:buClr>
        <a:buFont typeface="Arial" panose="020B0604020202020204" pitchFamily="34" charset="0"/>
        <a:buChar char="•"/>
        <a:tabLst/>
        <a:defRPr sz="1000" kern="1200">
          <a:solidFill>
            <a:schemeClr val="tx1"/>
          </a:solidFill>
          <a:latin typeface="Arial" charset="0"/>
          <a:ea typeface="Arial" charset="0"/>
          <a:cs typeface="Arial" charset="0"/>
        </a:defRPr>
      </a:lvl4pPr>
      <a:lvl5pPr marL="145852" indent="-133946" algn="l" defTabSz="685800" rtl="0" eaLnBrk="1" latinLnBrk="0" hangingPunct="1">
        <a:lnSpc>
          <a:spcPts val="1250"/>
        </a:lnSpc>
        <a:spcBef>
          <a:spcPts val="0"/>
        </a:spcBef>
        <a:spcAft>
          <a:spcPts val="375"/>
        </a:spcAft>
        <a:buClr>
          <a:srgbClr val="F89C34"/>
        </a:buClr>
        <a:buFont typeface="Arial" panose="020B0604020202020204" pitchFamily="34" charset="0"/>
        <a:buChar char="•"/>
        <a:tabLst/>
        <a:defRPr sz="10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592">
          <p15:clr>
            <a:srgbClr val="F26B43"/>
          </p15:clr>
        </p15:guide>
        <p15:guide id="2" pos="4608">
          <p15:clr>
            <a:srgbClr val="F26B43"/>
          </p15:clr>
        </p15:guide>
        <p15:guide id="3" pos="624">
          <p15:clr>
            <a:srgbClr val="F26B43"/>
          </p15:clr>
        </p15:guide>
        <p15:guide id="4" pos="7776">
          <p15:clr>
            <a:srgbClr val="F26B43"/>
          </p15:clr>
        </p15:guide>
        <p15:guide id="5" orient="horz" pos="744">
          <p15:clr>
            <a:srgbClr val="F26B43"/>
          </p15:clr>
        </p15:guide>
        <p15:guide id="6" orient="horz" pos="11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l="46603" r="31114"/>
          <a:stretch/>
        </p:blipFill>
        <p:spPr>
          <a:xfrm>
            <a:off x="7106477" y="0"/>
            <a:ext cx="2037523" cy="6858000"/>
          </a:xfrm>
          <a:prstGeom prst="rect">
            <a:avLst/>
          </a:prstGeom>
        </p:spPr>
      </p:pic>
      <p:sp>
        <p:nvSpPr>
          <p:cNvPr id="2" name="Title Placeholder 1"/>
          <p:cNvSpPr>
            <a:spLocks noGrp="1"/>
          </p:cNvSpPr>
          <p:nvPr>
            <p:ph type="title"/>
          </p:nvPr>
        </p:nvSpPr>
        <p:spPr>
          <a:xfrm>
            <a:off x="628650" y="978038"/>
            <a:ext cx="7092203" cy="457357"/>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628650" y="1510886"/>
            <a:ext cx="7092203" cy="3955636"/>
          </a:xfrm>
          <a:prstGeom prst="rect">
            <a:avLst/>
          </a:prstGeom>
        </p:spPr>
        <p:txBody>
          <a:bodyPr vert="horz" lIns="0" tIns="0" rIns="0" bIns="0" rtlCol="0">
            <a:noAutofit/>
          </a:bodyPr>
          <a:lstStyle/>
          <a:p>
            <a:pPr lvl="1"/>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060558"/>
            <a:ext cx="4291219" cy="194493"/>
          </a:xfrm>
          <a:prstGeom prst="rect">
            <a:avLst/>
          </a:prstGeom>
        </p:spPr>
        <p:txBody>
          <a:bodyPr vert="horz" lIns="0" tIns="0" rIns="0" bIns="0" rtlCol="0" anchor="b"/>
          <a:lstStyle>
            <a:lvl1pPr algn="l">
              <a:defRPr sz="531">
                <a:solidFill>
                  <a:schemeClr val="tx1">
                    <a:lumMod val="50000"/>
                    <a:lumOff val="50000"/>
                  </a:schemeClr>
                </a:solidFill>
                <a:latin typeface="Arial" charset="0"/>
                <a:ea typeface="Arial" charset="0"/>
                <a:cs typeface="Arial" charset="0"/>
              </a:defRPr>
            </a:lvl1pPr>
          </a:lstStyle>
          <a:p>
            <a:pPr defTabSz="685800"/>
            <a:r>
              <a:rPr lang="en-US" dirty="0">
                <a:solidFill>
                  <a:prstClr val="black">
                    <a:lumMod val="50000"/>
                    <a:lumOff val="50000"/>
                  </a:prstClr>
                </a:solidFill>
              </a:rPr>
              <a:t>©2017 National Association of Colleges and Employers. All rights reserved.</a:t>
            </a:r>
          </a:p>
        </p:txBody>
      </p:sp>
      <p:sp>
        <p:nvSpPr>
          <p:cNvPr id="6" name="Slide Number Placeholder 5"/>
          <p:cNvSpPr>
            <a:spLocks noGrp="1"/>
          </p:cNvSpPr>
          <p:nvPr>
            <p:ph type="sldNum" sz="quarter" idx="4"/>
          </p:nvPr>
        </p:nvSpPr>
        <p:spPr>
          <a:xfrm>
            <a:off x="5663453" y="6065376"/>
            <a:ext cx="2057400" cy="189675"/>
          </a:xfrm>
          <a:prstGeom prst="rect">
            <a:avLst/>
          </a:prstGeom>
        </p:spPr>
        <p:txBody>
          <a:bodyPr vert="horz" lIns="0" tIns="0" rIns="0" bIns="0" rtlCol="0" anchor="b"/>
          <a:lstStyle>
            <a:lvl1pPr algn="r">
              <a:defRPr sz="531">
                <a:solidFill>
                  <a:schemeClr val="tx1">
                    <a:lumMod val="50000"/>
                    <a:lumOff val="50000"/>
                  </a:schemeClr>
                </a:solidFill>
                <a:latin typeface="Arial" charset="0"/>
                <a:ea typeface="Arial" charset="0"/>
                <a:cs typeface="Arial" charset="0"/>
              </a:defRPr>
            </a:lvl1pPr>
          </a:lstStyle>
          <a:p>
            <a:pPr defTabSz="685800"/>
            <a:fld id="{AC6ABC86-3B89-5F43-BC47-1FE0CC740728}" type="slidenum">
              <a:rPr lang="en-US" smtClean="0">
                <a:solidFill>
                  <a:prstClr val="black">
                    <a:lumMod val="50000"/>
                    <a:lumOff val="50000"/>
                  </a:prstClr>
                </a:solidFill>
              </a:rPr>
              <a:pPr defTabSz="685800"/>
              <a:t>‹#›</a:t>
            </a:fld>
            <a:endParaRPr lang="en-US" dirty="0">
              <a:solidFill>
                <a:prstClr val="black">
                  <a:lumMod val="50000"/>
                  <a:lumOff val="50000"/>
                </a:prstClr>
              </a:solidFill>
            </a:endParaRPr>
          </a:p>
        </p:txBody>
      </p:sp>
      <p:sp>
        <p:nvSpPr>
          <p:cNvPr id="10" name="Rectangle 9"/>
          <p:cNvSpPr/>
          <p:nvPr userDrawn="1"/>
        </p:nvSpPr>
        <p:spPr>
          <a:xfrm>
            <a:off x="1" y="6646333"/>
            <a:ext cx="9144000" cy="211667"/>
          </a:xfrm>
          <a:prstGeom prst="rect">
            <a:avLst/>
          </a:prstGeom>
          <a:solidFill>
            <a:srgbClr val="803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2D6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09632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Lst>
  <p:transition spd="slow">
    <p:randomBar dir="vert"/>
  </p:transition>
  <p:hf hdr="0" dt="0"/>
  <p:txStyles>
    <p:titleStyle>
      <a:lvl1pPr algn="l" defTabSz="685800" rtl="0" eaLnBrk="1" latinLnBrk="0" hangingPunct="1">
        <a:lnSpc>
          <a:spcPts val="1875"/>
        </a:lnSpc>
        <a:spcBef>
          <a:spcPct val="0"/>
        </a:spcBef>
        <a:buNone/>
        <a:defRPr sz="1750" b="1" kern="1200" spc="188">
          <a:solidFill>
            <a:srgbClr val="4F2D7F"/>
          </a:solidFill>
          <a:latin typeface="Arial" charset="0"/>
          <a:ea typeface="Arial" charset="0"/>
          <a:cs typeface="Arial" charset="0"/>
        </a:defRPr>
      </a:lvl1pPr>
    </p:titleStyle>
    <p:bodyStyle>
      <a:lvl1pPr marL="145852" indent="-133946" algn="l" defTabSz="685800" rtl="0" eaLnBrk="1" latinLnBrk="0" hangingPunct="1">
        <a:lnSpc>
          <a:spcPts val="1250"/>
        </a:lnSpc>
        <a:spcBef>
          <a:spcPts val="750"/>
        </a:spcBef>
        <a:spcAft>
          <a:spcPts val="375"/>
        </a:spcAft>
        <a:buClr>
          <a:srgbClr val="F89C34"/>
        </a:buClr>
        <a:buFont typeface="Arial" panose="020B0604020202020204" pitchFamily="34" charset="0"/>
        <a:buChar char="•"/>
        <a:tabLst/>
        <a:defRPr sz="1000" kern="1200">
          <a:solidFill>
            <a:schemeClr val="tx1"/>
          </a:solidFill>
          <a:latin typeface="Arial" charset="0"/>
          <a:ea typeface="Arial" charset="0"/>
          <a:cs typeface="Arial" charset="0"/>
        </a:defRPr>
      </a:lvl1pPr>
      <a:lvl2pPr marL="145852" indent="-133946" algn="l" defTabSz="685800" rtl="0" eaLnBrk="1" latinLnBrk="0" hangingPunct="1">
        <a:lnSpc>
          <a:spcPts val="1250"/>
        </a:lnSpc>
        <a:spcBef>
          <a:spcPts val="0"/>
        </a:spcBef>
        <a:spcAft>
          <a:spcPts val="375"/>
        </a:spcAft>
        <a:buClr>
          <a:srgbClr val="F89C34"/>
        </a:buClr>
        <a:buFont typeface="Arial" panose="020B0604020202020204" pitchFamily="34" charset="0"/>
        <a:buChar char="•"/>
        <a:tabLst/>
        <a:defRPr sz="1000" kern="1200">
          <a:solidFill>
            <a:schemeClr val="tx1"/>
          </a:solidFill>
          <a:latin typeface="Arial" charset="0"/>
          <a:ea typeface="Arial" charset="0"/>
          <a:cs typeface="Arial" charset="0"/>
        </a:defRPr>
      </a:lvl2pPr>
      <a:lvl3pPr marL="145852" indent="-133946" algn="l" defTabSz="685800" rtl="0" eaLnBrk="1" latinLnBrk="0" hangingPunct="1">
        <a:lnSpc>
          <a:spcPts val="1250"/>
        </a:lnSpc>
        <a:spcBef>
          <a:spcPts val="0"/>
        </a:spcBef>
        <a:spcAft>
          <a:spcPts val="375"/>
        </a:spcAft>
        <a:buClr>
          <a:srgbClr val="F89C34"/>
        </a:buClr>
        <a:buFont typeface="Arial" panose="020B0604020202020204" pitchFamily="34" charset="0"/>
        <a:buChar char="•"/>
        <a:tabLst/>
        <a:defRPr sz="1000" kern="1200">
          <a:solidFill>
            <a:schemeClr val="tx1"/>
          </a:solidFill>
          <a:latin typeface="Arial" charset="0"/>
          <a:ea typeface="Arial" charset="0"/>
          <a:cs typeface="Arial" charset="0"/>
        </a:defRPr>
      </a:lvl3pPr>
      <a:lvl4pPr marL="145852" indent="-133946" algn="l" defTabSz="685800" rtl="0" eaLnBrk="1" latinLnBrk="0" hangingPunct="1">
        <a:lnSpc>
          <a:spcPts val="1250"/>
        </a:lnSpc>
        <a:spcBef>
          <a:spcPts val="0"/>
        </a:spcBef>
        <a:spcAft>
          <a:spcPts val="375"/>
        </a:spcAft>
        <a:buClr>
          <a:srgbClr val="F89C34"/>
        </a:buClr>
        <a:buFont typeface="Arial" panose="020B0604020202020204" pitchFamily="34" charset="0"/>
        <a:buChar char="•"/>
        <a:tabLst/>
        <a:defRPr sz="1000" kern="1200">
          <a:solidFill>
            <a:schemeClr val="tx1"/>
          </a:solidFill>
          <a:latin typeface="Arial" charset="0"/>
          <a:ea typeface="Arial" charset="0"/>
          <a:cs typeface="Arial" charset="0"/>
        </a:defRPr>
      </a:lvl4pPr>
      <a:lvl5pPr marL="145852" indent="-133946" algn="l" defTabSz="685800" rtl="0" eaLnBrk="1" latinLnBrk="0" hangingPunct="1">
        <a:lnSpc>
          <a:spcPts val="1250"/>
        </a:lnSpc>
        <a:spcBef>
          <a:spcPts val="0"/>
        </a:spcBef>
        <a:spcAft>
          <a:spcPts val="375"/>
        </a:spcAft>
        <a:buClr>
          <a:srgbClr val="F89C34"/>
        </a:buClr>
        <a:buFont typeface="Arial" panose="020B0604020202020204" pitchFamily="34" charset="0"/>
        <a:buChar char="•"/>
        <a:tabLst/>
        <a:defRPr sz="10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592">
          <p15:clr>
            <a:srgbClr val="F26B43"/>
          </p15:clr>
        </p15:guide>
        <p15:guide id="2" pos="4608">
          <p15:clr>
            <a:srgbClr val="F26B43"/>
          </p15:clr>
        </p15:guide>
        <p15:guide id="3" pos="624">
          <p15:clr>
            <a:srgbClr val="F26B43"/>
          </p15:clr>
        </p15:guide>
        <p15:guide id="4" pos="7776">
          <p15:clr>
            <a:srgbClr val="F26B43"/>
          </p15:clr>
        </p15:guide>
        <p15:guide id="5" orient="horz" pos="744">
          <p15:clr>
            <a:srgbClr val="F26B43"/>
          </p15:clr>
        </p15:guide>
        <p15:guide id="6" orient="horz" pos="115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716A-86C5-4726-9EB3-EDC60270CCAC}"/>
              </a:ext>
            </a:extLst>
          </p:cNvPr>
          <p:cNvSpPr>
            <a:spLocks noGrp="1"/>
          </p:cNvSpPr>
          <p:nvPr>
            <p:ph type="ctrTitle"/>
          </p:nvPr>
        </p:nvSpPr>
        <p:spPr>
          <a:xfrm>
            <a:off x="228600" y="2941414"/>
            <a:ext cx="5246739" cy="1568468"/>
          </a:xfrm>
        </p:spPr>
        <p:txBody>
          <a:bodyPr/>
          <a:lstStyle/>
          <a:p>
            <a:r>
              <a:rPr lang="en-US" sz="2400" dirty="0"/>
              <a:t>Managing Chaos of Staff Recruitment and Supervision:</a:t>
            </a:r>
            <a:br>
              <a:rPr lang="en-US" sz="2000" dirty="0"/>
            </a:br>
            <a:r>
              <a:rPr lang="en-US" sz="2000" dirty="0"/>
              <a:t>A Cognitive Information Processing Approach</a:t>
            </a:r>
          </a:p>
        </p:txBody>
      </p:sp>
    </p:spTree>
    <p:extLst>
      <p:ext uri="{BB962C8B-B14F-4D97-AF65-F5344CB8AC3E}">
        <p14:creationId xmlns:p14="http://schemas.microsoft.com/office/powerpoint/2010/main" val="154850896"/>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Readiness Model</a:t>
            </a:r>
          </a:p>
        </p:txBody>
      </p:sp>
      <p:pic>
        <p:nvPicPr>
          <p:cNvPr id="6" name="Content Placeholder 5"/>
          <p:cNvPicPr>
            <a:picLocks noGrp="1" noChangeAspect="1"/>
          </p:cNvPicPr>
          <p:nvPr>
            <p:ph idx="1"/>
          </p:nvPr>
        </p:nvPicPr>
        <p:blipFill>
          <a:blip r:embed="rId3"/>
          <a:stretch>
            <a:fillRect/>
          </a:stretch>
        </p:blipFill>
        <p:spPr>
          <a:xfrm>
            <a:off x="1528354" y="1522560"/>
            <a:ext cx="7016362" cy="4421130"/>
          </a:xfrm>
          <a:prstGeom prst="rect">
            <a:avLst/>
          </a:prstGeom>
        </p:spPr>
      </p:pic>
      <p:sp>
        <p:nvSpPr>
          <p:cNvPr id="7" name="TextBox 6"/>
          <p:cNvSpPr txBox="1"/>
          <p:nvPr/>
        </p:nvSpPr>
        <p:spPr>
          <a:xfrm>
            <a:off x="2667000" y="2242383"/>
            <a:ext cx="1991349" cy="840230"/>
          </a:xfrm>
          <a:prstGeom prst="rect">
            <a:avLst/>
          </a:prstGeom>
          <a:noFill/>
        </p:spPr>
        <p:txBody>
          <a:bodyPr wrap="square" rtlCol="0">
            <a:spAutoFit/>
          </a:bodyPr>
          <a:lstStyle/>
          <a:p>
            <a:r>
              <a:rPr lang="en-US" sz="1620" dirty="0">
                <a:solidFill>
                  <a:srgbClr val="8A0000"/>
                </a:solidFill>
              </a:rPr>
              <a:t>Low Readiness: </a:t>
            </a:r>
            <a:r>
              <a:rPr lang="en-US" sz="1620" dirty="0"/>
              <a:t>high degree of support needed</a:t>
            </a:r>
          </a:p>
        </p:txBody>
      </p:sp>
      <p:sp>
        <p:nvSpPr>
          <p:cNvPr id="8" name="TextBox 7"/>
          <p:cNvSpPr txBox="1"/>
          <p:nvPr/>
        </p:nvSpPr>
        <p:spPr>
          <a:xfrm>
            <a:off x="5147597" y="2242383"/>
            <a:ext cx="2472403" cy="840230"/>
          </a:xfrm>
          <a:prstGeom prst="rect">
            <a:avLst/>
          </a:prstGeom>
          <a:noFill/>
        </p:spPr>
        <p:txBody>
          <a:bodyPr wrap="square" rtlCol="0">
            <a:spAutoFit/>
          </a:bodyPr>
          <a:lstStyle/>
          <a:p>
            <a:r>
              <a:rPr lang="en-US" sz="1620" dirty="0">
                <a:solidFill>
                  <a:srgbClr val="8A0000"/>
                </a:solidFill>
              </a:rPr>
              <a:t>Moderate Readiness: </a:t>
            </a:r>
            <a:r>
              <a:rPr lang="en-US" sz="1620" dirty="0"/>
              <a:t>low to moderate degree of support needed</a:t>
            </a:r>
          </a:p>
        </p:txBody>
      </p:sp>
      <p:sp>
        <p:nvSpPr>
          <p:cNvPr id="9" name="TextBox 8"/>
          <p:cNvSpPr txBox="1"/>
          <p:nvPr/>
        </p:nvSpPr>
        <p:spPr>
          <a:xfrm>
            <a:off x="2630446" y="3875484"/>
            <a:ext cx="2170154" cy="1089529"/>
          </a:xfrm>
          <a:prstGeom prst="rect">
            <a:avLst/>
          </a:prstGeom>
          <a:noFill/>
        </p:spPr>
        <p:txBody>
          <a:bodyPr wrap="square" rtlCol="0">
            <a:spAutoFit/>
          </a:bodyPr>
          <a:lstStyle/>
          <a:p>
            <a:r>
              <a:rPr lang="en-US" sz="1620" dirty="0">
                <a:solidFill>
                  <a:srgbClr val="FFC000"/>
                </a:solidFill>
              </a:rPr>
              <a:t>Moderate Readiness: </a:t>
            </a:r>
            <a:r>
              <a:rPr lang="en-US" sz="1620" dirty="0"/>
              <a:t>moderate to low degree of support needed</a:t>
            </a:r>
          </a:p>
        </p:txBody>
      </p:sp>
      <p:sp>
        <p:nvSpPr>
          <p:cNvPr id="10" name="TextBox 9"/>
          <p:cNvSpPr txBox="1"/>
          <p:nvPr/>
        </p:nvSpPr>
        <p:spPr>
          <a:xfrm>
            <a:off x="5178077" y="3875484"/>
            <a:ext cx="2134439" cy="840230"/>
          </a:xfrm>
          <a:prstGeom prst="rect">
            <a:avLst/>
          </a:prstGeom>
          <a:noFill/>
        </p:spPr>
        <p:txBody>
          <a:bodyPr wrap="square" rtlCol="0">
            <a:spAutoFit/>
          </a:bodyPr>
          <a:lstStyle/>
          <a:p>
            <a:r>
              <a:rPr lang="en-US" sz="1620" dirty="0">
                <a:solidFill>
                  <a:srgbClr val="FFC000"/>
                </a:solidFill>
              </a:rPr>
              <a:t>High Readiness: </a:t>
            </a:r>
            <a:r>
              <a:rPr lang="en-US" sz="1620" dirty="0"/>
              <a:t>no to minimal support needed</a:t>
            </a:r>
          </a:p>
        </p:txBody>
      </p:sp>
    </p:spTree>
    <p:extLst>
      <p:ext uri="{BB962C8B-B14F-4D97-AF65-F5344CB8AC3E}">
        <p14:creationId xmlns:p14="http://schemas.microsoft.com/office/powerpoint/2010/main" val="3034740205"/>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200" dirty="0"/>
              <a:t>Individual Learning Plan/Staff Development Plan</a:t>
            </a:r>
          </a:p>
        </p:txBody>
      </p:sp>
      <p:pic>
        <p:nvPicPr>
          <p:cNvPr id="6" name="Content Placeholder 5"/>
          <p:cNvPicPr>
            <a:picLocks noGrp="1" noChangeAspect="1"/>
          </p:cNvPicPr>
          <p:nvPr>
            <p:ph idx="1"/>
          </p:nvPr>
        </p:nvPicPr>
        <p:blipFill>
          <a:blip r:embed="rId3"/>
          <a:stretch>
            <a:fillRect/>
          </a:stretch>
        </p:blipFill>
        <p:spPr>
          <a:xfrm>
            <a:off x="1524000" y="2647675"/>
            <a:ext cx="6858000" cy="3922213"/>
          </a:xfrm>
          <a:prstGeom prst="rect">
            <a:avLst/>
          </a:prstGeom>
        </p:spPr>
      </p:pic>
      <p:sp>
        <p:nvSpPr>
          <p:cNvPr id="2" name="TextBox 1"/>
          <p:cNvSpPr txBox="1"/>
          <p:nvPr/>
        </p:nvSpPr>
        <p:spPr>
          <a:xfrm>
            <a:off x="1524000" y="1524000"/>
            <a:ext cx="4987412" cy="120032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Career Aspiration:</a:t>
            </a:r>
          </a:p>
          <a:p>
            <a:pPr marL="178594" indent="-178594">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Annual Goal 1:</a:t>
            </a:r>
          </a:p>
          <a:p>
            <a:pPr marL="178594" indent="-178594">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Annual Goal 2:</a:t>
            </a:r>
          </a:p>
          <a:p>
            <a:pPr marL="178594" indent="-178594">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Annual Goal 3</a:t>
            </a:r>
            <a:r>
              <a:rPr lang="en-US" sz="875"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22579543"/>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03077" y="1735454"/>
            <a:ext cx="3637935" cy="882914"/>
          </a:xfrm>
        </p:spPr>
        <p:txBody>
          <a:bodyPr>
            <a:noAutofit/>
          </a:bodyPr>
          <a:lstStyle/>
          <a:p>
            <a:pPr algn="ctr"/>
            <a:r>
              <a:rPr lang="en-US" sz="2800" dirty="0"/>
              <a:t>Pyramid of Information Processing Domains</a:t>
            </a:r>
            <a:br>
              <a:rPr lang="en-US" sz="1500" dirty="0">
                <a:solidFill>
                  <a:schemeClr val="tx2"/>
                </a:solidFill>
                <a:effectLst>
                  <a:outerShdw blurRad="38100" dist="38100" dir="2700000" algn="tl">
                    <a:srgbClr val="000000"/>
                  </a:outerShdw>
                </a:effectLst>
              </a:rPr>
            </a:br>
            <a:endParaRPr lang="en-US" sz="1500" dirty="0"/>
          </a:p>
        </p:txBody>
      </p:sp>
      <p:sp>
        <p:nvSpPr>
          <p:cNvPr id="6" name="AutoShape 3"/>
          <p:cNvSpPr>
            <a:spLocks noChangeArrowheads="1"/>
          </p:cNvSpPr>
          <p:nvPr/>
        </p:nvSpPr>
        <p:spPr bwMode="auto">
          <a:xfrm>
            <a:off x="1053884" y="3019144"/>
            <a:ext cx="4661116" cy="3232279"/>
          </a:xfrm>
          <a:prstGeom prst="triangle">
            <a:avLst>
              <a:gd name="adj" fmla="val 48806"/>
            </a:avLst>
          </a:prstGeom>
          <a:solidFill>
            <a:schemeClr val="accent1"/>
          </a:solidFill>
          <a:ln w="12700">
            <a:solidFill>
              <a:schemeClr val="tx1"/>
            </a:solidFill>
            <a:miter lim="800000"/>
            <a:headEnd/>
            <a:tailEnd/>
          </a:ln>
        </p:spPr>
        <p:txBody>
          <a:bodyPr wrap="none" anchor="ctr"/>
          <a:lstStyle/>
          <a:p>
            <a:endParaRPr lang="en-US" sz="1620" dirty="0"/>
          </a:p>
        </p:txBody>
      </p:sp>
      <p:sp>
        <p:nvSpPr>
          <p:cNvPr id="7" name="Rectangle 7"/>
          <p:cNvSpPr>
            <a:spLocks noChangeArrowheads="1"/>
          </p:cNvSpPr>
          <p:nvPr/>
        </p:nvSpPr>
        <p:spPr bwMode="auto">
          <a:xfrm>
            <a:off x="1439948" y="5465446"/>
            <a:ext cx="1782097" cy="935354"/>
          </a:xfrm>
          <a:prstGeom prst="rect">
            <a:avLst/>
          </a:prstGeom>
          <a:noFill/>
          <a:ln w="9525">
            <a:noFill/>
            <a:miter lim="800000"/>
            <a:headEnd/>
            <a:tailEnd/>
          </a:ln>
        </p:spPr>
        <p:txBody>
          <a:bodyPr wrap="square" lIns="69056" tIns="34529" rIns="69056" bIns="34529">
            <a:spAutoFit/>
          </a:bodyPr>
          <a:lstStyle/>
          <a:p>
            <a:pPr algn="ctr">
              <a:spcBef>
                <a:spcPct val="50000"/>
              </a:spcBef>
            </a:pPr>
            <a:r>
              <a:rPr lang="en-US" sz="1250" b="1" dirty="0">
                <a:solidFill>
                  <a:srgbClr val="DDD4B5"/>
                </a:solidFill>
              </a:rPr>
              <a:t>Knowing about the org. and team</a:t>
            </a:r>
          </a:p>
          <a:p>
            <a:pPr algn="ctr">
              <a:spcBef>
                <a:spcPct val="50000"/>
              </a:spcBef>
            </a:pPr>
            <a:r>
              <a:rPr lang="en-US" sz="1250" b="1" dirty="0">
                <a:solidFill>
                  <a:srgbClr val="DDD4B5"/>
                </a:solidFill>
              </a:rPr>
              <a:t>(value, initiatives, talent)</a:t>
            </a:r>
          </a:p>
        </p:txBody>
      </p:sp>
      <p:sp>
        <p:nvSpPr>
          <p:cNvPr id="8" name="Rectangle 8"/>
          <p:cNvSpPr>
            <a:spLocks noChangeArrowheads="1"/>
          </p:cNvSpPr>
          <p:nvPr/>
        </p:nvSpPr>
        <p:spPr bwMode="auto">
          <a:xfrm>
            <a:off x="3329137" y="5465446"/>
            <a:ext cx="1932204" cy="935354"/>
          </a:xfrm>
          <a:prstGeom prst="rect">
            <a:avLst/>
          </a:prstGeom>
          <a:noFill/>
          <a:ln w="9525">
            <a:noFill/>
            <a:miter lim="800000"/>
            <a:headEnd/>
            <a:tailEnd/>
          </a:ln>
        </p:spPr>
        <p:txBody>
          <a:bodyPr wrap="square" lIns="69056" tIns="34529" rIns="69056" bIns="34529">
            <a:spAutoFit/>
          </a:bodyPr>
          <a:lstStyle/>
          <a:p>
            <a:pPr algn="ctr">
              <a:spcBef>
                <a:spcPct val="50000"/>
              </a:spcBef>
            </a:pPr>
            <a:r>
              <a:rPr lang="en-US" sz="1250" b="1" dirty="0">
                <a:solidFill>
                  <a:srgbClr val="DDD4B5"/>
                </a:solidFill>
              </a:rPr>
              <a:t>Knowing about the options</a:t>
            </a:r>
          </a:p>
          <a:p>
            <a:pPr algn="ctr">
              <a:spcBef>
                <a:spcPct val="50000"/>
              </a:spcBef>
            </a:pPr>
            <a:r>
              <a:rPr lang="en-US" sz="1250" b="1" dirty="0">
                <a:solidFill>
                  <a:srgbClr val="DDD4B5"/>
                </a:solidFill>
              </a:rPr>
              <a:t>(current, future, internal or external)</a:t>
            </a:r>
          </a:p>
        </p:txBody>
      </p:sp>
      <p:sp>
        <p:nvSpPr>
          <p:cNvPr id="9" name="Rectangle 9"/>
          <p:cNvSpPr>
            <a:spLocks noChangeArrowheads="1"/>
          </p:cNvSpPr>
          <p:nvPr/>
        </p:nvSpPr>
        <p:spPr bwMode="auto">
          <a:xfrm>
            <a:off x="2431942" y="4593293"/>
            <a:ext cx="1905000" cy="646813"/>
          </a:xfrm>
          <a:prstGeom prst="rect">
            <a:avLst/>
          </a:prstGeom>
          <a:noFill/>
          <a:ln w="9525">
            <a:noFill/>
            <a:miter lim="800000"/>
            <a:headEnd/>
            <a:tailEnd/>
          </a:ln>
        </p:spPr>
        <p:txBody>
          <a:bodyPr wrap="square" lIns="69056" tIns="34529" rIns="69056" bIns="34529">
            <a:spAutoFit/>
          </a:bodyPr>
          <a:lstStyle/>
          <a:p>
            <a:pPr algn="ctr">
              <a:spcBef>
                <a:spcPct val="50000"/>
              </a:spcBef>
            </a:pPr>
            <a:r>
              <a:rPr lang="en-US" sz="1250" b="1" dirty="0">
                <a:solidFill>
                  <a:srgbClr val="DDD4B5"/>
                </a:solidFill>
              </a:rPr>
              <a:t>Knowing how leadership makes decisions</a:t>
            </a:r>
          </a:p>
        </p:txBody>
      </p:sp>
      <p:sp>
        <p:nvSpPr>
          <p:cNvPr id="10" name="Rectangle 10"/>
          <p:cNvSpPr>
            <a:spLocks noChangeArrowheads="1"/>
          </p:cNvSpPr>
          <p:nvPr/>
        </p:nvSpPr>
        <p:spPr bwMode="auto">
          <a:xfrm>
            <a:off x="2572129" y="3738064"/>
            <a:ext cx="1563176" cy="454453"/>
          </a:xfrm>
          <a:prstGeom prst="rect">
            <a:avLst/>
          </a:prstGeom>
          <a:noFill/>
          <a:ln w="9525">
            <a:noFill/>
            <a:miter lim="800000"/>
            <a:headEnd/>
            <a:tailEnd/>
          </a:ln>
        </p:spPr>
        <p:txBody>
          <a:bodyPr wrap="square" lIns="69056" tIns="34529" rIns="69056" bIns="34529">
            <a:spAutoFit/>
          </a:bodyPr>
          <a:lstStyle/>
          <a:p>
            <a:pPr algn="ctr">
              <a:spcBef>
                <a:spcPct val="50000"/>
              </a:spcBef>
            </a:pPr>
            <a:r>
              <a:rPr lang="en-US" sz="1250" b="1" dirty="0">
                <a:solidFill>
                  <a:srgbClr val="DDD4B5"/>
                </a:solidFill>
              </a:rPr>
              <a:t>Thinking about  decision making</a:t>
            </a:r>
          </a:p>
        </p:txBody>
      </p:sp>
      <p:sp>
        <p:nvSpPr>
          <p:cNvPr id="11" name="Rectangle 3"/>
          <p:cNvSpPr>
            <a:spLocks noChangeArrowheads="1"/>
          </p:cNvSpPr>
          <p:nvPr/>
        </p:nvSpPr>
        <p:spPr bwMode="auto">
          <a:xfrm>
            <a:off x="6051528" y="2119313"/>
            <a:ext cx="1412459" cy="716692"/>
          </a:xfrm>
          <a:prstGeom prst="rect">
            <a:avLst/>
          </a:prstGeom>
          <a:solidFill>
            <a:schemeClr val="accent1"/>
          </a:solidFill>
          <a:ln w="12700">
            <a:solidFill>
              <a:schemeClr val="tx1"/>
            </a:solidFill>
            <a:miter lim="800000"/>
            <a:headEnd/>
            <a:tailEnd/>
          </a:ln>
          <a:effectLst/>
        </p:spPr>
        <p:txBody>
          <a:bodyPr wrap="none" lIns="69056" tIns="34529" rIns="69056" bIns="34529" anchor="ctr"/>
          <a:lstStyle/>
          <a:p>
            <a:pPr algn="ctr">
              <a:defRPr/>
            </a:pPr>
            <a:r>
              <a:rPr lang="en-US" sz="1250" dirty="0">
                <a:solidFill>
                  <a:srgbClr val="FFC000"/>
                </a:solidFill>
                <a:effectLst>
                  <a:outerShdw blurRad="38100" dist="38100" dir="2700000" algn="tl">
                    <a:srgbClr val="000000"/>
                  </a:outerShdw>
                </a:effectLst>
              </a:rPr>
              <a:t>Communication</a:t>
            </a:r>
            <a:br>
              <a:rPr lang="en-US" sz="1250" dirty="0">
                <a:solidFill>
                  <a:srgbClr val="DDD4B5"/>
                </a:solidFill>
                <a:effectLst>
                  <a:outerShdw blurRad="38100" dist="38100" dir="2700000" algn="tl">
                    <a:srgbClr val="000000"/>
                  </a:outerShdw>
                </a:effectLst>
              </a:rPr>
            </a:br>
            <a:r>
              <a:rPr lang="en-US" sz="1250" dirty="0">
                <a:solidFill>
                  <a:srgbClr val="DDD4B5"/>
                </a:solidFill>
                <a:effectLst>
                  <a:outerShdw blurRad="38100" dist="38100" dir="2700000" algn="tl">
                    <a:srgbClr val="000000"/>
                  </a:outerShdw>
                </a:effectLst>
              </a:rPr>
              <a:t>Identifying the</a:t>
            </a:r>
            <a:br>
              <a:rPr lang="en-US" sz="1250" dirty="0">
                <a:solidFill>
                  <a:srgbClr val="DDD4B5"/>
                </a:solidFill>
                <a:effectLst>
                  <a:outerShdw blurRad="38100" dist="38100" dir="2700000" algn="tl">
                    <a:srgbClr val="000000"/>
                  </a:outerShdw>
                </a:effectLst>
              </a:rPr>
            </a:br>
            <a:r>
              <a:rPr lang="en-US" sz="1250" dirty="0">
                <a:solidFill>
                  <a:srgbClr val="DDD4B5"/>
                </a:solidFill>
                <a:effectLst>
                  <a:outerShdw blurRad="38100" dist="38100" dir="2700000" algn="tl">
                    <a:srgbClr val="000000"/>
                  </a:outerShdw>
                </a:effectLst>
              </a:rPr>
              <a:t>problem - the gap</a:t>
            </a:r>
          </a:p>
        </p:txBody>
      </p:sp>
      <p:sp>
        <p:nvSpPr>
          <p:cNvPr id="12" name="Rectangle 4"/>
          <p:cNvSpPr>
            <a:spLocks noChangeArrowheads="1"/>
          </p:cNvSpPr>
          <p:nvPr/>
        </p:nvSpPr>
        <p:spPr bwMode="auto">
          <a:xfrm>
            <a:off x="7658413" y="3196078"/>
            <a:ext cx="1180787" cy="728970"/>
          </a:xfrm>
          <a:prstGeom prst="rect">
            <a:avLst/>
          </a:prstGeom>
          <a:solidFill>
            <a:schemeClr val="accent1"/>
          </a:solidFill>
          <a:ln w="12700">
            <a:solidFill>
              <a:schemeClr val="tx1"/>
            </a:solidFill>
            <a:miter lim="800000"/>
            <a:headEnd/>
            <a:tailEnd/>
          </a:ln>
          <a:effectLst/>
        </p:spPr>
        <p:txBody>
          <a:bodyPr wrap="none" lIns="69056" tIns="34529" rIns="69056" bIns="34529" anchor="ctr"/>
          <a:lstStyle/>
          <a:p>
            <a:pPr algn="ctr">
              <a:defRPr/>
            </a:pPr>
            <a:r>
              <a:rPr lang="en-US" sz="1250" dirty="0">
                <a:solidFill>
                  <a:srgbClr val="FFC000"/>
                </a:solidFill>
                <a:effectLst>
                  <a:outerShdw blurRad="38100" dist="38100" dir="2700000" algn="tl">
                    <a:srgbClr val="000000"/>
                  </a:outerShdw>
                </a:effectLst>
              </a:rPr>
              <a:t>Analysis</a:t>
            </a:r>
            <a:br>
              <a:rPr lang="en-US" sz="1250" dirty="0">
                <a:effectLst>
                  <a:outerShdw blurRad="38100" dist="38100" dir="2700000" algn="tl">
                    <a:srgbClr val="000000"/>
                  </a:outerShdw>
                </a:effectLst>
              </a:rPr>
            </a:br>
            <a:r>
              <a:rPr lang="en-US" sz="1250" dirty="0">
                <a:solidFill>
                  <a:srgbClr val="DDD4B5"/>
                </a:solidFill>
                <a:effectLst>
                  <a:outerShdw blurRad="38100" dist="38100" dir="2700000" algn="tl">
                    <a:srgbClr val="000000"/>
                  </a:outerShdw>
                </a:effectLst>
              </a:rPr>
              <a:t>Thinking about </a:t>
            </a:r>
            <a:br>
              <a:rPr lang="en-US" sz="1250" dirty="0">
                <a:solidFill>
                  <a:srgbClr val="DDD4B5"/>
                </a:solidFill>
                <a:effectLst>
                  <a:outerShdw blurRad="38100" dist="38100" dir="2700000" algn="tl">
                    <a:srgbClr val="000000"/>
                  </a:outerShdw>
                </a:effectLst>
              </a:rPr>
            </a:br>
            <a:r>
              <a:rPr lang="en-US" sz="1250" dirty="0">
                <a:solidFill>
                  <a:srgbClr val="DDD4B5"/>
                </a:solidFill>
                <a:effectLst>
                  <a:outerShdw blurRad="38100" dist="38100" dir="2700000" algn="tl">
                    <a:srgbClr val="000000"/>
                  </a:outerShdw>
                </a:effectLst>
              </a:rPr>
              <a:t>alternatives</a:t>
            </a:r>
          </a:p>
        </p:txBody>
      </p:sp>
      <p:sp>
        <p:nvSpPr>
          <p:cNvPr id="13" name="Rectangle 5"/>
          <p:cNvSpPr>
            <a:spLocks noChangeArrowheads="1"/>
          </p:cNvSpPr>
          <p:nvPr/>
        </p:nvSpPr>
        <p:spPr bwMode="auto">
          <a:xfrm>
            <a:off x="4889164" y="3262312"/>
            <a:ext cx="1209988" cy="752354"/>
          </a:xfrm>
          <a:prstGeom prst="rect">
            <a:avLst/>
          </a:prstGeom>
          <a:solidFill>
            <a:schemeClr val="accent1"/>
          </a:solidFill>
          <a:ln w="12700">
            <a:solidFill>
              <a:schemeClr val="tx1"/>
            </a:solidFill>
            <a:miter lim="800000"/>
            <a:headEnd/>
            <a:tailEnd/>
          </a:ln>
          <a:effectLst/>
        </p:spPr>
        <p:txBody>
          <a:bodyPr wrap="none" lIns="69056" tIns="34529" rIns="69056" bIns="34529" anchor="ctr"/>
          <a:lstStyle/>
          <a:p>
            <a:pPr algn="ctr">
              <a:defRPr/>
            </a:pPr>
            <a:r>
              <a:rPr lang="en-US" sz="1250" dirty="0">
                <a:solidFill>
                  <a:srgbClr val="FFC000"/>
                </a:solidFill>
                <a:effectLst>
                  <a:outerShdw blurRad="38100" dist="38100" dir="2700000" algn="tl">
                    <a:srgbClr val="000000"/>
                  </a:outerShdw>
                </a:effectLst>
              </a:rPr>
              <a:t>Execution</a:t>
            </a:r>
          </a:p>
          <a:p>
            <a:pPr algn="ctr">
              <a:defRPr/>
            </a:pPr>
            <a:r>
              <a:rPr lang="en-US" sz="1250" dirty="0">
                <a:solidFill>
                  <a:srgbClr val="DDD4B5"/>
                </a:solidFill>
                <a:effectLst>
                  <a:outerShdw blurRad="38100" dist="38100" dir="2700000" algn="tl">
                    <a:srgbClr val="000000"/>
                  </a:outerShdw>
                </a:effectLst>
              </a:rPr>
              <a:t>Taking action to</a:t>
            </a:r>
            <a:br>
              <a:rPr lang="en-US" sz="1250" dirty="0">
                <a:solidFill>
                  <a:srgbClr val="DDD4B5"/>
                </a:solidFill>
                <a:effectLst>
                  <a:outerShdw blurRad="38100" dist="38100" dir="2700000" algn="tl">
                    <a:srgbClr val="000000"/>
                  </a:outerShdw>
                </a:effectLst>
              </a:rPr>
            </a:br>
            <a:r>
              <a:rPr lang="en-US" sz="1250" dirty="0">
                <a:solidFill>
                  <a:srgbClr val="DDD4B5"/>
                </a:solidFill>
                <a:effectLst>
                  <a:outerShdw blurRad="38100" dist="38100" dir="2700000" algn="tl">
                    <a:srgbClr val="000000"/>
                  </a:outerShdw>
                </a:effectLst>
              </a:rPr>
              <a:t> narrow the gap</a:t>
            </a:r>
          </a:p>
        </p:txBody>
      </p:sp>
      <p:sp>
        <p:nvSpPr>
          <p:cNvPr id="14" name="Rectangle 6"/>
          <p:cNvSpPr>
            <a:spLocks noChangeArrowheads="1"/>
          </p:cNvSpPr>
          <p:nvPr/>
        </p:nvSpPr>
        <p:spPr bwMode="auto">
          <a:xfrm>
            <a:off x="6837596" y="4263700"/>
            <a:ext cx="1228176" cy="624502"/>
          </a:xfrm>
          <a:prstGeom prst="rect">
            <a:avLst/>
          </a:prstGeom>
          <a:solidFill>
            <a:schemeClr val="accent1"/>
          </a:solidFill>
          <a:ln w="12700">
            <a:solidFill>
              <a:schemeClr val="tx1"/>
            </a:solidFill>
            <a:miter lim="800000"/>
            <a:headEnd/>
            <a:tailEnd/>
          </a:ln>
          <a:effectLst/>
        </p:spPr>
        <p:txBody>
          <a:bodyPr wrap="none" lIns="69056" tIns="34529" rIns="69056" bIns="34529" anchor="ctr"/>
          <a:lstStyle/>
          <a:p>
            <a:pPr algn="ctr">
              <a:defRPr/>
            </a:pPr>
            <a:r>
              <a:rPr lang="en-US" sz="1250" dirty="0">
                <a:solidFill>
                  <a:srgbClr val="FFC000"/>
                </a:solidFill>
                <a:effectLst>
                  <a:outerShdw blurRad="38100" dist="38100" dir="2700000" algn="tl">
                    <a:srgbClr val="000000"/>
                  </a:outerShdw>
                </a:effectLst>
              </a:rPr>
              <a:t>Synthesis</a:t>
            </a:r>
          </a:p>
          <a:p>
            <a:pPr algn="ctr">
              <a:defRPr/>
            </a:pPr>
            <a:r>
              <a:rPr lang="en-US" sz="1250" dirty="0">
                <a:solidFill>
                  <a:srgbClr val="DDD4B5"/>
                </a:solidFill>
                <a:effectLst>
                  <a:outerShdw blurRad="38100" dist="38100" dir="2700000" algn="tl">
                    <a:srgbClr val="000000"/>
                  </a:outerShdw>
                </a:effectLst>
              </a:rPr>
              <a:t>Generating likely</a:t>
            </a:r>
            <a:br>
              <a:rPr lang="en-US" sz="1250" dirty="0">
                <a:solidFill>
                  <a:srgbClr val="DDD4B5"/>
                </a:solidFill>
                <a:effectLst>
                  <a:outerShdw blurRad="38100" dist="38100" dir="2700000" algn="tl">
                    <a:srgbClr val="000000"/>
                  </a:outerShdw>
                </a:effectLst>
              </a:rPr>
            </a:br>
            <a:r>
              <a:rPr lang="en-US" sz="1250" dirty="0">
                <a:solidFill>
                  <a:srgbClr val="DDD4B5"/>
                </a:solidFill>
                <a:effectLst>
                  <a:outerShdw blurRad="38100" dist="38100" dir="2700000" algn="tl">
                    <a:srgbClr val="000000"/>
                  </a:outerShdw>
                </a:effectLst>
              </a:rPr>
              <a:t> alternatives</a:t>
            </a:r>
          </a:p>
        </p:txBody>
      </p:sp>
      <p:sp>
        <p:nvSpPr>
          <p:cNvPr id="15" name="Rectangle 7"/>
          <p:cNvSpPr>
            <a:spLocks noChangeArrowheads="1"/>
          </p:cNvSpPr>
          <p:nvPr/>
        </p:nvSpPr>
        <p:spPr bwMode="auto">
          <a:xfrm>
            <a:off x="5547328" y="4195500"/>
            <a:ext cx="947724" cy="673663"/>
          </a:xfrm>
          <a:prstGeom prst="rect">
            <a:avLst/>
          </a:prstGeom>
          <a:solidFill>
            <a:schemeClr val="accent1"/>
          </a:solidFill>
          <a:ln w="12700">
            <a:solidFill>
              <a:schemeClr val="tx1"/>
            </a:solidFill>
            <a:miter lim="800000"/>
            <a:headEnd/>
            <a:tailEnd/>
          </a:ln>
          <a:effectLst/>
        </p:spPr>
        <p:txBody>
          <a:bodyPr wrap="none" lIns="69056" tIns="34529" rIns="69056" bIns="34529" anchor="ctr"/>
          <a:lstStyle/>
          <a:p>
            <a:pPr algn="ctr">
              <a:defRPr/>
            </a:pPr>
            <a:r>
              <a:rPr lang="en-US" sz="1250" dirty="0">
                <a:solidFill>
                  <a:srgbClr val="FFC000"/>
                </a:solidFill>
                <a:effectLst>
                  <a:outerShdw blurRad="38100" dist="38100" dir="2700000" algn="tl">
                    <a:srgbClr val="000000"/>
                  </a:outerShdw>
                </a:effectLst>
              </a:rPr>
              <a:t>Valuing</a:t>
            </a:r>
          </a:p>
          <a:p>
            <a:pPr algn="ctr">
              <a:defRPr/>
            </a:pPr>
            <a:r>
              <a:rPr lang="en-US" sz="1250" dirty="0">
                <a:solidFill>
                  <a:srgbClr val="DDD4B5"/>
                </a:solidFill>
                <a:effectLst>
                  <a:outerShdw blurRad="38100" dist="38100" dir="2700000" algn="tl">
                    <a:srgbClr val="000000"/>
                  </a:outerShdw>
                </a:effectLst>
              </a:rPr>
              <a:t>Prioritizing</a:t>
            </a:r>
            <a:br>
              <a:rPr lang="en-US" sz="1250" dirty="0">
                <a:solidFill>
                  <a:srgbClr val="DDD4B5"/>
                </a:solidFill>
                <a:effectLst>
                  <a:outerShdw blurRad="38100" dist="38100" dir="2700000" algn="tl">
                    <a:srgbClr val="000000"/>
                  </a:outerShdw>
                </a:effectLst>
              </a:rPr>
            </a:br>
            <a:r>
              <a:rPr lang="en-US" sz="1250" dirty="0">
                <a:solidFill>
                  <a:srgbClr val="DDD4B5"/>
                </a:solidFill>
                <a:effectLst>
                  <a:outerShdw blurRad="38100" dist="38100" dir="2700000" algn="tl">
                    <a:srgbClr val="000000"/>
                  </a:outerShdw>
                </a:effectLst>
              </a:rPr>
              <a:t>alternatives</a:t>
            </a:r>
          </a:p>
        </p:txBody>
      </p:sp>
      <p:sp>
        <p:nvSpPr>
          <p:cNvPr id="16" name="Arc 8"/>
          <p:cNvSpPr>
            <a:spLocks/>
          </p:cNvSpPr>
          <p:nvPr/>
        </p:nvSpPr>
        <p:spPr bwMode="auto">
          <a:xfrm>
            <a:off x="7477980" y="2447260"/>
            <a:ext cx="801291" cy="742950"/>
          </a:xfrm>
          <a:custGeom>
            <a:avLst/>
            <a:gdLst>
              <a:gd name="T0" fmla="*/ 0 w 21632"/>
              <a:gd name="T1" fmla="*/ 0 h 21600"/>
              <a:gd name="T2" fmla="*/ 1068388 w 21632"/>
              <a:gd name="T3" fmla="*/ 990600 h 21600"/>
              <a:gd name="T4" fmla="*/ 1580 w 21632"/>
              <a:gd name="T5" fmla="*/ 990600 h 21600"/>
              <a:gd name="T6" fmla="*/ 0 60000 65536"/>
              <a:gd name="T7" fmla="*/ 0 60000 65536"/>
              <a:gd name="T8" fmla="*/ 0 60000 65536"/>
              <a:gd name="T9" fmla="*/ 0 w 21632"/>
              <a:gd name="T10" fmla="*/ 0 h 21600"/>
              <a:gd name="T11" fmla="*/ 21632 w 21632"/>
              <a:gd name="T12" fmla="*/ 21600 h 21600"/>
            </a:gdLst>
            <a:ahLst/>
            <a:cxnLst>
              <a:cxn ang="T6">
                <a:pos x="T0" y="T1"/>
              </a:cxn>
              <a:cxn ang="T7">
                <a:pos x="T2" y="T3"/>
              </a:cxn>
              <a:cxn ang="T8">
                <a:pos x="T4" y="T5"/>
              </a:cxn>
            </a:cxnLst>
            <a:rect l="T9" t="T10" r="T11" b="T12"/>
            <a:pathLst>
              <a:path w="21632" h="21600" fill="none" extrusionOk="0">
                <a:moveTo>
                  <a:pt x="0" y="0"/>
                </a:moveTo>
                <a:cubicBezTo>
                  <a:pt x="10" y="0"/>
                  <a:pt x="21" y="-1"/>
                  <a:pt x="32" y="0"/>
                </a:cubicBezTo>
                <a:cubicBezTo>
                  <a:pt x="11961" y="0"/>
                  <a:pt x="21632" y="9670"/>
                  <a:pt x="21632" y="21600"/>
                </a:cubicBezTo>
              </a:path>
              <a:path w="21632" h="21600" stroke="0" extrusionOk="0">
                <a:moveTo>
                  <a:pt x="0" y="0"/>
                </a:moveTo>
                <a:cubicBezTo>
                  <a:pt x="10" y="0"/>
                  <a:pt x="21" y="-1"/>
                  <a:pt x="32" y="0"/>
                </a:cubicBezTo>
                <a:cubicBezTo>
                  <a:pt x="11961" y="0"/>
                  <a:pt x="21632" y="9670"/>
                  <a:pt x="21632" y="21600"/>
                </a:cubicBezTo>
                <a:lnTo>
                  <a:pt x="32" y="21600"/>
                </a:lnTo>
                <a:close/>
              </a:path>
            </a:pathLst>
          </a:custGeom>
          <a:noFill/>
          <a:ln w="28575" cap="rnd">
            <a:solidFill>
              <a:schemeClr val="tx1"/>
            </a:solidFill>
            <a:round/>
            <a:headEnd type="none" w="sm" len="sm"/>
            <a:tailEnd type="stealth" w="med" len="lg"/>
          </a:ln>
        </p:spPr>
        <p:txBody>
          <a:bodyPr wrap="none" anchor="ctr"/>
          <a:lstStyle/>
          <a:p>
            <a:endParaRPr lang="en-US" sz="1620" dirty="0"/>
          </a:p>
        </p:txBody>
      </p:sp>
      <p:sp>
        <p:nvSpPr>
          <p:cNvPr id="17" name="Line 10"/>
          <p:cNvSpPr>
            <a:spLocks noChangeShapeType="1"/>
          </p:cNvSpPr>
          <p:nvPr/>
        </p:nvSpPr>
        <p:spPr bwMode="auto">
          <a:xfrm flipH="1">
            <a:off x="6495052" y="4593293"/>
            <a:ext cx="303098" cy="0"/>
          </a:xfrm>
          <a:prstGeom prst="line">
            <a:avLst/>
          </a:prstGeom>
          <a:noFill/>
          <a:ln w="28575">
            <a:solidFill>
              <a:schemeClr val="tx1"/>
            </a:solidFill>
            <a:round/>
            <a:headEnd type="none" w="sm" len="sm"/>
            <a:tailEnd type="stealth" w="med" len="lg"/>
          </a:ln>
        </p:spPr>
        <p:txBody>
          <a:bodyPr wrap="none" anchor="ctr"/>
          <a:lstStyle/>
          <a:p>
            <a:endParaRPr lang="en-US" sz="1620" dirty="0"/>
          </a:p>
        </p:txBody>
      </p:sp>
      <p:sp>
        <p:nvSpPr>
          <p:cNvPr id="18" name="Arc 11"/>
          <p:cNvSpPr>
            <a:spLocks/>
          </p:cNvSpPr>
          <p:nvPr/>
        </p:nvSpPr>
        <p:spPr bwMode="auto">
          <a:xfrm rot="2405763">
            <a:off x="5109632" y="4175556"/>
            <a:ext cx="527248" cy="198364"/>
          </a:xfrm>
          <a:custGeom>
            <a:avLst/>
            <a:gdLst>
              <a:gd name="T0" fmla="*/ 838200 w 21600"/>
              <a:gd name="T1" fmla="*/ 457200 h 21600"/>
              <a:gd name="T2" fmla="*/ 0 w 21600"/>
              <a:gd name="T3" fmla="*/ 0 h 21600"/>
              <a:gd name="T4" fmla="*/ 83820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28575" cap="rnd">
            <a:solidFill>
              <a:schemeClr val="tx1"/>
            </a:solidFill>
            <a:round/>
            <a:headEnd type="none" w="sm" len="sm"/>
            <a:tailEnd type="stealth" w="med" len="lg"/>
          </a:ln>
        </p:spPr>
        <p:txBody>
          <a:bodyPr wrap="none" anchor="ctr"/>
          <a:lstStyle/>
          <a:p>
            <a:endParaRPr lang="en-US" sz="1620" dirty="0"/>
          </a:p>
        </p:txBody>
      </p:sp>
      <p:sp>
        <p:nvSpPr>
          <p:cNvPr id="19" name="Arc 12"/>
          <p:cNvSpPr>
            <a:spLocks/>
          </p:cNvSpPr>
          <p:nvPr/>
        </p:nvSpPr>
        <p:spPr bwMode="auto">
          <a:xfrm>
            <a:off x="5197850" y="2465785"/>
            <a:ext cx="857250" cy="800100"/>
          </a:xfrm>
          <a:custGeom>
            <a:avLst/>
            <a:gdLst>
              <a:gd name="T0" fmla="*/ 0 w 21598"/>
              <a:gd name="T1" fmla="*/ 1052521 h 21591"/>
              <a:gd name="T2" fmla="*/ 1109659 w 21598"/>
              <a:gd name="T3" fmla="*/ 0 h 21591"/>
              <a:gd name="T4" fmla="*/ 1143000 w 21598"/>
              <a:gd name="T5" fmla="*/ 1066800 h 21591"/>
              <a:gd name="T6" fmla="*/ 0 60000 65536"/>
              <a:gd name="T7" fmla="*/ 0 60000 65536"/>
              <a:gd name="T8" fmla="*/ 0 60000 65536"/>
              <a:gd name="T9" fmla="*/ 0 w 21598"/>
              <a:gd name="T10" fmla="*/ 0 h 21591"/>
              <a:gd name="T11" fmla="*/ 21598 w 21598"/>
              <a:gd name="T12" fmla="*/ 21591 h 21591"/>
            </a:gdLst>
            <a:ahLst/>
            <a:cxnLst>
              <a:cxn ang="T6">
                <a:pos x="T0" y="T1"/>
              </a:cxn>
              <a:cxn ang="T7">
                <a:pos x="T2" y="T3"/>
              </a:cxn>
              <a:cxn ang="T8">
                <a:pos x="T4" y="T5"/>
              </a:cxn>
            </a:cxnLst>
            <a:rect l="T9" t="T10" r="T11" b="T12"/>
            <a:pathLst>
              <a:path w="21598" h="21591" fill="none" extrusionOk="0">
                <a:moveTo>
                  <a:pt x="-1" y="21301"/>
                </a:moveTo>
                <a:cubicBezTo>
                  <a:pt x="154" y="9731"/>
                  <a:pt x="9400" y="337"/>
                  <a:pt x="20968" y="0"/>
                </a:cubicBezTo>
              </a:path>
              <a:path w="21598" h="21591" stroke="0" extrusionOk="0">
                <a:moveTo>
                  <a:pt x="-1" y="21301"/>
                </a:moveTo>
                <a:cubicBezTo>
                  <a:pt x="154" y="9731"/>
                  <a:pt x="9400" y="337"/>
                  <a:pt x="20968" y="0"/>
                </a:cubicBezTo>
                <a:lnTo>
                  <a:pt x="21598" y="21591"/>
                </a:lnTo>
                <a:close/>
              </a:path>
            </a:pathLst>
          </a:custGeom>
          <a:noFill/>
          <a:ln w="28575" cap="rnd">
            <a:solidFill>
              <a:schemeClr val="tx1"/>
            </a:solidFill>
            <a:round/>
            <a:headEnd type="none" w="sm" len="sm"/>
            <a:tailEnd type="stealth" w="med" len="lg"/>
          </a:ln>
        </p:spPr>
        <p:txBody>
          <a:bodyPr wrap="none" anchor="ctr"/>
          <a:lstStyle/>
          <a:p>
            <a:endParaRPr lang="en-US" sz="1620" dirty="0"/>
          </a:p>
        </p:txBody>
      </p:sp>
      <p:pic>
        <p:nvPicPr>
          <p:cNvPr id="20" name="Picture 19"/>
          <p:cNvPicPr>
            <a:picLocks noChangeAspect="1"/>
          </p:cNvPicPr>
          <p:nvPr/>
        </p:nvPicPr>
        <p:blipFill>
          <a:blip r:embed="rId3"/>
          <a:stretch>
            <a:fillRect/>
          </a:stretch>
        </p:blipFill>
        <p:spPr>
          <a:xfrm rot="20170749">
            <a:off x="7934879" y="4018096"/>
            <a:ext cx="536449" cy="358817"/>
          </a:xfrm>
          <a:prstGeom prst="rect">
            <a:avLst/>
          </a:prstGeom>
        </p:spPr>
      </p:pic>
      <p:sp>
        <p:nvSpPr>
          <p:cNvPr id="2" name="TextBox 1"/>
          <p:cNvSpPr txBox="1"/>
          <p:nvPr/>
        </p:nvSpPr>
        <p:spPr>
          <a:xfrm>
            <a:off x="5485449" y="1717004"/>
            <a:ext cx="2337942" cy="298159"/>
          </a:xfrm>
          <a:prstGeom prst="rect">
            <a:avLst/>
          </a:prstGeom>
        </p:spPr>
        <p:txBody>
          <a:bodyPr vert="horz" lIns="0" tIns="0" rIns="0" bIns="0" rtlCol="0" anchor="t">
            <a:noAutofit/>
          </a:bodyPr>
          <a:lstStyle>
            <a:lvl1pPr algn="ctr">
              <a:lnSpc>
                <a:spcPts val="3000"/>
              </a:lnSpc>
              <a:spcBef>
                <a:spcPct val="0"/>
              </a:spcBef>
              <a:buNone/>
              <a:defRPr sz="3100" b="1" spc="300">
                <a:solidFill>
                  <a:srgbClr val="4F2D7F"/>
                </a:solidFill>
                <a:latin typeface="Arial" charset="0"/>
                <a:ea typeface="Arial" charset="0"/>
                <a:cs typeface="Arial" charset="0"/>
              </a:defRPr>
            </a:lvl1pPr>
          </a:lstStyle>
          <a:p>
            <a:r>
              <a:rPr lang="en-US" sz="2800" dirty="0">
                <a:solidFill>
                  <a:schemeClr val="accent1"/>
                </a:solidFill>
                <a:latin typeface="Calibri" panose="020F0502020204030204" pitchFamily="34" charset="0"/>
                <a:ea typeface="+mj-ea"/>
                <a:cs typeface="Calibri" panose="020F0502020204030204" pitchFamily="34" charset="0"/>
              </a:rPr>
              <a:t>CASVE Cycle</a:t>
            </a:r>
          </a:p>
        </p:txBody>
      </p:sp>
      <p:sp>
        <p:nvSpPr>
          <p:cNvPr id="3" name="TextBox 2"/>
          <p:cNvSpPr txBox="1"/>
          <p:nvPr/>
        </p:nvSpPr>
        <p:spPr>
          <a:xfrm>
            <a:off x="1266745" y="717072"/>
            <a:ext cx="7044641" cy="1037968"/>
          </a:xfrm>
          <a:prstGeom prst="rect">
            <a:avLst/>
          </a:prstGeom>
        </p:spPr>
        <p:txBody>
          <a:bodyPr vert="horz" lIns="0" tIns="0" rIns="0" bIns="0" rtlCol="0" anchor="t">
            <a:noAutofit/>
          </a:bodyPr>
          <a:lstStyle>
            <a:lvl1pPr algn="ctr">
              <a:lnSpc>
                <a:spcPts val="3000"/>
              </a:lnSpc>
              <a:spcBef>
                <a:spcPct val="0"/>
              </a:spcBef>
              <a:buNone/>
              <a:defRPr sz="3100" b="1" spc="300">
                <a:solidFill>
                  <a:srgbClr val="4F2D7F"/>
                </a:solidFill>
                <a:latin typeface="Arial" charset="0"/>
                <a:ea typeface="Arial" charset="0"/>
                <a:cs typeface="Arial" charset="0"/>
              </a:defRPr>
            </a:lvl1pPr>
          </a:lstStyle>
          <a:p>
            <a:r>
              <a:rPr lang="en-US" sz="4000" dirty="0">
                <a:solidFill>
                  <a:schemeClr val="accent1"/>
                </a:solidFill>
                <a:latin typeface="Calibri" panose="020F0502020204030204" pitchFamily="34" charset="0"/>
                <a:ea typeface="+mj-ea"/>
                <a:cs typeface="Calibri" panose="020F0502020204030204" pitchFamily="34" charset="0"/>
              </a:rPr>
              <a:t>CIP FOR RECRUITING</a:t>
            </a:r>
          </a:p>
        </p:txBody>
      </p:sp>
    </p:spTree>
    <p:extLst>
      <p:ext uri="{BB962C8B-B14F-4D97-AF65-F5344CB8AC3E}">
        <p14:creationId xmlns:p14="http://schemas.microsoft.com/office/powerpoint/2010/main" val="2625022479"/>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B628D-11C7-49C9-AC3A-0787D3825816}"/>
              </a:ext>
            </a:extLst>
          </p:cNvPr>
          <p:cNvSpPr>
            <a:spLocks noGrp="1"/>
          </p:cNvSpPr>
          <p:nvPr>
            <p:ph type="title"/>
          </p:nvPr>
        </p:nvSpPr>
        <p:spPr/>
        <p:txBody>
          <a:bodyPr/>
          <a:lstStyle/>
          <a:p>
            <a:r>
              <a:rPr lang="en-US" dirty="0"/>
              <a:t>Communication and Analysis</a:t>
            </a:r>
          </a:p>
        </p:txBody>
      </p:sp>
      <p:pic>
        <p:nvPicPr>
          <p:cNvPr id="8" name="Picture 8" descr="A screenshot of a cell phone&#10;&#10;Description generated with very high confidence">
            <a:extLst>
              <a:ext uri="{FF2B5EF4-FFF2-40B4-BE49-F238E27FC236}">
                <a16:creationId xmlns:a16="http://schemas.microsoft.com/office/drawing/2014/main" id="{E4C1E4DE-A851-4EE6-890C-1A94B186B252}"/>
              </a:ext>
            </a:extLst>
          </p:cNvPr>
          <p:cNvPicPr>
            <a:picLocks noGrp="1" noChangeAspect="1"/>
          </p:cNvPicPr>
          <p:nvPr>
            <p:ph idx="1"/>
          </p:nvPr>
        </p:nvPicPr>
        <p:blipFill>
          <a:blip r:embed="rId2"/>
          <a:stretch>
            <a:fillRect/>
          </a:stretch>
        </p:blipFill>
        <p:spPr>
          <a:xfrm>
            <a:off x="2413056" y="1525994"/>
            <a:ext cx="5308680" cy="4915941"/>
          </a:xfrm>
          <a:prstGeom prst="rect">
            <a:avLst/>
          </a:prstGeom>
        </p:spPr>
      </p:pic>
    </p:spTree>
    <p:extLst>
      <p:ext uri="{BB962C8B-B14F-4D97-AF65-F5344CB8AC3E}">
        <p14:creationId xmlns:p14="http://schemas.microsoft.com/office/powerpoint/2010/main" val="4165027503"/>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A2186-3597-4B66-9FCE-636BF4CB8FDC}"/>
              </a:ext>
            </a:extLst>
          </p:cNvPr>
          <p:cNvSpPr>
            <a:spLocks noGrp="1"/>
          </p:cNvSpPr>
          <p:nvPr>
            <p:ph type="title"/>
          </p:nvPr>
        </p:nvSpPr>
        <p:spPr>
          <a:xfrm>
            <a:off x="1524000" y="419895"/>
            <a:ext cx="7086600" cy="1104105"/>
          </a:xfrm>
        </p:spPr>
        <p:txBody>
          <a:bodyPr/>
          <a:lstStyle/>
          <a:p>
            <a:r>
              <a:rPr lang="en-US" dirty="0"/>
              <a:t>Synthesis</a:t>
            </a:r>
          </a:p>
        </p:txBody>
      </p:sp>
      <p:pic>
        <p:nvPicPr>
          <p:cNvPr id="8" name="Picture 19" descr="A screenshot of a cell phone&#10;&#10;Description generated with very high confidence">
            <a:extLst>
              <a:ext uri="{FF2B5EF4-FFF2-40B4-BE49-F238E27FC236}">
                <a16:creationId xmlns:a16="http://schemas.microsoft.com/office/drawing/2014/main" id="{63F7DA2E-8F3F-4831-8A72-01ED13F81172}"/>
              </a:ext>
            </a:extLst>
          </p:cNvPr>
          <p:cNvPicPr>
            <a:picLocks noGrp="1" noChangeAspect="1"/>
          </p:cNvPicPr>
          <p:nvPr>
            <p:ph idx="1"/>
          </p:nvPr>
        </p:nvPicPr>
        <p:blipFill>
          <a:blip r:embed="rId2"/>
          <a:stretch>
            <a:fillRect/>
          </a:stretch>
        </p:blipFill>
        <p:spPr>
          <a:xfrm>
            <a:off x="1862518" y="1525993"/>
            <a:ext cx="6323493" cy="4757791"/>
          </a:xfrm>
          <a:prstGeom prst="rect">
            <a:avLst/>
          </a:prstGeom>
        </p:spPr>
      </p:pic>
    </p:spTree>
    <p:extLst>
      <p:ext uri="{BB962C8B-B14F-4D97-AF65-F5344CB8AC3E}">
        <p14:creationId xmlns:p14="http://schemas.microsoft.com/office/powerpoint/2010/main" val="3456853182"/>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F72DF-007C-402A-A56E-657582C42E5B}"/>
              </a:ext>
            </a:extLst>
          </p:cNvPr>
          <p:cNvSpPr>
            <a:spLocks noGrp="1"/>
          </p:cNvSpPr>
          <p:nvPr>
            <p:ph type="title"/>
          </p:nvPr>
        </p:nvSpPr>
        <p:spPr/>
        <p:txBody>
          <a:bodyPr/>
          <a:lstStyle/>
          <a:p>
            <a:r>
              <a:rPr lang="en-US" dirty="0"/>
              <a:t>VALUING THE DECISION</a:t>
            </a:r>
          </a:p>
        </p:txBody>
      </p:sp>
      <p:pic>
        <p:nvPicPr>
          <p:cNvPr id="4" name="Picture 4" descr="A screenshot of a cell phone&#10;&#10;Description generated with very high confidence">
            <a:extLst>
              <a:ext uri="{FF2B5EF4-FFF2-40B4-BE49-F238E27FC236}">
                <a16:creationId xmlns:a16="http://schemas.microsoft.com/office/drawing/2014/main" id="{00DA112B-C32F-4301-BDFE-F8FAE014D298}"/>
              </a:ext>
            </a:extLst>
          </p:cNvPr>
          <p:cNvPicPr>
            <a:picLocks noGrp="1" noChangeAspect="1"/>
          </p:cNvPicPr>
          <p:nvPr>
            <p:ph idx="1"/>
          </p:nvPr>
        </p:nvPicPr>
        <p:blipFill>
          <a:blip r:embed="rId2"/>
          <a:stretch>
            <a:fillRect/>
          </a:stretch>
        </p:blipFill>
        <p:spPr>
          <a:xfrm>
            <a:off x="2175981" y="1771201"/>
            <a:ext cx="5783776" cy="4857510"/>
          </a:xfrm>
          <a:prstGeom prst="rect">
            <a:avLst/>
          </a:prstGeom>
        </p:spPr>
      </p:pic>
    </p:spTree>
    <p:extLst>
      <p:ext uri="{BB962C8B-B14F-4D97-AF65-F5344CB8AC3E}">
        <p14:creationId xmlns:p14="http://schemas.microsoft.com/office/powerpoint/2010/main" val="1141365641"/>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pSp>
        <p:nvGrpSpPr>
          <p:cNvPr id="27" name="Group 11">
            <a:extLst>
              <a:ext uri="{FF2B5EF4-FFF2-40B4-BE49-F238E27FC236}">
                <a16:creationId xmlns:a16="http://schemas.microsoft.com/office/drawing/2014/main" id="{EBE86EA4-C4F1-4465-B306-7A2BC22859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3" name="Straight Connector 12">
              <a:extLst>
                <a:ext uri="{FF2B5EF4-FFF2-40B4-BE49-F238E27FC236}">
                  <a16:creationId xmlns:a16="http://schemas.microsoft.com/office/drawing/2014/main" id="{A8279268-DB29-43BE-B57C-14977EACFD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8FA53C0-C1EF-4611-BAB3-65EEB16AA3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81CDACFC-DD8A-4CC0-B7FC-6030FC353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0269F267-73D4-4CC3-BEC7-73335654D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DC48F13D-B2D7-4EB8-9CA7-59243637C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A82405B3-5A67-4DA2-8EDA-7AB65A8B4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7508BC7B-3BD2-4D96-A46E-82988222A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4298D07C-2287-4B93-9041-935144DE1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0F6BC886-C125-4903-8C2A-6FB687400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C9D0B38F-2E02-4E85-99EE-73595E7C89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473" y="1349791"/>
            <a:ext cx="1956588" cy="216197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866411" y="1454931"/>
            <a:ext cx="1956587" cy="1951695"/>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6047" t="16481" r="17247" b="20472"/>
          <a:stretch/>
        </p:blipFill>
        <p:spPr>
          <a:xfrm>
            <a:off x="5000013" y="1813586"/>
            <a:ext cx="1956587" cy="1234384"/>
          </a:xfrm>
          <a:prstGeom prst="rect">
            <a:avLst/>
          </a:prstGeom>
        </p:spPr>
      </p:pic>
      <p:sp>
        <p:nvSpPr>
          <p:cNvPr id="6" name="Title 5"/>
          <p:cNvSpPr>
            <a:spLocks noGrp="1"/>
          </p:cNvSpPr>
          <p:nvPr>
            <p:ph type="title"/>
          </p:nvPr>
        </p:nvSpPr>
        <p:spPr>
          <a:xfrm>
            <a:off x="739476" y="4473225"/>
            <a:ext cx="6216026" cy="1095059"/>
          </a:xfrm>
        </p:spPr>
        <p:txBody>
          <a:bodyPr vert="horz" lIns="91440" tIns="45720" rIns="91440" bIns="45720" rtlCol="0" anchor="b">
            <a:normAutofit/>
          </a:bodyPr>
          <a:lstStyle/>
          <a:p>
            <a:pPr defTabSz="457200">
              <a:lnSpc>
                <a:spcPct val="90000"/>
              </a:lnSpc>
            </a:pPr>
            <a:r>
              <a:rPr lang="en-US" sz="3600">
                <a:latin typeface="+mj-lt"/>
                <a:cs typeface="+mj-cs"/>
              </a:rPr>
              <a:t>DECISION MAKING IN ACTION</a:t>
            </a:r>
          </a:p>
        </p:txBody>
      </p:sp>
      <p:sp>
        <p:nvSpPr>
          <p:cNvPr id="7" name="Text Placeholder 6"/>
          <p:cNvSpPr>
            <a:spLocks noGrp="1"/>
          </p:cNvSpPr>
          <p:nvPr>
            <p:ph type="body" idx="1"/>
          </p:nvPr>
        </p:nvSpPr>
        <p:spPr>
          <a:xfrm>
            <a:off x="739476" y="5569874"/>
            <a:ext cx="6216026" cy="471488"/>
          </a:xfrm>
        </p:spPr>
        <p:txBody>
          <a:bodyPr vert="horz" lIns="91440" tIns="45720" rIns="91440" bIns="45720" rtlCol="0" anchor="t">
            <a:normAutofit/>
          </a:bodyPr>
          <a:lstStyle/>
          <a:p>
            <a:pPr defTabSz="457200">
              <a:lnSpc>
                <a:spcPct val="90000"/>
              </a:lnSpc>
              <a:spcBef>
                <a:spcPts val="1000"/>
              </a:spcBef>
            </a:pPr>
            <a:r>
              <a:rPr lang="en-US" sz="1400"/>
              <a:t>CASES OF RECRUITING TALENT AND DEVELOPING TALENT AT FSU</a:t>
            </a:r>
          </a:p>
        </p:txBody>
      </p:sp>
    </p:spTree>
    <p:extLst>
      <p:ext uri="{BB962C8B-B14F-4D97-AF65-F5344CB8AC3E}">
        <p14:creationId xmlns:p14="http://schemas.microsoft.com/office/powerpoint/2010/main" val="2010385037"/>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496FE-567D-4FED-8433-FDFD5BA1395C}"/>
              </a:ext>
            </a:extLst>
          </p:cNvPr>
          <p:cNvSpPr>
            <a:spLocks noGrp="1"/>
          </p:cNvSpPr>
          <p:nvPr>
            <p:ph type="title"/>
          </p:nvPr>
        </p:nvSpPr>
        <p:spPr>
          <a:xfrm>
            <a:off x="1107057" y="232989"/>
            <a:ext cx="7704826" cy="1104105"/>
          </a:xfrm>
        </p:spPr>
        <p:txBody>
          <a:bodyPr>
            <a:normAutofit fontScale="90000"/>
          </a:bodyPr>
          <a:lstStyle/>
          <a:p>
            <a:r>
              <a:rPr lang="en-US" dirty="0"/>
              <a:t>The Case of the Counselor and Dual Career Parenting</a:t>
            </a:r>
          </a:p>
        </p:txBody>
      </p:sp>
      <p:sp>
        <p:nvSpPr>
          <p:cNvPr id="3" name="Content Placeholder 2">
            <a:extLst>
              <a:ext uri="{FF2B5EF4-FFF2-40B4-BE49-F238E27FC236}">
                <a16:creationId xmlns:a16="http://schemas.microsoft.com/office/drawing/2014/main" id="{E213FD2F-3554-4F80-B476-F8756DA0F1C0}"/>
              </a:ext>
            </a:extLst>
          </p:cNvPr>
          <p:cNvSpPr>
            <a:spLocks noGrp="1"/>
          </p:cNvSpPr>
          <p:nvPr>
            <p:ph idx="1"/>
          </p:nvPr>
        </p:nvSpPr>
        <p:spPr>
          <a:xfrm>
            <a:off x="1104998" y="1339088"/>
            <a:ext cx="7709138" cy="5074093"/>
          </a:xfrm>
        </p:spPr>
        <p:txBody>
          <a:bodyPr anchor="t"/>
          <a:lstStyle/>
          <a:p>
            <a:r>
              <a:rPr lang="en-US" dirty="0"/>
              <a:t>Counselor interviewing for an Employer Relations position</a:t>
            </a:r>
          </a:p>
          <a:p>
            <a:pPr>
              <a:spcBef>
                <a:spcPts val="700"/>
              </a:spcBef>
            </a:pPr>
            <a:r>
              <a:rPr lang="en-US" dirty="0"/>
              <a:t>Years of clinical counseling experience</a:t>
            </a:r>
            <a:endParaRPr lang="en-US" dirty="0">
              <a:solidFill>
                <a:srgbClr val="000000"/>
              </a:solidFill>
            </a:endParaRPr>
          </a:p>
          <a:p>
            <a:pPr>
              <a:spcBef>
                <a:spcPts val="700"/>
              </a:spcBef>
            </a:pPr>
            <a:r>
              <a:rPr lang="en-US" dirty="0"/>
              <a:t>Career Advising and Counseling</a:t>
            </a:r>
            <a:r>
              <a:rPr lang="en-US" dirty="0">
                <a:solidFill>
                  <a:srgbClr val="404040"/>
                </a:solidFill>
              </a:rPr>
              <a:t> Opening</a:t>
            </a:r>
            <a:endParaRPr lang="en-US" dirty="0">
              <a:solidFill>
                <a:schemeClr val="tx1"/>
              </a:solidFill>
            </a:endParaRPr>
          </a:p>
          <a:p>
            <a:pPr>
              <a:spcBef>
                <a:spcPts val="700"/>
              </a:spcBef>
            </a:pPr>
            <a:r>
              <a:rPr lang="en-US" dirty="0"/>
              <a:t>Over 4 years with the Career Center</a:t>
            </a:r>
          </a:p>
          <a:p>
            <a:pPr>
              <a:spcBef>
                <a:spcPts val="700"/>
              </a:spcBef>
            </a:pPr>
            <a:r>
              <a:rPr lang="en-US" dirty="0"/>
              <a:t>Two children; one with diverse abilities (special needs)</a:t>
            </a:r>
          </a:p>
          <a:p>
            <a:pPr>
              <a:spcBef>
                <a:spcPts val="700"/>
              </a:spcBef>
            </a:pPr>
            <a:r>
              <a:rPr lang="en-US" dirty="0"/>
              <a:t>Partner/spouse is a physician starting a medical practice who has been without a paycheck for several months</a:t>
            </a:r>
          </a:p>
        </p:txBody>
      </p:sp>
    </p:spTree>
    <p:extLst>
      <p:ext uri="{BB962C8B-B14F-4D97-AF65-F5344CB8AC3E}">
        <p14:creationId xmlns:p14="http://schemas.microsoft.com/office/powerpoint/2010/main" val="2359831791"/>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33643-0841-4290-A6B8-DCDED4C40245}"/>
              </a:ext>
            </a:extLst>
          </p:cNvPr>
          <p:cNvSpPr>
            <a:spLocks noGrp="1"/>
          </p:cNvSpPr>
          <p:nvPr>
            <p:ph type="title"/>
          </p:nvPr>
        </p:nvSpPr>
        <p:spPr>
          <a:xfrm>
            <a:off x="1524000" y="60461"/>
            <a:ext cx="7086600" cy="1104105"/>
          </a:xfrm>
        </p:spPr>
        <p:txBody>
          <a:bodyPr>
            <a:normAutofit fontScale="90000"/>
          </a:bodyPr>
          <a:lstStyle/>
          <a:p>
            <a:r>
              <a:rPr lang="en-US" dirty="0"/>
              <a:t>The Case of the Interviewee with Great Potential</a:t>
            </a:r>
          </a:p>
        </p:txBody>
      </p:sp>
      <p:sp>
        <p:nvSpPr>
          <p:cNvPr id="3" name="Content Placeholder 2">
            <a:extLst>
              <a:ext uri="{FF2B5EF4-FFF2-40B4-BE49-F238E27FC236}">
                <a16:creationId xmlns:a16="http://schemas.microsoft.com/office/drawing/2014/main" id="{2F756AD9-9E3D-414F-9DC8-CD9F6CF12C43}"/>
              </a:ext>
            </a:extLst>
          </p:cNvPr>
          <p:cNvSpPr>
            <a:spLocks noGrp="1"/>
          </p:cNvSpPr>
          <p:nvPr>
            <p:ph idx="1"/>
          </p:nvPr>
        </p:nvSpPr>
        <p:spPr>
          <a:xfrm>
            <a:off x="1090621" y="1166561"/>
            <a:ext cx="7824156" cy="5304129"/>
          </a:xfrm>
        </p:spPr>
        <p:txBody>
          <a:bodyPr anchor="t"/>
          <a:lstStyle/>
          <a:p>
            <a:r>
              <a:rPr lang="en-US" dirty="0"/>
              <a:t>Interviewing for a Program Assistant position with Experiential Learning</a:t>
            </a:r>
          </a:p>
          <a:p>
            <a:pPr>
              <a:spcBef>
                <a:spcPts val="700"/>
              </a:spcBef>
            </a:pPr>
            <a:r>
              <a:rPr lang="en-US" dirty="0"/>
              <a:t>Beginning Graduate School looking for opportunity to fund education</a:t>
            </a:r>
          </a:p>
          <a:p>
            <a:pPr>
              <a:spcBef>
                <a:spcPts val="700"/>
              </a:spcBef>
            </a:pPr>
            <a:r>
              <a:rPr lang="en-US" dirty="0"/>
              <a:t>FSU Shadow Graduate Assistant</a:t>
            </a:r>
          </a:p>
          <a:p>
            <a:pPr>
              <a:spcBef>
                <a:spcPts val="700"/>
              </a:spcBef>
            </a:pPr>
            <a:r>
              <a:rPr lang="en-US" dirty="0"/>
              <a:t>2 years' experience working with University System of Florida – Board of Governors</a:t>
            </a:r>
          </a:p>
          <a:p>
            <a:pPr>
              <a:spcBef>
                <a:spcPts val="700"/>
              </a:spcBef>
            </a:pPr>
            <a:r>
              <a:rPr lang="en-US" dirty="0"/>
              <a:t>Multilingual </a:t>
            </a:r>
          </a:p>
          <a:p>
            <a:pPr>
              <a:spcBef>
                <a:spcPts val="700"/>
              </a:spcBef>
            </a:pPr>
            <a:r>
              <a:rPr lang="en-US" dirty="0"/>
              <a:t>Displayed great potential</a:t>
            </a:r>
          </a:p>
          <a:p>
            <a:pPr>
              <a:spcBef>
                <a:spcPts val="700"/>
              </a:spcBef>
            </a:pPr>
            <a:r>
              <a:rPr lang="en-US" dirty="0" err="1"/>
              <a:t>FSUshadow</a:t>
            </a:r>
            <a:r>
              <a:rPr lang="en-US" dirty="0"/>
              <a:t> Graduate Assistantship</a:t>
            </a:r>
          </a:p>
          <a:p>
            <a:pPr>
              <a:spcBef>
                <a:spcPts val="700"/>
              </a:spcBef>
            </a:pPr>
            <a:endParaRPr lang="en-US" dirty="0"/>
          </a:p>
          <a:p>
            <a:pPr>
              <a:spcBef>
                <a:spcPts val="700"/>
              </a:spcBef>
            </a:pPr>
            <a:endParaRPr lang="en-US" dirty="0"/>
          </a:p>
        </p:txBody>
      </p:sp>
    </p:spTree>
    <p:extLst>
      <p:ext uri="{BB962C8B-B14F-4D97-AF65-F5344CB8AC3E}">
        <p14:creationId xmlns:p14="http://schemas.microsoft.com/office/powerpoint/2010/main" val="4154527288"/>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19895"/>
            <a:ext cx="7086600" cy="1104105"/>
          </a:xfrm>
        </p:spPr>
        <p:txBody>
          <a:bodyPr/>
          <a:lstStyle/>
          <a:p>
            <a:r>
              <a:rPr lang="en-US" dirty="0"/>
              <a:t>Closing Thoughts and Questions</a:t>
            </a:r>
          </a:p>
        </p:txBody>
      </p:sp>
      <p:sp>
        <p:nvSpPr>
          <p:cNvPr id="6" name="Content Placeholder 5"/>
          <p:cNvSpPr>
            <a:spLocks noGrp="1"/>
          </p:cNvSpPr>
          <p:nvPr>
            <p:ph idx="1"/>
          </p:nvPr>
        </p:nvSpPr>
        <p:spPr>
          <a:xfrm>
            <a:off x="1521941" y="1525994"/>
            <a:ext cx="7162799" cy="4844055"/>
          </a:xfrm>
        </p:spPr>
        <p:txBody>
          <a:bodyPr/>
          <a:lstStyle/>
          <a:p>
            <a:pPr>
              <a:lnSpc>
                <a:spcPct val="100000"/>
              </a:lnSpc>
            </a:pPr>
            <a:r>
              <a:rPr lang="en-US" sz="2800" dirty="0"/>
              <a:t>How are you embracing the inevitable staffing changes and recruitment process within your department?</a:t>
            </a:r>
          </a:p>
          <a:p>
            <a:pPr>
              <a:lnSpc>
                <a:spcPct val="100000"/>
              </a:lnSpc>
            </a:pPr>
            <a:r>
              <a:rPr lang="en-US" sz="2800" dirty="0"/>
              <a:t>How do you consider readiness for a position and through supervision?</a:t>
            </a:r>
          </a:p>
          <a:p>
            <a:pPr>
              <a:lnSpc>
                <a:spcPct val="100000"/>
              </a:lnSpc>
            </a:pPr>
            <a:r>
              <a:rPr lang="en-US" sz="2800" dirty="0"/>
              <a:t>Are there elements of CIP that you can take back and utilize on your campus?</a:t>
            </a:r>
          </a:p>
          <a:p>
            <a:pPr>
              <a:lnSpc>
                <a:spcPct val="100000"/>
              </a:lnSpc>
            </a:pPr>
            <a:r>
              <a:rPr lang="en-US" sz="2800" dirty="0"/>
              <a:t>What questions do you have for us?</a:t>
            </a:r>
          </a:p>
        </p:txBody>
      </p:sp>
    </p:spTree>
    <p:extLst>
      <p:ext uri="{BB962C8B-B14F-4D97-AF65-F5344CB8AC3E}">
        <p14:creationId xmlns:p14="http://schemas.microsoft.com/office/powerpoint/2010/main" val="2591805726"/>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35667" y="-326822"/>
            <a:ext cx="5994718" cy="1646302"/>
          </a:xfrm>
        </p:spPr>
        <p:txBody>
          <a:bodyPr/>
          <a:lstStyle/>
          <a:p>
            <a:r>
              <a:rPr lang="en-US" dirty="0"/>
              <a:t>Meet the Presenters</a:t>
            </a:r>
          </a:p>
        </p:txBody>
      </p:sp>
      <p:pic>
        <p:nvPicPr>
          <p:cNvPr id="7" name="Picture 6"/>
          <p:cNvPicPr>
            <a:picLocks noChangeAspect="1"/>
          </p:cNvPicPr>
          <p:nvPr/>
        </p:nvPicPr>
        <p:blipFill>
          <a:blip r:embed="rId2"/>
          <a:stretch>
            <a:fillRect/>
          </a:stretch>
        </p:blipFill>
        <p:spPr>
          <a:xfrm>
            <a:off x="1591573" y="1519518"/>
            <a:ext cx="1828800" cy="2743200"/>
          </a:xfrm>
          <a:prstGeom prst="rect">
            <a:avLst/>
          </a:prstGeom>
        </p:spPr>
      </p:pic>
      <p:pic>
        <p:nvPicPr>
          <p:cNvPr id="9" name="Picture 8"/>
          <p:cNvPicPr>
            <a:picLocks noChangeAspect="1"/>
          </p:cNvPicPr>
          <p:nvPr/>
        </p:nvPicPr>
        <p:blipFill>
          <a:blip r:embed="rId3"/>
          <a:stretch>
            <a:fillRect/>
          </a:stretch>
        </p:blipFill>
        <p:spPr>
          <a:xfrm>
            <a:off x="4481424" y="1519518"/>
            <a:ext cx="1828800" cy="2743200"/>
          </a:xfrm>
          <a:prstGeom prst="rect">
            <a:avLst/>
          </a:prstGeom>
        </p:spPr>
      </p:pic>
      <p:sp>
        <p:nvSpPr>
          <p:cNvPr id="11" name="TextBox 10"/>
          <p:cNvSpPr txBox="1"/>
          <p:nvPr/>
        </p:nvSpPr>
        <p:spPr>
          <a:xfrm>
            <a:off x="4409537" y="4331400"/>
            <a:ext cx="2820838" cy="1200329"/>
          </a:xfrm>
          <a:prstGeom prst="rect">
            <a:avLst/>
          </a:prstGeom>
          <a:noFill/>
        </p:spPr>
        <p:txBody>
          <a:bodyPr wrap="square" rtlCol="0">
            <a:spAutoFit/>
          </a:bodyPr>
          <a:lstStyle/>
          <a:p>
            <a:r>
              <a:rPr lang="en-US" b="1" dirty="0">
                <a:solidFill>
                  <a:srgbClr val="632523"/>
                </a:solidFill>
              </a:rPr>
              <a:t>Erica Stallings</a:t>
            </a:r>
          </a:p>
          <a:p>
            <a:r>
              <a:rPr lang="en-US" dirty="0">
                <a:solidFill>
                  <a:srgbClr val="632523"/>
                </a:solidFill>
              </a:rPr>
              <a:t>Program Director,</a:t>
            </a:r>
          </a:p>
          <a:p>
            <a:r>
              <a:rPr lang="en-US" dirty="0">
                <a:solidFill>
                  <a:srgbClr val="632523"/>
                </a:solidFill>
              </a:rPr>
              <a:t>Career Advising and Counseling</a:t>
            </a:r>
          </a:p>
        </p:txBody>
      </p:sp>
      <p:sp>
        <p:nvSpPr>
          <p:cNvPr id="12" name="TextBox 11"/>
          <p:cNvSpPr txBox="1"/>
          <p:nvPr/>
        </p:nvSpPr>
        <p:spPr>
          <a:xfrm>
            <a:off x="1481966" y="4331400"/>
            <a:ext cx="3209365" cy="923330"/>
          </a:xfrm>
          <a:prstGeom prst="rect">
            <a:avLst/>
          </a:prstGeom>
          <a:noFill/>
        </p:spPr>
        <p:txBody>
          <a:bodyPr wrap="square" rtlCol="0">
            <a:spAutoFit/>
          </a:bodyPr>
          <a:lstStyle/>
          <a:p>
            <a:r>
              <a:rPr lang="en-US" b="1" dirty="0">
                <a:solidFill>
                  <a:srgbClr val="632523"/>
                </a:solidFill>
              </a:rPr>
              <a:t>Myrna Hoover</a:t>
            </a:r>
          </a:p>
          <a:p>
            <a:r>
              <a:rPr lang="en-US" dirty="0">
                <a:solidFill>
                  <a:srgbClr val="632523"/>
                </a:solidFill>
              </a:rPr>
              <a:t>Director,</a:t>
            </a:r>
          </a:p>
          <a:p>
            <a:r>
              <a:rPr lang="en-US" dirty="0">
                <a:solidFill>
                  <a:srgbClr val="632523"/>
                </a:solidFill>
              </a:rPr>
              <a:t>FSU Career Center</a:t>
            </a:r>
          </a:p>
        </p:txBody>
      </p:sp>
    </p:spTree>
    <p:extLst>
      <p:ext uri="{BB962C8B-B14F-4D97-AF65-F5344CB8AC3E}">
        <p14:creationId xmlns:p14="http://schemas.microsoft.com/office/powerpoint/2010/main" val="1329509516"/>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ctrTitle"/>
          </p:nvPr>
        </p:nvSpPr>
        <p:spPr>
          <a:xfrm>
            <a:off x="457200" y="609600"/>
            <a:ext cx="6705600" cy="1189102"/>
          </a:xfrm>
        </p:spPr>
        <p:txBody>
          <a:bodyPr>
            <a:noAutofit/>
          </a:bodyPr>
          <a:lstStyle/>
          <a:p>
            <a:pPr algn="ctr"/>
            <a:r>
              <a:rPr lang="en-US" sz="6800" b="1" dirty="0">
                <a:solidFill>
                  <a:srgbClr val="65021A"/>
                </a:solidFill>
              </a:rPr>
              <a:t>Connect with us!</a:t>
            </a:r>
            <a:endParaRPr lang="en-US" sz="6800" dirty="0"/>
          </a:p>
        </p:txBody>
      </p:sp>
      <p:grpSp>
        <p:nvGrpSpPr>
          <p:cNvPr id="3" name="Group 2"/>
          <p:cNvGrpSpPr/>
          <p:nvPr/>
        </p:nvGrpSpPr>
        <p:grpSpPr>
          <a:xfrm>
            <a:off x="4153977" y="2443357"/>
            <a:ext cx="3505201" cy="2828099"/>
            <a:chOff x="5467863" y="2904079"/>
            <a:chExt cx="3448376" cy="2904299"/>
          </a:xfrm>
        </p:grpSpPr>
        <p:sp>
          <p:nvSpPr>
            <p:cNvPr id="4" name="TextBox 3"/>
            <p:cNvSpPr txBox="1">
              <a:spLocks noChangeArrowheads="1"/>
            </p:cNvSpPr>
            <p:nvPr/>
          </p:nvSpPr>
          <p:spPr bwMode="auto">
            <a:xfrm>
              <a:off x="6175509" y="2988147"/>
              <a:ext cx="2590800" cy="41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pPr>
              <a:r>
                <a:rPr lang="en-US" altLang="en-US" sz="2000" b="1" dirty="0">
                  <a:solidFill>
                    <a:srgbClr val="65021A"/>
                  </a:solidFill>
                  <a:cs typeface="Calibri" panose="020F0502020204030204" pitchFamily="34" charset="0"/>
                </a:rPr>
                <a:t>FSU Career Center</a:t>
              </a:r>
            </a:p>
          </p:txBody>
        </p:sp>
        <p:sp>
          <p:nvSpPr>
            <p:cNvPr id="6" name="TextBox 5"/>
            <p:cNvSpPr txBox="1">
              <a:spLocks noChangeArrowheads="1"/>
            </p:cNvSpPr>
            <p:nvPr/>
          </p:nvSpPr>
          <p:spPr bwMode="auto">
            <a:xfrm>
              <a:off x="6175510" y="4542304"/>
              <a:ext cx="2740729" cy="41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pPr>
              <a:r>
                <a:rPr lang="en-US" altLang="en-US" sz="2000" b="1" dirty="0">
                  <a:solidFill>
                    <a:srgbClr val="65021A"/>
                  </a:solidFill>
                  <a:cs typeface="Calibri" panose="020F0502020204030204" pitchFamily="34" charset="0"/>
                </a:rPr>
                <a:t>FSU Career Center</a:t>
              </a:r>
            </a:p>
          </p:txBody>
        </p:sp>
        <p:sp>
          <p:nvSpPr>
            <p:cNvPr id="7" name="TextBox 6"/>
            <p:cNvSpPr txBox="1">
              <a:spLocks noChangeArrowheads="1"/>
            </p:cNvSpPr>
            <p:nvPr/>
          </p:nvSpPr>
          <p:spPr bwMode="auto">
            <a:xfrm>
              <a:off x="6175509" y="3777156"/>
              <a:ext cx="2590800" cy="41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pPr>
              <a:r>
                <a:rPr lang="en-US" altLang="en-US" sz="2000" b="1" dirty="0">
                  <a:solidFill>
                    <a:srgbClr val="65021A"/>
                  </a:solidFill>
                  <a:cs typeface="Calibri" panose="020F0502020204030204" pitchFamily="34" charset="0"/>
                </a:rPr>
                <a:t>@FSUCareerCenter</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9409" y="2904079"/>
              <a:ext cx="543700" cy="5437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3547" y="3689260"/>
              <a:ext cx="545124" cy="54512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9409" y="4475866"/>
              <a:ext cx="533400" cy="53340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5713" t="16198" r="16098" b="16384"/>
            <a:stretch/>
          </p:blipFill>
          <p:spPr>
            <a:xfrm>
              <a:off x="5467863" y="5259406"/>
              <a:ext cx="555246" cy="548972"/>
            </a:xfrm>
            <a:prstGeom prst="rect">
              <a:avLst/>
            </a:prstGeom>
          </p:spPr>
        </p:pic>
        <p:sp>
          <p:nvSpPr>
            <p:cNvPr id="12" name="TextBox 9"/>
            <p:cNvSpPr txBox="1">
              <a:spLocks noChangeArrowheads="1"/>
            </p:cNvSpPr>
            <p:nvPr/>
          </p:nvSpPr>
          <p:spPr bwMode="auto">
            <a:xfrm>
              <a:off x="6175509" y="5345685"/>
              <a:ext cx="2590800" cy="41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pPr>
              <a:r>
                <a:rPr lang="en-US" altLang="en-US" sz="2000" b="1" dirty="0">
                  <a:solidFill>
                    <a:srgbClr val="65021A"/>
                  </a:solidFill>
                  <a:cs typeface="Calibri" panose="020F0502020204030204" pitchFamily="34" charset="0"/>
                </a:rPr>
                <a:t>@FSUCareerCenter</a:t>
              </a:r>
            </a:p>
          </p:txBody>
        </p:sp>
      </p:gr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687" y="2377574"/>
            <a:ext cx="3363532" cy="2944469"/>
          </a:xfrm>
          <a:prstGeom prst="rect">
            <a:avLst/>
          </a:prstGeom>
        </p:spPr>
      </p:pic>
    </p:spTree>
    <p:extLst>
      <p:ext uri="{BB962C8B-B14F-4D97-AF65-F5344CB8AC3E}">
        <p14:creationId xmlns:p14="http://schemas.microsoft.com/office/powerpoint/2010/main" val="1927663451"/>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50" dirty="0"/>
              <a:t>Thank you for attending today’s session!</a:t>
            </a:r>
          </a:p>
        </p:txBody>
      </p:sp>
      <p:sp>
        <p:nvSpPr>
          <p:cNvPr id="4" name="Footer Placeholder 3"/>
          <p:cNvSpPr>
            <a:spLocks noGrp="1"/>
          </p:cNvSpPr>
          <p:nvPr>
            <p:ph type="ftr" sz="quarter" idx="11"/>
          </p:nvPr>
        </p:nvSpPr>
        <p:spPr/>
        <p:txBody>
          <a:bodyPr/>
          <a:lstStyle/>
          <a:p>
            <a:pPr defTabSz="685800"/>
            <a:r>
              <a:rPr lang="en-US" dirty="0">
                <a:solidFill>
                  <a:prstClr val="black">
                    <a:lumMod val="50000"/>
                    <a:lumOff val="50000"/>
                  </a:prstClr>
                </a:solidFill>
              </a:rPr>
              <a:t>©2018 National Association of Colleges and Employers. All rights reserved.</a:t>
            </a:r>
          </a:p>
        </p:txBody>
      </p:sp>
      <p:sp>
        <p:nvSpPr>
          <p:cNvPr id="15" name="Content Placeholder 14">
            <a:extLst>
              <a:ext uri="{FF2B5EF4-FFF2-40B4-BE49-F238E27FC236}">
                <a16:creationId xmlns:a16="http://schemas.microsoft.com/office/drawing/2014/main" id="{FB267C20-3B06-4FC5-AA67-3CF1A34A2EC6}"/>
              </a:ext>
            </a:extLst>
          </p:cNvPr>
          <p:cNvSpPr>
            <a:spLocks noGrp="1"/>
          </p:cNvSpPr>
          <p:nvPr>
            <p:ph idx="1"/>
          </p:nvPr>
        </p:nvSpPr>
        <p:spPr>
          <a:xfrm>
            <a:off x="2331992" y="2177240"/>
            <a:ext cx="5389904" cy="2966727"/>
          </a:xfrm>
        </p:spPr>
        <p:txBody>
          <a:bodyPr/>
          <a:lstStyle/>
          <a:p>
            <a:pPr marL="11906" indent="0">
              <a:buNone/>
            </a:pPr>
            <a:endParaRPr lang="en-US" sz="2250" b="1" dirty="0">
              <a:solidFill>
                <a:srgbClr val="3F9C35"/>
              </a:solidFill>
            </a:endParaRPr>
          </a:p>
          <a:p>
            <a:pPr marL="11906" indent="0">
              <a:buNone/>
            </a:pPr>
            <a:r>
              <a:rPr lang="en-US" sz="2250" b="1" dirty="0">
                <a:solidFill>
                  <a:srgbClr val="3F9C35"/>
                </a:solidFill>
              </a:rPr>
              <a:t>Let’s GO GREEN!</a:t>
            </a:r>
          </a:p>
          <a:p>
            <a:pPr marL="11906" indent="0">
              <a:lnSpc>
                <a:spcPct val="100000"/>
              </a:lnSpc>
              <a:buNone/>
            </a:pPr>
            <a:r>
              <a:rPr lang="en-US" sz="2250" dirty="0">
                <a:solidFill>
                  <a:srgbClr val="4F2D7F"/>
                </a:solidFill>
              </a:rPr>
              <a:t>Please complete your session evaluation in the NACE18 Mobile App.</a:t>
            </a:r>
          </a:p>
          <a:p>
            <a:pPr marL="11906" indent="0">
              <a:lnSpc>
                <a:spcPct val="100000"/>
              </a:lnSpc>
              <a:buNone/>
            </a:pPr>
            <a:r>
              <a:rPr lang="en-US" sz="1250" dirty="0">
                <a:solidFill>
                  <a:srgbClr val="4F2D7F"/>
                </a:solidFill>
              </a:rPr>
              <a:t>1. Launch the </a:t>
            </a:r>
            <a:r>
              <a:rPr lang="en-US" sz="1250" b="1" dirty="0">
                <a:solidFill>
                  <a:srgbClr val="4F2D7F"/>
                </a:solidFill>
              </a:rPr>
              <a:t>NACE18 Mobile App</a:t>
            </a:r>
            <a:r>
              <a:rPr lang="en-US" sz="1250" dirty="0">
                <a:solidFill>
                  <a:srgbClr val="4F2D7F"/>
                </a:solidFill>
              </a:rPr>
              <a:t>.</a:t>
            </a:r>
          </a:p>
          <a:p>
            <a:pPr marL="11906" indent="0">
              <a:lnSpc>
                <a:spcPct val="100000"/>
              </a:lnSpc>
              <a:buNone/>
            </a:pPr>
            <a:r>
              <a:rPr lang="en-US" sz="1250" dirty="0">
                <a:solidFill>
                  <a:srgbClr val="4F2D7F"/>
                </a:solidFill>
              </a:rPr>
              <a:t>2. Go to </a:t>
            </a:r>
            <a:r>
              <a:rPr lang="en-US" sz="1250" b="1" dirty="0">
                <a:solidFill>
                  <a:srgbClr val="4F2D7F"/>
                </a:solidFill>
              </a:rPr>
              <a:t>Agenda</a:t>
            </a:r>
            <a:r>
              <a:rPr lang="en-US" sz="1250" dirty="0">
                <a:solidFill>
                  <a:srgbClr val="4F2D7F"/>
                </a:solidFill>
              </a:rPr>
              <a:t> &gt; Select the </a:t>
            </a:r>
            <a:r>
              <a:rPr lang="en-US" sz="1250" b="1" dirty="0">
                <a:solidFill>
                  <a:srgbClr val="4F2D7F"/>
                </a:solidFill>
              </a:rPr>
              <a:t>Session Name</a:t>
            </a:r>
            <a:r>
              <a:rPr lang="en-US" sz="1250" dirty="0">
                <a:solidFill>
                  <a:srgbClr val="4F2D7F"/>
                </a:solidFill>
              </a:rPr>
              <a:t>.</a:t>
            </a:r>
          </a:p>
          <a:p>
            <a:pPr marL="11906" indent="0">
              <a:lnSpc>
                <a:spcPct val="100000"/>
              </a:lnSpc>
              <a:buNone/>
            </a:pPr>
            <a:r>
              <a:rPr lang="en-US" sz="1250" dirty="0">
                <a:solidFill>
                  <a:srgbClr val="4F2D7F"/>
                </a:solidFill>
              </a:rPr>
              <a:t>3. Fill out the </a:t>
            </a:r>
            <a:r>
              <a:rPr lang="en-US" sz="1250" b="1" dirty="0">
                <a:solidFill>
                  <a:srgbClr val="4F2D7F"/>
                </a:solidFill>
              </a:rPr>
              <a:t>evaluation form</a:t>
            </a:r>
            <a:r>
              <a:rPr lang="en-US" sz="1250" dirty="0">
                <a:solidFill>
                  <a:srgbClr val="4F2D7F"/>
                </a:solidFill>
              </a:rPr>
              <a:t>.</a:t>
            </a:r>
            <a:endParaRPr lang="en-US" sz="1250" b="1" dirty="0">
              <a:solidFill>
                <a:srgbClr val="4F2D7F"/>
              </a:solidFill>
            </a:endParaRPr>
          </a:p>
          <a:p>
            <a:pPr marL="11906" indent="0">
              <a:lnSpc>
                <a:spcPct val="100000"/>
              </a:lnSpc>
              <a:buNone/>
            </a:pPr>
            <a:endParaRPr lang="en-US" sz="1250" dirty="0">
              <a:solidFill>
                <a:srgbClr val="4F2D7F"/>
              </a:solidFill>
            </a:endParaRPr>
          </a:p>
        </p:txBody>
      </p:sp>
    </p:spTree>
    <p:extLst>
      <p:ext uri="{BB962C8B-B14F-4D97-AF65-F5344CB8AC3E}">
        <p14:creationId xmlns:p14="http://schemas.microsoft.com/office/powerpoint/2010/main" val="397958435"/>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3"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482600" y="816638"/>
            <a:ext cx="2525519" cy="5224724"/>
          </a:xfrm>
        </p:spPr>
        <p:txBody>
          <a:bodyPr anchor="ctr">
            <a:normAutofit/>
          </a:bodyPr>
          <a:lstStyle/>
          <a:p>
            <a:r>
              <a:rPr lang="en-US" dirty="0"/>
              <a:t>Session Purpose</a:t>
            </a:r>
          </a:p>
        </p:txBody>
      </p:sp>
      <p:sp>
        <p:nvSpPr>
          <p:cNvPr id="2" name="Content Placeholder 1"/>
          <p:cNvSpPr>
            <a:spLocks noGrp="1"/>
          </p:cNvSpPr>
          <p:nvPr>
            <p:ph idx="1"/>
          </p:nvPr>
        </p:nvSpPr>
        <p:spPr>
          <a:xfrm>
            <a:off x="3332570" y="-2871"/>
            <a:ext cx="5405723" cy="6863742"/>
          </a:xfrm>
        </p:spPr>
        <p:txBody>
          <a:bodyPr anchor="ctr">
            <a:normAutofit/>
          </a:bodyPr>
          <a:lstStyle/>
          <a:p>
            <a:pPr>
              <a:lnSpc>
                <a:spcPct val="90000"/>
              </a:lnSpc>
            </a:pPr>
            <a:r>
              <a:rPr lang="en-US" sz="2200"/>
              <a:t>Discuss the current climate in career service around talent recruitment and retention</a:t>
            </a:r>
          </a:p>
          <a:p>
            <a:pPr>
              <a:lnSpc>
                <a:spcPct val="90000"/>
              </a:lnSpc>
            </a:pPr>
            <a:r>
              <a:rPr lang="en-US" sz="2200"/>
              <a:t>Introduce Cognitive Information Processing as a model for recruitment decisions and supervision of personnel</a:t>
            </a:r>
          </a:p>
          <a:p>
            <a:pPr>
              <a:lnSpc>
                <a:spcPct val="90000"/>
              </a:lnSpc>
            </a:pPr>
            <a:r>
              <a:rPr lang="en-US" sz="2200"/>
              <a:t>Discuss the CIP Process at work in the FSU Career Center</a:t>
            </a:r>
          </a:p>
          <a:p>
            <a:pPr>
              <a:lnSpc>
                <a:spcPct val="90000"/>
              </a:lnSpc>
            </a:pPr>
            <a:r>
              <a:rPr lang="en-US" sz="2200"/>
              <a:t>Provide resources to take back to your career center</a:t>
            </a:r>
          </a:p>
        </p:txBody>
      </p:sp>
    </p:spTree>
    <p:extLst>
      <p:ext uri="{BB962C8B-B14F-4D97-AF65-F5344CB8AC3E}">
        <p14:creationId xmlns:p14="http://schemas.microsoft.com/office/powerpoint/2010/main" val="1966183798"/>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a:xfrm>
            <a:off x="1219200" y="1752601"/>
            <a:ext cx="7391400" cy="3219450"/>
          </a:xfrm>
        </p:spPr>
        <p:txBody>
          <a:bodyPr/>
          <a:lstStyle/>
          <a:p>
            <a:pPr>
              <a:lnSpc>
                <a:spcPct val="100000"/>
              </a:lnSpc>
            </a:pPr>
            <a:r>
              <a:rPr lang="en-US" sz="2800" dirty="0"/>
              <a:t>What does the recruitment and retention landscape look like for Career Services nationally?</a:t>
            </a:r>
          </a:p>
          <a:p>
            <a:pPr>
              <a:lnSpc>
                <a:spcPct val="100000"/>
              </a:lnSpc>
            </a:pPr>
            <a:r>
              <a:rPr lang="en-US" sz="2800" dirty="0"/>
              <a:t>On your campus, what are some of the issues you are facing?</a:t>
            </a:r>
          </a:p>
        </p:txBody>
      </p:sp>
      <p:sp>
        <p:nvSpPr>
          <p:cNvPr id="4" name="Footer Placeholder 3"/>
          <p:cNvSpPr>
            <a:spLocks noGrp="1"/>
          </p:cNvSpPr>
          <p:nvPr>
            <p:ph type="ftr" sz="quarter" idx="4294967295"/>
          </p:nvPr>
        </p:nvSpPr>
        <p:spPr/>
        <p:txBody>
          <a:bodyPr/>
          <a:lstStyle/>
          <a:p>
            <a:r>
              <a:rPr lang="en-US" dirty="0"/>
              <a:t>.</a:t>
            </a:r>
          </a:p>
        </p:txBody>
      </p:sp>
      <p:sp>
        <p:nvSpPr>
          <p:cNvPr id="5" name="Slide Number Placeholder 4"/>
          <p:cNvSpPr>
            <a:spLocks noGrp="1"/>
          </p:cNvSpPr>
          <p:nvPr>
            <p:ph type="sldNum" sz="quarter" idx="4294967295"/>
          </p:nvPr>
        </p:nvSpPr>
        <p:spPr/>
        <p:txBody>
          <a:bodyPr/>
          <a:lstStyle/>
          <a:p>
            <a:fld id="{AC6ABC86-3B89-5F43-BC47-1FE0CC740728}" type="slidenum">
              <a:rPr lang="en-US" smtClean="0"/>
              <a:t>4</a:t>
            </a:fld>
            <a:endParaRPr lang="en-US" dirty="0"/>
          </a:p>
        </p:txBody>
      </p:sp>
    </p:spTree>
    <p:extLst>
      <p:ext uri="{BB962C8B-B14F-4D97-AF65-F5344CB8AC3E}">
        <p14:creationId xmlns:p14="http://schemas.microsoft.com/office/powerpoint/2010/main" val="1716334262"/>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373819"/>
            <a:ext cx="6447501" cy="1826581"/>
          </a:xfrm>
        </p:spPr>
        <p:txBody>
          <a:bodyPr/>
          <a:lstStyle/>
          <a:p>
            <a:r>
              <a:rPr lang="en-US" dirty="0"/>
              <a:t>Cognitive Information Processing (CIP):</a:t>
            </a:r>
          </a:p>
        </p:txBody>
      </p:sp>
      <p:sp>
        <p:nvSpPr>
          <p:cNvPr id="5" name="Text Placeholder 4"/>
          <p:cNvSpPr>
            <a:spLocks noGrp="1"/>
          </p:cNvSpPr>
          <p:nvPr>
            <p:ph type="body" idx="1"/>
          </p:nvPr>
        </p:nvSpPr>
        <p:spPr>
          <a:xfrm>
            <a:off x="990600" y="3200400"/>
            <a:ext cx="6447501" cy="860400"/>
          </a:xfrm>
        </p:spPr>
        <p:txBody>
          <a:bodyPr/>
          <a:lstStyle/>
          <a:p>
            <a:r>
              <a:rPr lang="en-US" dirty="0"/>
              <a:t>Adapted for Recruitment and Supervision of Talent</a:t>
            </a:r>
          </a:p>
        </p:txBody>
      </p:sp>
    </p:spTree>
    <p:extLst>
      <p:ext uri="{BB962C8B-B14F-4D97-AF65-F5344CB8AC3E}">
        <p14:creationId xmlns:p14="http://schemas.microsoft.com/office/powerpoint/2010/main" val="1940906809"/>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419895"/>
            <a:ext cx="7086600" cy="1104105"/>
          </a:xfrm>
        </p:spPr>
        <p:txBody>
          <a:bodyPr>
            <a:normAutofit/>
          </a:bodyPr>
          <a:lstStyle/>
          <a:p>
            <a:r>
              <a:rPr lang="en-US" dirty="0"/>
              <a:t>Key Concepts of CIP</a:t>
            </a:r>
          </a:p>
        </p:txBody>
      </p:sp>
      <p:sp>
        <p:nvSpPr>
          <p:cNvPr id="5" name="Content Placeholder 4"/>
          <p:cNvSpPr>
            <a:spLocks noGrp="1"/>
          </p:cNvSpPr>
          <p:nvPr>
            <p:ph idx="1"/>
          </p:nvPr>
        </p:nvSpPr>
        <p:spPr>
          <a:xfrm>
            <a:off x="1521941" y="1842295"/>
            <a:ext cx="7162799" cy="3880773"/>
          </a:xfrm>
        </p:spPr>
        <p:txBody>
          <a:bodyPr/>
          <a:lstStyle/>
          <a:p>
            <a:pPr>
              <a:spcBef>
                <a:spcPts val="1800"/>
              </a:spcBef>
              <a:defRPr/>
            </a:pPr>
            <a:r>
              <a:rPr lang="en-US" dirty="0"/>
              <a:t>Pyramid of Information Processing Domains (</a:t>
            </a:r>
            <a:r>
              <a:rPr lang="en-US" b="1" dirty="0">
                <a:solidFill>
                  <a:schemeClr val="tx2"/>
                </a:solidFill>
              </a:rPr>
              <a:t>Knowing</a:t>
            </a:r>
            <a:r>
              <a:rPr lang="en-US" dirty="0"/>
              <a:t>)</a:t>
            </a:r>
          </a:p>
          <a:p>
            <a:pPr>
              <a:spcBef>
                <a:spcPts val="1800"/>
              </a:spcBef>
              <a:defRPr/>
            </a:pPr>
            <a:r>
              <a:rPr lang="en-US" dirty="0"/>
              <a:t>CASVE Cycle (</a:t>
            </a:r>
            <a:r>
              <a:rPr lang="en-US" b="1" dirty="0">
                <a:solidFill>
                  <a:schemeClr val="tx2"/>
                </a:solidFill>
              </a:rPr>
              <a:t>Doing</a:t>
            </a:r>
            <a:r>
              <a:rPr lang="en-US" dirty="0"/>
              <a:t>)</a:t>
            </a:r>
          </a:p>
          <a:p>
            <a:pPr>
              <a:spcBef>
                <a:spcPts val="1800"/>
              </a:spcBef>
              <a:defRPr/>
            </a:pPr>
            <a:r>
              <a:rPr lang="en-US" dirty="0"/>
              <a:t>Readiness for Career Choice Model</a:t>
            </a:r>
          </a:p>
          <a:p>
            <a:pPr>
              <a:spcBef>
                <a:spcPts val="1800"/>
              </a:spcBef>
              <a:defRPr/>
            </a:pPr>
            <a:r>
              <a:rPr lang="en-US" dirty="0"/>
              <a:t>Individual Learning Plans</a:t>
            </a:r>
          </a:p>
          <a:p>
            <a:pPr lvl="1"/>
            <a:endParaRPr lang="en-US" dirty="0"/>
          </a:p>
        </p:txBody>
      </p:sp>
    </p:spTree>
    <p:extLst>
      <p:ext uri="{BB962C8B-B14F-4D97-AF65-F5344CB8AC3E}">
        <p14:creationId xmlns:p14="http://schemas.microsoft.com/office/powerpoint/2010/main" val="3170193936"/>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Pyramid of Information Processing</a:t>
            </a:r>
          </a:p>
        </p:txBody>
      </p:sp>
      <p:sp>
        <p:nvSpPr>
          <p:cNvPr id="7" name="AutoShape 3"/>
          <p:cNvSpPr>
            <a:spLocks noChangeArrowheads="1"/>
          </p:cNvSpPr>
          <p:nvPr/>
        </p:nvSpPr>
        <p:spPr bwMode="auto">
          <a:xfrm>
            <a:off x="1682750" y="2065337"/>
            <a:ext cx="5473700" cy="3802063"/>
          </a:xfrm>
          <a:prstGeom prst="triangle">
            <a:avLst>
              <a:gd name="adj" fmla="val 48806"/>
            </a:avLst>
          </a:prstGeom>
          <a:solidFill>
            <a:schemeClr val="accent1"/>
          </a:solidFill>
          <a:ln w="12700">
            <a:solidFill>
              <a:schemeClr val="tx1"/>
            </a:solidFill>
            <a:miter lim="800000"/>
            <a:headEnd/>
            <a:tailEnd/>
          </a:ln>
        </p:spPr>
        <p:txBody>
          <a:bodyPr wrap="none" anchor="ctr"/>
          <a:lstStyle/>
          <a:p>
            <a:endParaRPr lang="en-US" dirty="0"/>
          </a:p>
        </p:txBody>
      </p:sp>
      <p:sp>
        <p:nvSpPr>
          <p:cNvPr id="8" name="Rectangle 6"/>
          <p:cNvSpPr>
            <a:spLocks noChangeArrowheads="1"/>
          </p:cNvSpPr>
          <p:nvPr/>
        </p:nvSpPr>
        <p:spPr bwMode="auto">
          <a:xfrm>
            <a:off x="5410200" y="2230437"/>
            <a:ext cx="2362200" cy="1016000"/>
          </a:xfrm>
          <a:prstGeom prst="rect">
            <a:avLst/>
          </a:prstGeom>
          <a:noFill/>
          <a:ln w="9525">
            <a:noFill/>
            <a:miter lim="800000"/>
            <a:headEnd/>
            <a:tailEnd/>
          </a:ln>
        </p:spPr>
        <p:txBody>
          <a:bodyPr lIns="92075" tIns="46038" rIns="92075" bIns="46038">
            <a:spAutoFit/>
          </a:bodyPr>
          <a:lstStyle/>
          <a:p>
            <a:pPr>
              <a:spcBef>
                <a:spcPct val="50000"/>
              </a:spcBef>
            </a:pPr>
            <a:r>
              <a:rPr lang="en-US" sz="2000" b="1" dirty="0"/>
              <a:t>Executive Processing Domain</a:t>
            </a:r>
          </a:p>
        </p:txBody>
      </p:sp>
      <p:sp>
        <p:nvSpPr>
          <p:cNvPr id="9" name="Rectangle 7"/>
          <p:cNvSpPr>
            <a:spLocks noChangeArrowheads="1"/>
          </p:cNvSpPr>
          <p:nvPr/>
        </p:nvSpPr>
        <p:spPr bwMode="auto">
          <a:xfrm>
            <a:off x="7162800" y="4835525"/>
            <a:ext cx="1981200" cy="701675"/>
          </a:xfrm>
          <a:prstGeom prst="rect">
            <a:avLst/>
          </a:prstGeom>
          <a:noFill/>
          <a:ln w="9525">
            <a:noFill/>
            <a:miter lim="800000"/>
            <a:headEnd/>
            <a:tailEnd/>
          </a:ln>
        </p:spPr>
        <p:txBody>
          <a:bodyPr lIns="92075" tIns="46038" rIns="92075" bIns="46038">
            <a:spAutoFit/>
          </a:bodyPr>
          <a:lstStyle/>
          <a:p>
            <a:pPr>
              <a:spcBef>
                <a:spcPct val="50000"/>
              </a:spcBef>
            </a:pPr>
            <a:r>
              <a:rPr lang="en-US" sz="2000" b="1" dirty="0"/>
              <a:t>Knowledge Domains</a:t>
            </a:r>
          </a:p>
        </p:txBody>
      </p:sp>
      <p:sp>
        <p:nvSpPr>
          <p:cNvPr id="10" name="Rectangle 8"/>
          <p:cNvSpPr>
            <a:spLocks noChangeArrowheads="1"/>
          </p:cNvSpPr>
          <p:nvPr/>
        </p:nvSpPr>
        <p:spPr bwMode="auto">
          <a:xfrm>
            <a:off x="6248400" y="3616325"/>
            <a:ext cx="2590800" cy="708025"/>
          </a:xfrm>
          <a:prstGeom prst="rect">
            <a:avLst/>
          </a:prstGeom>
          <a:noFill/>
          <a:ln w="9525">
            <a:noFill/>
            <a:miter lim="800000"/>
            <a:headEnd/>
            <a:tailEnd/>
          </a:ln>
        </p:spPr>
        <p:txBody>
          <a:bodyPr lIns="92075" tIns="46038" rIns="92075" bIns="46038">
            <a:spAutoFit/>
          </a:bodyPr>
          <a:lstStyle/>
          <a:p>
            <a:pPr>
              <a:spcBef>
                <a:spcPct val="50000"/>
              </a:spcBef>
            </a:pPr>
            <a:r>
              <a:rPr lang="en-US" sz="2000" b="1" dirty="0"/>
              <a:t>Decision-Making Skills Domain</a:t>
            </a:r>
          </a:p>
        </p:txBody>
      </p:sp>
      <p:sp>
        <p:nvSpPr>
          <p:cNvPr id="11" name="Rectangle 10"/>
          <p:cNvSpPr>
            <a:spLocks noChangeArrowheads="1"/>
          </p:cNvSpPr>
          <p:nvPr/>
        </p:nvSpPr>
        <p:spPr bwMode="auto">
          <a:xfrm>
            <a:off x="2438400" y="4724400"/>
            <a:ext cx="1905000" cy="1170193"/>
          </a:xfrm>
          <a:prstGeom prst="rect">
            <a:avLst/>
          </a:prstGeom>
          <a:noFill/>
          <a:ln w="9525">
            <a:noFill/>
            <a:miter lim="800000"/>
            <a:headEnd/>
            <a:tailEnd/>
          </a:ln>
        </p:spPr>
        <p:txBody>
          <a:bodyPr lIns="92075" tIns="46038" rIns="92075" bIns="46038">
            <a:spAutoFit/>
          </a:bodyPr>
          <a:lstStyle/>
          <a:p>
            <a:pPr algn="ctr">
              <a:spcBef>
                <a:spcPct val="50000"/>
              </a:spcBef>
            </a:pPr>
            <a:r>
              <a:rPr lang="en-US" sz="2000" b="1" dirty="0">
                <a:solidFill>
                  <a:srgbClr val="DDD4B5"/>
                </a:solidFill>
              </a:rPr>
              <a:t>Self -</a:t>
            </a:r>
            <a:br>
              <a:rPr lang="en-US" sz="2000" b="1" dirty="0">
                <a:solidFill>
                  <a:srgbClr val="DDD4B5"/>
                </a:solidFill>
              </a:rPr>
            </a:br>
            <a:r>
              <a:rPr lang="en-US" sz="2000" b="1" dirty="0">
                <a:solidFill>
                  <a:srgbClr val="DDD4B5"/>
                </a:solidFill>
              </a:rPr>
              <a:t>Knowledge</a:t>
            </a:r>
          </a:p>
          <a:p>
            <a:pPr algn="ctr">
              <a:spcBef>
                <a:spcPct val="50000"/>
              </a:spcBef>
            </a:pPr>
            <a:r>
              <a:rPr lang="en-US" sz="2000" b="1" dirty="0">
                <a:solidFill>
                  <a:srgbClr val="DDD4B5"/>
                </a:solidFill>
              </a:rPr>
              <a:t>(Organization)</a:t>
            </a:r>
          </a:p>
        </p:txBody>
      </p:sp>
      <p:sp>
        <p:nvSpPr>
          <p:cNvPr id="12" name="Rectangle 11"/>
          <p:cNvSpPr>
            <a:spLocks noChangeArrowheads="1"/>
          </p:cNvSpPr>
          <p:nvPr/>
        </p:nvSpPr>
        <p:spPr bwMode="auto">
          <a:xfrm>
            <a:off x="4419600" y="4724400"/>
            <a:ext cx="2133600" cy="1170193"/>
          </a:xfrm>
          <a:prstGeom prst="rect">
            <a:avLst/>
          </a:prstGeom>
          <a:noFill/>
          <a:ln w="9525">
            <a:noFill/>
            <a:miter lim="800000"/>
            <a:headEnd/>
            <a:tailEnd/>
          </a:ln>
        </p:spPr>
        <p:txBody>
          <a:bodyPr lIns="92075" tIns="46038" rIns="92075" bIns="46038">
            <a:spAutoFit/>
          </a:bodyPr>
          <a:lstStyle/>
          <a:p>
            <a:pPr algn="ctr">
              <a:spcBef>
                <a:spcPct val="50000"/>
              </a:spcBef>
            </a:pPr>
            <a:r>
              <a:rPr lang="en-US" sz="2000" b="1" dirty="0">
                <a:solidFill>
                  <a:srgbClr val="DDD4B5"/>
                </a:solidFill>
              </a:rPr>
              <a:t>Occupational</a:t>
            </a:r>
            <a:br>
              <a:rPr lang="en-US" sz="2000" b="1" dirty="0">
                <a:solidFill>
                  <a:srgbClr val="DDD4B5"/>
                </a:solidFill>
              </a:rPr>
            </a:br>
            <a:r>
              <a:rPr lang="en-US" sz="2000" b="1" dirty="0">
                <a:solidFill>
                  <a:srgbClr val="DDD4B5"/>
                </a:solidFill>
              </a:rPr>
              <a:t>Knowledge</a:t>
            </a:r>
          </a:p>
          <a:p>
            <a:pPr algn="ctr">
              <a:spcBef>
                <a:spcPct val="50000"/>
              </a:spcBef>
            </a:pPr>
            <a:r>
              <a:rPr lang="en-US" sz="2000" b="1" dirty="0">
                <a:solidFill>
                  <a:srgbClr val="DDD4B5"/>
                </a:solidFill>
              </a:rPr>
              <a:t>(Options)</a:t>
            </a:r>
          </a:p>
        </p:txBody>
      </p:sp>
      <p:sp>
        <p:nvSpPr>
          <p:cNvPr id="13" name="Rectangle 12"/>
          <p:cNvSpPr>
            <a:spLocks noChangeArrowheads="1"/>
          </p:cNvSpPr>
          <p:nvPr/>
        </p:nvSpPr>
        <p:spPr bwMode="auto">
          <a:xfrm>
            <a:off x="3200400" y="3811587"/>
            <a:ext cx="2362200" cy="400050"/>
          </a:xfrm>
          <a:prstGeom prst="rect">
            <a:avLst/>
          </a:prstGeom>
          <a:noFill/>
          <a:ln w="9525">
            <a:noFill/>
            <a:miter lim="800000"/>
            <a:headEnd/>
            <a:tailEnd/>
          </a:ln>
        </p:spPr>
        <p:txBody>
          <a:bodyPr lIns="92075" tIns="46038" rIns="92075" bIns="46038">
            <a:spAutoFit/>
          </a:bodyPr>
          <a:lstStyle/>
          <a:p>
            <a:pPr algn="ctr">
              <a:spcBef>
                <a:spcPct val="50000"/>
              </a:spcBef>
            </a:pPr>
            <a:r>
              <a:rPr lang="en-US" sz="2000" b="1" dirty="0">
                <a:solidFill>
                  <a:srgbClr val="DDD4B5"/>
                </a:solidFill>
              </a:rPr>
              <a:t>CASVE Cycle</a:t>
            </a:r>
          </a:p>
        </p:txBody>
      </p:sp>
      <p:sp>
        <p:nvSpPr>
          <p:cNvPr id="14" name="Rectangle 13"/>
          <p:cNvSpPr>
            <a:spLocks noChangeArrowheads="1"/>
          </p:cNvSpPr>
          <p:nvPr/>
        </p:nvSpPr>
        <p:spPr bwMode="auto">
          <a:xfrm>
            <a:off x="3657600" y="2516187"/>
            <a:ext cx="1524000" cy="646973"/>
          </a:xfrm>
          <a:prstGeom prst="rect">
            <a:avLst/>
          </a:prstGeom>
          <a:noFill/>
          <a:ln w="9525">
            <a:noFill/>
            <a:miter lim="800000"/>
            <a:headEnd/>
            <a:tailEnd/>
          </a:ln>
        </p:spPr>
        <p:txBody>
          <a:bodyPr lIns="92075" tIns="46038" rIns="92075" bIns="46038">
            <a:spAutoFit/>
          </a:bodyPr>
          <a:lstStyle/>
          <a:p>
            <a:pPr algn="ctr">
              <a:spcBef>
                <a:spcPct val="50000"/>
              </a:spcBef>
            </a:pPr>
            <a:r>
              <a:rPr lang="en-US" b="1" dirty="0">
                <a:solidFill>
                  <a:srgbClr val="DDD4B5"/>
                </a:solidFill>
              </a:rPr>
              <a:t>Meta-cognitions</a:t>
            </a:r>
            <a:endParaRPr lang="en-US" sz="2000" b="1" dirty="0">
              <a:solidFill>
                <a:srgbClr val="DDD4B5"/>
              </a:solidFill>
            </a:endParaRPr>
          </a:p>
        </p:txBody>
      </p:sp>
      <p:sp>
        <p:nvSpPr>
          <p:cNvPr id="15" name="Line 14"/>
          <p:cNvSpPr>
            <a:spLocks noChangeShapeType="1"/>
          </p:cNvSpPr>
          <p:nvPr/>
        </p:nvSpPr>
        <p:spPr bwMode="auto">
          <a:xfrm flipH="1">
            <a:off x="5876925" y="3963987"/>
            <a:ext cx="371475" cy="0"/>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6" name="Line 15"/>
          <p:cNvSpPr>
            <a:spLocks noChangeShapeType="1"/>
          </p:cNvSpPr>
          <p:nvPr/>
        </p:nvSpPr>
        <p:spPr bwMode="auto">
          <a:xfrm flipH="1">
            <a:off x="6791325" y="5183187"/>
            <a:ext cx="371475" cy="0"/>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7" name="Line 16"/>
          <p:cNvSpPr>
            <a:spLocks noChangeShapeType="1"/>
          </p:cNvSpPr>
          <p:nvPr/>
        </p:nvSpPr>
        <p:spPr bwMode="auto">
          <a:xfrm flipH="1">
            <a:off x="5010150" y="2744787"/>
            <a:ext cx="371475" cy="0"/>
          </a:xfrm>
          <a:prstGeom prst="line">
            <a:avLst/>
          </a:prstGeom>
          <a:noFill/>
          <a:ln w="12700">
            <a:solidFill>
              <a:schemeClr val="tx1"/>
            </a:solidFill>
            <a:round/>
            <a:headEnd type="none" w="sm" len="sm"/>
            <a:tailEnd type="stealth" w="med" len="lg"/>
          </a:ln>
        </p:spPr>
        <p:txBody>
          <a:bodyPr wrap="none" anchor="ctr"/>
          <a:lstStyle/>
          <a:p>
            <a:endParaRPr lang="en-US" dirty="0"/>
          </a:p>
        </p:txBody>
      </p:sp>
    </p:spTree>
    <p:extLst>
      <p:ext uri="{BB962C8B-B14F-4D97-AF65-F5344CB8AC3E}">
        <p14:creationId xmlns:p14="http://schemas.microsoft.com/office/powerpoint/2010/main" val="1086282003"/>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CASVE Cycle</a:t>
            </a:r>
          </a:p>
        </p:txBody>
      </p:sp>
      <p:sp>
        <p:nvSpPr>
          <p:cNvPr id="6" name="Rectangle 3"/>
          <p:cNvSpPr>
            <a:spLocks noChangeArrowheads="1"/>
          </p:cNvSpPr>
          <p:nvPr/>
        </p:nvSpPr>
        <p:spPr bwMode="auto">
          <a:xfrm>
            <a:off x="3975100" y="1682750"/>
            <a:ext cx="2273300" cy="1054100"/>
          </a:xfrm>
          <a:prstGeom prst="rect">
            <a:avLst/>
          </a:prstGeom>
          <a:solidFill>
            <a:schemeClr val="accent1"/>
          </a:solidFill>
          <a:ln w="12700">
            <a:solidFill>
              <a:schemeClr val="tx1"/>
            </a:solidFill>
            <a:miter lim="800000"/>
            <a:headEnd/>
            <a:tailEnd/>
          </a:ln>
          <a:effectLst/>
        </p:spPr>
        <p:txBody>
          <a:bodyPr wrap="none" lIns="92075" tIns="46038" rIns="92075" bIns="46038" anchor="ctr"/>
          <a:lstStyle/>
          <a:p>
            <a:pPr algn="ctr">
              <a:defRPr/>
            </a:pPr>
            <a:r>
              <a:rPr lang="en-US" dirty="0">
                <a:solidFill>
                  <a:srgbClr val="FFC000"/>
                </a:solidFill>
                <a:effectLst>
                  <a:outerShdw blurRad="38100" dist="38100" dir="2700000" algn="tl">
                    <a:srgbClr val="000000"/>
                  </a:outerShdw>
                </a:effectLst>
              </a:rPr>
              <a:t>Communication</a:t>
            </a:r>
            <a:br>
              <a:rPr lang="en-US" sz="2000" dirty="0">
                <a:solidFill>
                  <a:srgbClr val="DDD4B5"/>
                </a:solidFill>
                <a:effectLst>
                  <a:outerShdw blurRad="38100" dist="38100" dir="2700000" algn="tl">
                    <a:srgbClr val="000000"/>
                  </a:outerShdw>
                </a:effectLst>
              </a:rPr>
            </a:br>
            <a:r>
              <a:rPr lang="en-US" dirty="0">
                <a:solidFill>
                  <a:srgbClr val="DDD4B5"/>
                </a:solidFill>
                <a:effectLst>
                  <a:outerShdw blurRad="38100" dist="38100" dir="2700000" algn="tl">
                    <a:srgbClr val="000000"/>
                  </a:outerShdw>
                </a:effectLst>
              </a:rPr>
              <a:t>Identifying the</a:t>
            </a:r>
            <a:br>
              <a:rPr lang="en-US" dirty="0">
                <a:solidFill>
                  <a:srgbClr val="DDD4B5"/>
                </a:solidFill>
                <a:effectLst>
                  <a:outerShdw blurRad="38100" dist="38100" dir="2700000" algn="tl">
                    <a:srgbClr val="000000"/>
                  </a:outerShdw>
                </a:effectLst>
              </a:rPr>
            </a:br>
            <a:r>
              <a:rPr lang="en-US" dirty="0">
                <a:solidFill>
                  <a:srgbClr val="DDD4B5"/>
                </a:solidFill>
                <a:effectLst>
                  <a:outerShdw blurRad="38100" dist="38100" dir="2700000" algn="tl">
                    <a:srgbClr val="000000"/>
                  </a:outerShdw>
                </a:effectLst>
              </a:rPr>
              <a:t>problem - the gap</a:t>
            </a:r>
            <a:endParaRPr lang="en-US" sz="2000" dirty="0">
              <a:solidFill>
                <a:srgbClr val="DDD4B5"/>
              </a:solidFill>
              <a:effectLst>
                <a:outerShdw blurRad="38100" dist="38100" dir="2700000" algn="tl">
                  <a:srgbClr val="000000"/>
                </a:outerShdw>
              </a:effectLst>
            </a:endParaRPr>
          </a:p>
        </p:txBody>
      </p:sp>
      <p:sp>
        <p:nvSpPr>
          <p:cNvPr id="7" name="Rectangle 4"/>
          <p:cNvSpPr>
            <a:spLocks noChangeArrowheads="1"/>
          </p:cNvSpPr>
          <p:nvPr/>
        </p:nvSpPr>
        <p:spPr bwMode="auto">
          <a:xfrm>
            <a:off x="6184900" y="3206750"/>
            <a:ext cx="2273300" cy="1054100"/>
          </a:xfrm>
          <a:prstGeom prst="rect">
            <a:avLst/>
          </a:prstGeom>
          <a:solidFill>
            <a:schemeClr val="accent1"/>
          </a:solidFill>
          <a:ln w="12700">
            <a:solidFill>
              <a:schemeClr val="tx1"/>
            </a:solidFill>
            <a:miter lim="800000"/>
            <a:headEnd/>
            <a:tailEnd/>
          </a:ln>
          <a:effectLst/>
        </p:spPr>
        <p:txBody>
          <a:bodyPr wrap="none" lIns="92075" tIns="46038" rIns="92075" bIns="46038" anchor="ctr"/>
          <a:lstStyle/>
          <a:p>
            <a:pPr algn="ctr">
              <a:defRPr/>
            </a:pPr>
            <a:r>
              <a:rPr lang="en-US" dirty="0">
                <a:solidFill>
                  <a:srgbClr val="FFC000"/>
                </a:solidFill>
                <a:effectLst>
                  <a:outerShdw blurRad="38100" dist="38100" dir="2700000" algn="tl">
                    <a:srgbClr val="000000"/>
                  </a:outerShdw>
                </a:effectLst>
              </a:rPr>
              <a:t>Analysis</a:t>
            </a:r>
            <a:br>
              <a:rPr lang="en-US" dirty="0">
                <a:effectLst>
                  <a:outerShdw blurRad="38100" dist="38100" dir="2700000" algn="tl">
                    <a:srgbClr val="000000"/>
                  </a:outerShdw>
                </a:effectLst>
              </a:rPr>
            </a:br>
            <a:r>
              <a:rPr lang="en-US" dirty="0">
                <a:solidFill>
                  <a:srgbClr val="DDD4B5"/>
                </a:solidFill>
                <a:effectLst>
                  <a:outerShdw blurRad="38100" dist="38100" dir="2700000" algn="tl">
                    <a:srgbClr val="000000"/>
                  </a:outerShdw>
                </a:effectLst>
              </a:rPr>
              <a:t>Thinking about </a:t>
            </a:r>
            <a:br>
              <a:rPr lang="en-US" dirty="0">
                <a:solidFill>
                  <a:srgbClr val="DDD4B5"/>
                </a:solidFill>
                <a:effectLst>
                  <a:outerShdw blurRad="38100" dist="38100" dir="2700000" algn="tl">
                    <a:srgbClr val="000000"/>
                  </a:outerShdw>
                </a:effectLst>
              </a:rPr>
            </a:br>
            <a:r>
              <a:rPr lang="en-US" dirty="0">
                <a:solidFill>
                  <a:srgbClr val="DDD4B5"/>
                </a:solidFill>
                <a:effectLst>
                  <a:outerShdw blurRad="38100" dist="38100" dir="2700000" algn="tl">
                    <a:srgbClr val="000000"/>
                  </a:outerShdw>
                </a:effectLst>
              </a:rPr>
              <a:t>alternatives</a:t>
            </a:r>
            <a:endParaRPr lang="en-US" sz="2000" dirty="0">
              <a:solidFill>
                <a:srgbClr val="DDD4B5"/>
              </a:solidFill>
              <a:effectLst>
                <a:outerShdw blurRad="38100" dist="38100" dir="2700000" algn="tl">
                  <a:srgbClr val="000000"/>
                </a:outerShdw>
              </a:effectLst>
            </a:endParaRPr>
          </a:p>
        </p:txBody>
      </p:sp>
      <p:sp>
        <p:nvSpPr>
          <p:cNvPr id="8" name="Rectangle 5"/>
          <p:cNvSpPr>
            <a:spLocks noChangeArrowheads="1"/>
          </p:cNvSpPr>
          <p:nvPr/>
        </p:nvSpPr>
        <p:spPr bwMode="auto">
          <a:xfrm>
            <a:off x="1765300" y="3206750"/>
            <a:ext cx="2273300" cy="1054100"/>
          </a:xfrm>
          <a:prstGeom prst="rect">
            <a:avLst/>
          </a:prstGeom>
          <a:solidFill>
            <a:schemeClr val="accent1"/>
          </a:solidFill>
          <a:ln w="12700">
            <a:solidFill>
              <a:schemeClr val="tx1"/>
            </a:solidFill>
            <a:miter lim="800000"/>
            <a:headEnd/>
            <a:tailEnd/>
          </a:ln>
          <a:effectLst/>
        </p:spPr>
        <p:txBody>
          <a:bodyPr wrap="none" lIns="92075" tIns="46038" rIns="92075" bIns="46038" anchor="ctr"/>
          <a:lstStyle/>
          <a:p>
            <a:pPr algn="ctr">
              <a:defRPr/>
            </a:pPr>
            <a:r>
              <a:rPr lang="en-US" dirty="0">
                <a:solidFill>
                  <a:srgbClr val="FFC000"/>
                </a:solidFill>
                <a:effectLst>
                  <a:outerShdw blurRad="38100" dist="38100" dir="2700000" algn="tl">
                    <a:srgbClr val="000000"/>
                  </a:outerShdw>
                </a:effectLst>
              </a:rPr>
              <a:t>Execution</a:t>
            </a:r>
          </a:p>
          <a:p>
            <a:pPr algn="ctr">
              <a:defRPr/>
            </a:pPr>
            <a:r>
              <a:rPr lang="en-US" dirty="0">
                <a:solidFill>
                  <a:srgbClr val="DDD4B5"/>
                </a:solidFill>
                <a:effectLst>
                  <a:outerShdw blurRad="38100" dist="38100" dir="2700000" algn="tl">
                    <a:srgbClr val="000000"/>
                  </a:outerShdw>
                </a:effectLst>
              </a:rPr>
              <a:t>Taking action to</a:t>
            </a:r>
            <a:br>
              <a:rPr lang="en-US" dirty="0">
                <a:solidFill>
                  <a:srgbClr val="DDD4B5"/>
                </a:solidFill>
                <a:effectLst>
                  <a:outerShdw blurRad="38100" dist="38100" dir="2700000" algn="tl">
                    <a:srgbClr val="000000"/>
                  </a:outerShdw>
                </a:effectLst>
              </a:rPr>
            </a:br>
            <a:r>
              <a:rPr lang="en-US" dirty="0">
                <a:solidFill>
                  <a:srgbClr val="DDD4B5"/>
                </a:solidFill>
                <a:effectLst>
                  <a:outerShdw blurRad="38100" dist="38100" dir="2700000" algn="tl">
                    <a:srgbClr val="000000"/>
                  </a:outerShdw>
                </a:effectLst>
              </a:rPr>
              <a:t> narrow the gap</a:t>
            </a:r>
          </a:p>
        </p:txBody>
      </p:sp>
      <p:sp>
        <p:nvSpPr>
          <p:cNvPr id="9" name="Rectangle 6"/>
          <p:cNvSpPr>
            <a:spLocks noChangeArrowheads="1"/>
          </p:cNvSpPr>
          <p:nvPr/>
        </p:nvSpPr>
        <p:spPr bwMode="auto">
          <a:xfrm>
            <a:off x="5422900" y="4730750"/>
            <a:ext cx="2273300" cy="1054100"/>
          </a:xfrm>
          <a:prstGeom prst="rect">
            <a:avLst/>
          </a:prstGeom>
          <a:solidFill>
            <a:schemeClr val="accent1"/>
          </a:solidFill>
          <a:ln w="12700">
            <a:solidFill>
              <a:schemeClr val="tx1"/>
            </a:solidFill>
            <a:miter lim="800000"/>
            <a:headEnd/>
            <a:tailEnd/>
          </a:ln>
          <a:effectLst/>
        </p:spPr>
        <p:txBody>
          <a:bodyPr wrap="none" lIns="92075" tIns="46038" rIns="92075" bIns="46038" anchor="ctr"/>
          <a:lstStyle/>
          <a:p>
            <a:pPr algn="ctr">
              <a:defRPr/>
            </a:pPr>
            <a:r>
              <a:rPr lang="en-US" dirty="0">
                <a:solidFill>
                  <a:srgbClr val="FFC000"/>
                </a:solidFill>
                <a:effectLst>
                  <a:outerShdw blurRad="38100" dist="38100" dir="2700000" algn="tl">
                    <a:srgbClr val="000000"/>
                  </a:outerShdw>
                </a:effectLst>
              </a:rPr>
              <a:t>Synthesis</a:t>
            </a:r>
          </a:p>
          <a:p>
            <a:pPr algn="ctr">
              <a:defRPr/>
            </a:pPr>
            <a:r>
              <a:rPr lang="en-US" dirty="0">
                <a:solidFill>
                  <a:srgbClr val="DDD4B5"/>
                </a:solidFill>
                <a:effectLst>
                  <a:outerShdw blurRad="38100" dist="38100" dir="2700000" algn="tl">
                    <a:srgbClr val="000000"/>
                  </a:outerShdw>
                </a:effectLst>
              </a:rPr>
              <a:t>Generating likely</a:t>
            </a:r>
            <a:br>
              <a:rPr lang="en-US" dirty="0">
                <a:solidFill>
                  <a:srgbClr val="DDD4B5"/>
                </a:solidFill>
                <a:effectLst>
                  <a:outerShdw blurRad="38100" dist="38100" dir="2700000" algn="tl">
                    <a:srgbClr val="000000"/>
                  </a:outerShdw>
                </a:effectLst>
              </a:rPr>
            </a:br>
            <a:r>
              <a:rPr lang="en-US" dirty="0">
                <a:solidFill>
                  <a:srgbClr val="DDD4B5"/>
                </a:solidFill>
                <a:effectLst>
                  <a:outerShdw blurRad="38100" dist="38100" dir="2700000" algn="tl">
                    <a:srgbClr val="000000"/>
                  </a:outerShdw>
                </a:effectLst>
              </a:rPr>
              <a:t> alternatives</a:t>
            </a:r>
          </a:p>
        </p:txBody>
      </p:sp>
      <p:sp>
        <p:nvSpPr>
          <p:cNvPr id="10" name="Rectangle 7"/>
          <p:cNvSpPr>
            <a:spLocks noChangeArrowheads="1"/>
          </p:cNvSpPr>
          <p:nvPr/>
        </p:nvSpPr>
        <p:spPr bwMode="auto">
          <a:xfrm>
            <a:off x="2527300" y="4730750"/>
            <a:ext cx="2273300" cy="1054100"/>
          </a:xfrm>
          <a:prstGeom prst="rect">
            <a:avLst/>
          </a:prstGeom>
          <a:solidFill>
            <a:schemeClr val="accent1"/>
          </a:solidFill>
          <a:ln w="12700">
            <a:solidFill>
              <a:schemeClr val="tx1"/>
            </a:solidFill>
            <a:miter lim="800000"/>
            <a:headEnd/>
            <a:tailEnd/>
          </a:ln>
          <a:effectLst/>
        </p:spPr>
        <p:txBody>
          <a:bodyPr wrap="none" lIns="92075" tIns="46038" rIns="92075" bIns="46038" anchor="ctr"/>
          <a:lstStyle/>
          <a:p>
            <a:pPr algn="ctr">
              <a:defRPr/>
            </a:pPr>
            <a:r>
              <a:rPr lang="en-US" dirty="0">
                <a:solidFill>
                  <a:srgbClr val="FFC000"/>
                </a:solidFill>
                <a:effectLst>
                  <a:outerShdw blurRad="38100" dist="38100" dir="2700000" algn="tl">
                    <a:srgbClr val="000000"/>
                  </a:outerShdw>
                </a:effectLst>
              </a:rPr>
              <a:t>Valuing</a:t>
            </a:r>
          </a:p>
          <a:p>
            <a:pPr algn="ctr">
              <a:defRPr/>
            </a:pPr>
            <a:r>
              <a:rPr lang="en-US" dirty="0">
                <a:solidFill>
                  <a:srgbClr val="DDD4B5"/>
                </a:solidFill>
                <a:effectLst>
                  <a:outerShdw blurRad="38100" dist="38100" dir="2700000" algn="tl">
                    <a:srgbClr val="000000"/>
                  </a:outerShdw>
                </a:effectLst>
              </a:rPr>
              <a:t>Prioritizing</a:t>
            </a:r>
            <a:br>
              <a:rPr lang="en-US" dirty="0">
                <a:solidFill>
                  <a:srgbClr val="DDD4B5"/>
                </a:solidFill>
                <a:effectLst>
                  <a:outerShdw blurRad="38100" dist="38100" dir="2700000" algn="tl">
                    <a:srgbClr val="000000"/>
                  </a:outerShdw>
                </a:effectLst>
              </a:rPr>
            </a:br>
            <a:r>
              <a:rPr lang="en-US" dirty="0">
                <a:solidFill>
                  <a:srgbClr val="DDD4B5"/>
                </a:solidFill>
                <a:effectLst>
                  <a:outerShdw blurRad="38100" dist="38100" dir="2700000" algn="tl">
                    <a:srgbClr val="000000"/>
                  </a:outerShdw>
                </a:effectLst>
              </a:rPr>
              <a:t>alternatives</a:t>
            </a:r>
          </a:p>
        </p:txBody>
      </p:sp>
      <p:sp>
        <p:nvSpPr>
          <p:cNvPr id="11" name="Arc 8"/>
          <p:cNvSpPr>
            <a:spLocks/>
          </p:cNvSpPr>
          <p:nvPr/>
        </p:nvSpPr>
        <p:spPr bwMode="auto">
          <a:xfrm>
            <a:off x="6264275" y="2220913"/>
            <a:ext cx="1068388" cy="990600"/>
          </a:xfrm>
          <a:custGeom>
            <a:avLst/>
            <a:gdLst>
              <a:gd name="T0" fmla="*/ 0 w 21632"/>
              <a:gd name="T1" fmla="*/ 0 h 21600"/>
              <a:gd name="T2" fmla="*/ 1068388 w 21632"/>
              <a:gd name="T3" fmla="*/ 990600 h 21600"/>
              <a:gd name="T4" fmla="*/ 1580 w 21632"/>
              <a:gd name="T5" fmla="*/ 990600 h 21600"/>
              <a:gd name="T6" fmla="*/ 0 60000 65536"/>
              <a:gd name="T7" fmla="*/ 0 60000 65536"/>
              <a:gd name="T8" fmla="*/ 0 60000 65536"/>
              <a:gd name="T9" fmla="*/ 0 w 21632"/>
              <a:gd name="T10" fmla="*/ 0 h 21600"/>
              <a:gd name="T11" fmla="*/ 21632 w 21632"/>
              <a:gd name="T12" fmla="*/ 21600 h 21600"/>
            </a:gdLst>
            <a:ahLst/>
            <a:cxnLst>
              <a:cxn ang="T6">
                <a:pos x="T0" y="T1"/>
              </a:cxn>
              <a:cxn ang="T7">
                <a:pos x="T2" y="T3"/>
              </a:cxn>
              <a:cxn ang="T8">
                <a:pos x="T4" y="T5"/>
              </a:cxn>
            </a:cxnLst>
            <a:rect l="T9" t="T10" r="T11" b="T12"/>
            <a:pathLst>
              <a:path w="21632" h="21600" fill="none" extrusionOk="0">
                <a:moveTo>
                  <a:pt x="0" y="0"/>
                </a:moveTo>
                <a:cubicBezTo>
                  <a:pt x="10" y="0"/>
                  <a:pt x="21" y="-1"/>
                  <a:pt x="32" y="0"/>
                </a:cubicBezTo>
                <a:cubicBezTo>
                  <a:pt x="11961" y="0"/>
                  <a:pt x="21632" y="9670"/>
                  <a:pt x="21632" y="21600"/>
                </a:cubicBezTo>
              </a:path>
              <a:path w="21632" h="21600" stroke="0" extrusionOk="0">
                <a:moveTo>
                  <a:pt x="0" y="0"/>
                </a:moveTo>
                <a:cubicBezTo>
                  <a:pt x="10" y="0"/>
                  <a:pt x="21" y="-1"/>
                  <a:pt x="32" y="0"/>
                </a:cubicBezTo>
                <a:cubicBezTo>
                  <a:pt x="11961" y="0"/>
                  <a:pt x="21632" y="9670"/>
                  <a:pt x="21632" y="21600"/>
                </a:cubicBezTo>
                <a:lnTo>
                  <a:pt x="32" y="21600"/>
                </a:lnTo>
                <a:close/>
              </a:path>
            </a:pathLst>
          </a:custGeom>
          <a:noFill/>
          <a:ln w="28575" cap="rnd">
            <a:solidFill>
              <a:schemeClr val="tx1"/>
            </a:solidFill>
            <a:round/>
            <a:headEnd type="none" w="sm" len="sm"/>
            <a:tailEnd type="stealth" w="med" len="lg"/>
          </a:ln>
        </p:spPr>
        <p:txBody>
          <a:bodyPr wrap="none" anchor="ctr"/>
          <a:lstStyle/>
          <a:p>
            <a:endParaRPr lang="en-US" dirty="0"/>
          </a:p>
        </p:txBody>
      </p:sp>
      <p:sp>
        <p:nvSpPr>
          <p:cNvPr id="12" name="Line 10"/>
          <p:cNvSpPr>
            <a:spLocks noChangeShapeType="1"/>
          </p:cNvSpPr>
          <p:nvPr/>
        </p:nvSpPr>
        <p:spPr bwMode="auto">
          <a:xfrm flipH="1">
            <a:off x="4816475" y="5257800"/>
            <a:ext cx="600075" cy="0"/>
          </a:xfrm>
          <a:prstGeom prst="line">
            <a:avLst/>
          </a:prstGeom>
          <a:noFill/>
          <a:ln w="28575">
            <a:solidFill>
              <a:schemeClr val="tx1"/>
            </a:solidFill>
            <a:round/>
            <a:headEnd type="none" w="sm" len="sm"/>
            <a:tailEnd type="stealth" w="med" len="lg"/>
          </a:ln>
        </p:spPr>
        <p:txBody>
          <a:bodyPr wrap="none" anchor="ctr"/>
          <a:lstStyle/>
          <a:p>
            <a:endParaRPr lang="en-US" dirty="0"/>
          </a:p>
        </p:txBody>
      </p:sp>
      <p:sp>
        <p:nvSpPr>
          <p:cNvPr id="13" name="Arc 11"/>
          <p:cNvSpPr>
            <a:spLocks/>
          </p:cNvSpPr>
          <p:nvPr/>
        </p:nvSpPr>
        <p:spPr bwMode="auto">
          <a:xfrm>
            <a:off x="2836863" y="4267200"/>
            <a:ext cx="838200" cy="457200"/>
          </a:xfrm>
          <a:custGeom>
            <a:avLst/>
            <a:gdLst>
              <a:gd name="T0" fmla="*/ 838200 w 21600"/>
              <a:gd name="T1" fmla="*/ 457200 h 21600"/>
              <a:gd name="T2" fmla="*/ 0 w 21600"/>
              <a:gd name="T3" fmla="*/ 0 h 21600"/>
              <a:gd name="T4" fmla="*/ 83820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28575" cap="rnd">
            <a:solidFill>
              <a:schemeClr val="tx1"/>
            </a:solidFill>
            <a:round/>
            <a:headEnd type="none" w="sm" len="sm"/>
            <a:tailEnd type="stealth" w="med" len="lg"/>
          </a:ln>
        </p:spPr>
        <p:txBody>
          <a:bodyPr wrap="none" anchor="ctr"/>
          <a:lstStyle/>
          <a:p>
            <a:endParaRPr lang="en-US" dirty="0"/>
          </a:p>
        </p:txBody>
      </p:sp>
      <p:sp>
        <p:nvSpPr>
          <p:cNvPr id="14" name="Arc 12"/>
          <p:cNvSpPr>
            <a:spLocks/>
          </p:cNvSpPr>
          <p:nvPr/>
        </p:nvSpPr>
        <p:spPr bwMode="auto">
          <a:xfrm>
            <a:off x="2836863" y="2144713"/>
            <a:ext cx="1143000" cy="1066800"/>
          </a:xfrm>
          <a:custGeom>
            <a:avLst/>
            <a:gdLst>
              <a:gd name="T0" fmla="*/ 0 w 21598"/>
              <a:gd name="T1" fmla="*/ 1052521 h 21591"/>
              <a:gd name="T2" fmla="*/ 1109659 w 21598"/>
              <a:gd name="T3" fmla="*/ 0 h 21591"/>
              <a:gd name="T4" fmla="*/ 1143000 w 21598"/>
              <a:gd name="T5" fmla="*/ 1066800 h 21591"/>
              <a:gd name="T6" fmla="*/ 0 60000 65536"/>
              <a:gd name="T7" fmla="*/ 0 60000 65536"/>
              <a:gd name="T8" fmla="*/ 0 60000 65536"/>
              <a:gd name="T9" fmla="*/ 0 w 21598"/>
              <a:gd name="T10" fmla="*/ 0 h 21591"/>
              <a:gd name="T11" fmla="*/ 21598 w 21598"/>
              <a:gd name="T12" fmla="*/ 21591 h 21591"/>
            </a:gdLst>
            <a:ahLst/>
            <a:cxnLst>
              <a:cxn ang="T6">
                <a:pos x="T0" y="T1"/>
              </a:cxn>
              <a:cxn ang="T7">
                <a:pos x="T2" y="T3"/>
              </a:cxn>
              <a:cxn ang="T8">
                <a:pos x="T4" y="T5"/>
              </a:cxn>
            </a:cxnLst>
            <a:rect l="T9" t="T10" r="T11" b="T12"/>
            <a:pathLst>
              <a:path w="21598" h="21591" fill="none" extrusionOk="0">
                <a:moveTo>
                  <a:pt x="-1" y="21301"/>
                </a:moveTo>
                <a:cubicBezTo>
                  <a:pt x="154" y="9731"/>
                  <a:pt x="9400" y="337"/>
                  <a:pt x="20968" y="0"/>
                </a:cubicBezTo>
              </a:path>
              <a:path w="21598" h="21591" stroke="0" extrusionOk="0">
                <a:moveTo>
                  <a:pt x="-1" y="21301"/>
                </a:moveTo>
                <a:cubicBezTo>
                  <a:pt x="154" y="9731"/>
                  <a:pt x="9400" y="337"/>
                  <a:pt x="20968" y="0"/>
                </a:cubicBezTo>
                <a:lnTo>
                  <a:pt x="21598" y="21591"/>
                </a:lnTo>
                <a:close/>
              </a:path>
            </a:pathLst>
          </a:custGeom>
          <a:noFill/>
          <a:ln w="28575" cap="rnd">
            <a:solidFill>
              <a:schemeClr val="tx1"/>
            </a:solidFill>
            <a:round/>
            <a:headEnd type="none" w="sm" len="sm"/>
            <a:tailEnd type="stealth" w="med" len="lg"/>
          </a:ln>
        </p:spPr>
        <p:txBody>
          <a:bodyPr wrap="none" anchor="ctr"/>
          <a:lstStyle/>
          <a:p>
            <a:endParaRPr lang="en-US" dirty="0"/>
          </a:p>
        </p:txBody>
      </p:sp>
      <p:pic>
        <p:nvPicPr>
          <p:cNvPr id="15" name="Picture 14"/>
          <p:cNvPicPr>
            <a:picLocks noChangeAspect="1"/>
          </p:cNvPicPr>
          <p:nvPr/>
        </p:nvPicPr>
        <p:blipFill>
          <a:blip r:embed="rId3"/>
          <a:stretch>
            <a:fillRect/>
          </a:stretch>
        </p:blipFill>
        <p:spPr>
          <a:xfrm>
            <a:off x="6444517" y="4241074"/>
            <a:ext cx="920576" cy="615749"/>
          </a:xfrm>
          <a:prstGeom prst="rect">
            <a:avLst/>
          </a:prstGeom>
        </p:spPr>
      </p:pic>
    </p:spTree>
    <p:extLst>
      <p:ext uri="{BB962C8B-B14F-4D97-AF65-F5344CB8AC3E}">
        <p14:creationId xmlns:p14="http://schemas.microsoft.com/office/powerpoint/2010/main" val="1414817519"/>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7848600" cy="1382047"/>
          </a:xfrm>
        </p:spPr>
        <p:txBody>
          <a:bodyPr>
            <a:normAutofit fontScale="90000"/>
          </a:bodyPr>
          <a:lstStyle/>
          <a:p>
            <a:r>
              <a:rPr lang="en-US" dirty="0"/>
              <a:t>Role Readiness and Level of Supervision</a:t>
            </a:r>
            <a:br>
              <a:rPr lang="en-US" dirty="0"/>
            </a:br>
            <a:r>
              <a:rPr lang="en-US" sz="2000" dirty="0"/>
              <a:t>adapted from CIP Career Readiness Model</a:t>
            </a:r>
          </a:p>
        </p:txBody>
      </p:sp>
      <p:sp>
        <p:nvSpPr>
          <p:cNvPr id="4" name="Content Placeholder 3"/>
          <p:cNvSpPr>
            <a:spLocks noGrp="1"/>
          </p:cNvSpPr>
          <p:nvPr>
            <p:ph idx="1"/>
          </p:nvPr>
        </p:nvSpPr>
        <p:spPr>
          <a:xfrm>
            <a:off x="1524000" y="2067847"/>
            <a:ext cx="7092203" cy="2844652"/>
          </a:xfrm>
        </p:spPr>
        <p:txBody>
          <a:bodyPr/>
          <a:lstStyle/>
          <a:p>
            <a:pPr>
              <a:lnSpc>
                <a:spcPct val="100000"/>
              </a:lnSpc>
            </a:pPr>
            <a:r>
              <a:rPr lang="en-US" sz="2800" dirty="0"/>
              <a:t>The </a:t>
            </a:r>
            <a:r>
              <a:rPr lang="en-US" sz="2800" dirty="0">
                <a:solidFill>
                  <a:srgbClr val="990000"/>
                </a:solidFill>
              </a:rPr>
              <a:t>capability</a:t>
            </a:r>
            <a:r>
              <a:rPr lang="en-US" sz="2800" dirty="0"/>
              <a:t> of an individual in a role or roles within the Career Center, and taking into account the </a:t>
            </a:r>
            <a:r>
              <a:rPr lang="en-US" sz="2800" dirty="0">
                <a:solidFill>
                  <a:srgbClr val="990000"/>
                </a:solidFill>
              </a:rPr>
              <a:t>complexity</a:t>
            </a:r>
            <a:r>
              <a:rPr lang="en-US" sz="2800" dirty="0"/>
              <a:t> of personal and organizational factors that influence career development</a:t>
            </a:r>
          </a:p>
          <a:p>
            <a:pPr>
              <a:lnSpc>
                <a:spcPct val="100000"/>
              </a:lnSpc>
            </a:pPr>
            <a:r>
              <a:rPr lang="en-US" sz="2800" dirty="0"/>
              <a:t>Assists in determining how to supervise and develop talent, and considerations for role fit when recruiting talent</a:t>
            </a:r>
          </a:p>
          <a:p>
            <a:pPr marL="0" indent="0">
              <a:buNone/>
            </a:pPr>
            <a:r>
              <a:rPr lang="en-US" sz="1200" dirty="0">
                <a:solidFill>
                  <a:schemeClr val="tx2"/>
                </a:solidFill>
                <a:latin typeface="Times New Roman" pitchFamily="18" charset="0"/>
              </a:rPr>
              <a:t>Source: Sampson, J. P., Jr., Reardon, R. C., Peterson, G. W., &amp; Lenz, J. G. (2004). </a:t>
            </a:r>
            <a:r>
              <a:rPr lang="en-US" sz="1200" i="1" dirty="0">
                <a:solidFill>
                  <a:schemeClr val="tx2"/>
                </a:solidFill>
                <a:latin typeface="Times New Roman" pitchFamily="18" charset="0"/>
              </a:rPr>
              <a:t>Career counseling and services: A cognitive information processing approach</a:t>
            </a:r>
            <a:r>
              <a:rPr lang="en-US" sz="1200" dirty="0">
                <a:solidFill>
                  <a:schemeClr val="tx2"/>
                </a:solidFill>
                <a:latin typeface="Times New Roman" pitchFamily="18" charset="0"/>
              </a:rPr>
              <a:t>. Pacific Grove, CA: Brooks/Cole.</a:t>
            </a:r>
          </a:p>
          <a:p>
            <a:pPr marL="0" indent="0">
              <a:buNone/>
            </a:pPr>
            <a:endParaRPr lang="en-US" sz="4000" dirty="0"/>
          </a:p>
        </p:txBody>
      </p:sp>
    </p:spTree>
    <p:extLst>
      <p:ext uri="{BB962C8B-B14F-4D97-AF65-F5344CB8AC3E}">
        <p14:creationId xmlns:p14="http://schemas.microsoft.com/office/powerpoint/2010/main" val="2032869"/>
      </p:ext>
    </p:extLst>
  </p:cSld>
  <p:clrMapOvr>
    <a:masterClrMapping/>
  </p:clrMapOvr>
  <p:transition spd="slow">
    <p:randomBar dir="vert"/>
  </p:transition>
</p:sld>
</file>

<file path=ppt/theme/theme1.xml><?xml version="1.0" encoding="utf-8"?>
<a:theme xmlns:a="http://schemas.openxmlformats.org/drawingml/2006/main" name="Facet">
  <a:themeElements>
    <a:clrScheme name="Custom 7">
      <a:dk1>
        <a:sysClr val="windowText" lastClr="000000"/>
      </a:dk1>
      <a:lt1>
        <a:sysClr val="window" lastClr="FFFFFF"/>
      </a:lt1>
      <a:dk2>
        <a:srgbClr val="505046"/>
      </a:dk2>
      <a:lt2>
        <a:srgbClr val="EEECE1"/>
      </a:lt2>
      <a:accent1>
        <a:srgbClr val="65021A"/>
      </a:accent1>
      <a:accent2>
        <a:srgbClr val="FFD790"/>
      </a:accent2>
      <a:accent3>
        <a:srgbClr val="1929C3"/>
      </a:accent3>
      <a:accent4>
        <a:srgbClr val="3149FB"/>
      </a:accent4>
      <a:accent5>
        <a:srgbClr val="800000"/>
      </a:accent5>
      <a:accent6>
        <a:srgbClr val="EEECE1"/>
      </a:accent6>
      <a:hlink>
        <a:srgbClr val="CC9900"/>
      </a:hlink>
      <a:folHlink>
        <a:srgbClr val="666699"/>
      </a:folHlink>
    </a:clrScheme>
    <a:fontScheme name="Custom 1">
      <a:majorFont>
        <a:latin typeface="Adobe Garamond Pro Bold"/>
        <a:ea typeface=""/>
        <a:cs typeface=""/>
      </a:majorFont>
      <a:minorFont>
        <a:latin typeface="Adobe Garamon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1111</TotalTime>
  <Words>1310</Words>
  <Application>Microsoft Office PowerPoint</Application>
  <PresentationFormat>On-screen Show (4:3)</PresentationFormat>
  <Paragraphs>124</Paragraphs>
  <Slides>21</Slides>
  <Notes>6</Notes>
  <HiddenSlides>0</HiddenSlides>
  <MMClips>0</MMClip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Facet</vt:lpstr>
      <vt:lpstr>Office Theme</vt:lpstr>
      <vt:lpstr>1_Office Theme</vt:lpstr>
      <vt:lpstr>Managing Chaos of Staff Recruitment and Supervision: A Cognitive Information Processing Approach</vt:lpstr>
      <vt:lpstr>Meet the Presenters</vt:lpstr>
      <vt:lpstr>Session Purpose</vt:lpstr>
      <vt:lpstr>Discussion</vt:lpstr>
      <vt:lpstr>Cognitive Information Processing (CIP):</vt:lpstr>
      <vt:lpstr>Key Concepts of CIP</vt:lpstr>
      <vt:lpstr>Pyramid of Information Processing</vt:lpstr>
      <vt:lpstr>CASVE Cycle</vt:lpstr>
      <vt:lpstr>Role Readiness and Level of Supervision adapted from CIP Career Readiness Model</vt:lpstr>
      <vt:lpstr>Readiness Model</vt:lpstr>
      <vt:lpstr>Individual Learning Plan/Staff Development Plan</vt:lpstr>
      <vt:lpstr>Pyramid of Information Processing Domains </vt:lpstr>
      <vt:lpstr>Communication and Analysis</vt:lpstr>
      <vt:lpstr>Synthesis</vt:lpstr>
      <vt:lpstr>VALUING THE DECISION</vt:lpstr>
      <vt:lpstr>DECISION MAKING IN ACTION</vt:lpstr>
      <vt:lpstr>The Case of the Counselor and Dual Career Parenting</vt:lpstr>
      <vt:lpstr>The Case of the Interviewee with Great Potential</vt:lpstr>
      <vt:lpstr>Closing Thoughts and Questions</vt:lpstr>
      <vt:lpstr>Connect with us!</vt:lpstr>
      <vt:lpstr>Thank you for attending today’s session!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Job Search Strategies</dc:title>
  <dc:creator>Finney, Katherine</dc:creator>
  <cp:lastModifiedBy>Erica Stallings</cp:lastModifiedBy>
  <cp:revision>167</cp:revision>
  <dcterms:created xsi:type="dcterms:W3CDTF">2014-09-04T12:36:30Z</dcterms:created>
  <dcterms:modified xsi:type="dcterms:W3CDTF">2018-06-04T21:59:32Z</dcterms:modified>
</cp:coreProperties>
</file>