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97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2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137744-D3EE-4380-B437-14B2D6DFA499}">
          <p14:sldIdLst>
            <p14:sldId id="256"/>
            <p14:sldId id="257"/>
          </p14:sldIdLst>
        </p14:section>
        <p14:section name="Untitled Section" id="{5EDBBA1C-8509-446F-BE85-683441E69E6F}">
          <p14:sldIdLst>
            <p14:sldId id="262"/>
            <p14:sldId id="265"/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86" autoAdjust="0"/>
  </p:normalViewPr>
  <p:slideViewPr>
    <p:cSldViewPr snapToGrid="0">
      <p:cViewPr varScale="1">
        <p:scale>
          <a:sx n="96" d="100"/>
          <a:sy n="96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6850-04C5-4C42-96F7-083F35292A1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4BC30-50BB-45F8-90AA-67BC22E2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4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71CCF-FD77-4270-B67E-88633AC6537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F862B-D372-4153-9F32-591AD73EE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 idx="4294967295"/>
          </p:nvPr>
        </p:nvSpPr>
        <p:spPr>
          <a:xfrm>
            <a:off x="443118" y="2833816"/>
            <a:ext cx="7387245" cy="1320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C347-E645-4DA4-A1E5-43802D264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98D86-8A2C-44E1-90B7-55F9BF787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FF10-FA38-4AE2-AD73-2A60A723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A3B7-1FC7-497E-A723-F8624F31F6D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BCD7C-215F-4FBD-B4B3-A00FAB08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D5384-016A-4573-AA62-677341A1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B428-8894-45BF-AC25-717595DE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2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223963" y="1507524"/>
            <a:ext cx="7253287" cy="48805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3963" y="577293"/>
            <a:ext cx="7253287" cy="781951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399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4ACA-88AF-4477-99BD-62B0225C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09330-3D49-4817-B260-605378D06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D4BC4-0F03-4A5E-8E00-646F3B871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37B8A-3278-4ED7-BD78-BF9C07DEC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95191-A23E-424A-AE25-824AC9DAD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0E552-842B-4C4A-B7CE-39144FC9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A3B7-1FC7-497E-A723-F8624F31F6D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6DE04-2EBC-425E-AF16-32A2F857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09629-0CE3-4A54-9312-C33ED5F6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B428-8894-45BF-AC25-717595DE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8" name="Content Placeholder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14969" cy="1027134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 userDrawn="1"/>
        </p:nvSpPr>
        <p:spPr>
          <a:xfrm>
            <a:off x="243214" y="6414718"/>
            <a:ext cx="5187950" cy="355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career.fsu.edu • 850-644-6431 • @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fsucareercenter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7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9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1720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CC98-8ABD-497D-8D99-434FB0C06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316" y="1214438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Help When They’re Hopeless: Career Counseling with Suicidal Clients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14534-D434-482C-B0A1-1FF9CDC5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0368" y="3658771"/>
            <a:ext cx="6858000" cy="1655762"/>
          </a:xfrm>
        </p:spPr>
        <p:txBody>
          <a:bodyPr/>
          <a:lstStyle/>
          <a:p>
            <a:r>
              <a:rPr lang="en-US" dirty="0"/>
              <a:t>Michael Morgan</a:t>
            </a:r>
          </a:p>
          <a:p>
            <a:r>
              <a:rPr lang="en-US" dirty="0"/>
              <a:t>Mariah Seybold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F2306-D9F7-445C-AA82-FA373A0992D0}"/>
              </a:ext>
            </a:extLst>
          </p:cNvPr>
          <p:cNvSpPr txBox="1"/>
          <p:nvPr/>
        </p:nvSpPr>
        <p:spPr>
          <a:xfrm>
            <a:off x="501316" y="5314533"/>
            <a:ext cx="5995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to presentation:</a:t>
            </a:r>
          </a:p>
          <a:p>
            <a:r>
              <a:rPr lang="en-US" dirty="0"/>
              <a:t>https://career.fsu.edu/tech-center/resources/presentations/ncda-presentations</a:t>
            </a:r>
          </a:p>
        </p:txBody>
      </p:sp>
    </p:spTree>
    <p:extLst>
      <p:ext uri="{BB962C8B-B14F-4D97-AF65-F5344CB8AC3E}">
        <p14:creationId xmlns:p14="http://schemas.microsoft.com/office/powerpoint/2010/main" val="546040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297CF2-D03D-4AFE-9C7F-F0295BA909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3963" y="1700029"/>
            <a:ext cx="7253287" cy="4880578"/>
          </a:xfrm>
        </p:spPr>
        <p:txBody>
          <a:bodyPr/>
          <a:lstStyle/>
          <a:p>
            <a:r>
              <a:rPr lang="en-US" dirty="0"/>
              <a:t>A group intervention for unemployed individuals</a:t>
            </a:r>
          </a:p>
          <a:p>
            <a:r>
              <a:rPr lang="en-US" dirty="0"/>
              <a:t>Increases persistence in job search</a:t>
            </a:r>
          </a:p>
          <a:p>
            <a:r>
              <a:rPr lang="en-US" dirty="0"/>
              <a:t>Reduces length of unemployment</a:t>
            </a:r>
          </a:p>
          <a:p>
            <a:r>
              <a:rPr lang="en-US" dirty="0"/>
              <a:t>Improves quality of reemployment</a:t>
            </a:r>
          </a:p>
          <a:p>
            <a:r>
              <a:rPr lang="en-US" dirty="0"/>
              <a:t>Reduces risk of depression in unemployed, especially for high risk individuals</a:t>
            </a:r>
          </a:p>
          <a:p>
            <a:r>
              <a:rPr lang="en-US" dirty="0"/>
              <a:t>Reduces symptoms of depression</a:t>
            </a:r>
          </a:p>
          <a:p>
            <a:r>
              <a:rPr lang="en-US" dirty="0"/>
              <a:t>Increases emotional and role functioning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A42FC03-ABDF-436A-910C-8A71CACB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JOBS Program Improves Mental Health Outcomes</a:t>
            </a:r>
          </a:p>
        </p:txBody>
      </p:sp>
    </p:spTree>
    <p:extLst>
      <p:ext uri="{BB962C8B-B14F-4D97-AF65-F5344CB8AC3E}">
        <p14:creationId xmlns:p14="http://schemas.microsoft.com/office/powerpoint/2010/main" val="401327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BE37E74-B5D0-4795-978C-9C8481084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4" r="8232"/>
          <a:stretch/>
        </p:blipFill>
        <p:spPr>
          <a:xfrm>
            <a:off x="1074820" y="620554"/>
            <a:ext cx="7876675" cy="561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05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799BE4-5853-45C8-973F-CF1130751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963" y="342400"/>
            <a:ext cx="7253287" cy="781951"/>
          </a:xfrm>
        </p:spPr>
        <p:txBody>
          <a:bodyPr/>
          <a:lstStyle/>
          <a:p>
            <a:r>
              <a:rPr lang="en-US" sz="3600" dirty="0"/>
              <a:t>How can I assess a suicidal clients progress?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A9F287-2D72-4D51-BA2D-42B2AF187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16" y="1491916"/>
            <a:ext cx="7150134" cy="4876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54A588-658F-4A9A-A7A7-AD8605BD50E3}"/>
              </a:ext>
            </a:extLst>
          </p:cNvPr>
          <p:cNvSpPr txBox="1"/>
          <p:nvPr/>
        </p:nvSpPr>
        <p:spPr>
          <a:xfrm>
            <a:off x="1475874" y="6368716"/>
            <a:ext cx="7150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Retrieved from: http://www.philiphong.weebly.com/uploads/2/1/4/1/21418864/ehs___pebs__hong__2017.pdf</a:t>
            </a:r>
          </a:p>
        </p:txBody>
      </p:sp>
    </p:spTree>
    <p:extLst>
      <p:ext uri="{BB962C8B-B14F-4D97-AF65-F5344CB8AC3E}">
        <p14:creationId xmlns:p14="http://schemas.microsoft.com/office/powerpoint/2010/main" val="277818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0DFC28-2790-4683-9DC1-6A14DBEC82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100" dirty="0"/>
              <a:t>Hong, P. Y. P., Choi, S., &amp; </a:t>
            </a:r>
            <a:r>
              <a:rPr lang="en-US" sz="1100" dirty="0" err="1"/>
              <a:t>Polanin</a:t>
            </a:r>
            <a:r>
              <a:rPr lang="en-US" sz="1100" dirty="0"/>
              <a:t>, J. R. (2014). A </a:t>
            </a:r>
            <a:r>
              <a:rPr lang="en-US" sz="1100" dirty="0" err="1"/>
              <a:t>multisample</a:t>
            </a:r>
            <a:r>
              <a:rPr lang="en-US" sz="1100" dirty="0"/>
              <a:t> confirmatory factor analysis of the Short Employment Hope Scale (EHS-14). </a:t>
            </a:r>
            <a:r>
              <a:rPr lang="en-US" sz="1100" i="1" dirty="0"/>
              <a:t>Journal of Social Service Research</a:t>
            </a:r>
            <a:r>
              <a:rPr lang="en-US" sz="1100" dirty="0"/>
              <a:t>, </a:t>
            </a:r>
            <a:r>
              <a:rPr lang="en-US" sz="1100" i="1" dirty="0"/>
              <a:t>40</a:t>
            </a:r>
            <a:r>
              <a:rPr lang="en-US" sz="1100" dirty="0"/>
              <a:t>(3), 339-352.</a:t>
            </a:r>
          </a:p>
          <a:p>
            <a:pPr marL="0" indent="0">
              <a:buNone/>
            </a:pPr>
            <a:r>
              <a:rPr lang="en-US" sz="1100" dirty="0"/>
              <a:t>Imam, K., &amp; Ansari, S. A. A study of depression, anxiety and stress among employed and unemployed people. </a:t>
            </a:r>
            <a:r>
              <a:rPr lang="en-US" sz="1100" i="1" dirty="0"/>
              <a:t>National Journal of Multidisciplinary Research and Development,3</a:t>
            </a:r>
            <a:r>
              <a:rPr lang="en-US" sz="1100" dirty="0"/>
              <a:t>(2), 49 -51.</a:t>
            </a:r>
          </a:p>
          <a:p>
            <a:pPr marL="0" indent="0">
              <a:buNone/>
            </a:pPr>
            <a:r>
              <a:rPr lang="en-US" sz="1100" dirty="0" err="1"/>
              <a:t>Liira</a:t>
            </a:r>
            <a:r>
              <a:rPr lang="en-US" sz="1100" dirty="0"/>
              <a:t>, J., &amp; </a:t>
            </a:r>
            <a:r>
              <a:rPr lang="en-US" sz="1100" dirty="0" err="1"/>
              <a:t>Leino-Arjas</a:t>
            </a:r>
            <a:r>
              <a:rPr lang="en-US" sz="1100" dirty="0"/>
              <a:t>, P. (1999). Predictors and consequences of unemployment in construction and forest work during a 5-year follow-up. </a:t>
            </a:r>
            <a:r>
              <a:rPr lang="en-US" sz="1100" i="1" dirty="0"/>
              <a:t>Scandinavian journal of work, environment &amp; health</a:t>
            </a:r>
            <a:r>
              <a:rPr lang="en-US" sz="1100" dirty="0"/>
              <a:t>, 42-49.</a:t>
            </a:r>
          </a:p>
          <a:p>
            <a:pPr marL="0" indent="0">
              <a:buNone/>
            </a:pPr>
            <a:r>
              <a:rPr lang="en-US" sz="1100" dirty="0"/>
              <a:t>Posner, K., Brown, G. K., Stanley, B., Brent, D. A., </a:t>
            </a:r>
            <a:r>
              <a:rPr lang="en-US" sz="1100" dirty="0" err="1"/>
              <a:t>Yershova</a:t>
            </a:r>
            <a:r>
              <a:rPr lang="en-US" sz="1100" dirty="0"/>
              <a:t>, K. V., Oquendo, M. A., ... &amp; Mann, J. J. (2011). The Columbia–Suicide Severity Rating Scale: initial validity and internal consistency findings from three multisite studies with adolescents and adults. </a:t>
            </a:r>
            <a:r>
              <a:rPr lang="en-US" sz="1100" i="1" dirty="0"/>
              <a:t>American Journal of Psychiatry</a:t>
            </a:r>
            <a:r>
              <a:rPr lang="en-US" sz="1100" dirty="0"/>
              <a:t>, </a:t>
            </a:r>
            <a:r>
              <a:rPr lang="en-US" sz="1100" i="1" dirty="0"/>
              <a:t>168</a:t>
            </a:r>
            <a:r>
              <a:rPr lang="en-US" sz="1100" dirty="0"/>
              <a:t>, 1266-1277.</a:t>
            </a:r>
          </a:p>
          <a:p>
            <a:pPr marL="0" indent="0">
              <a:buNone/>
            </a:pPr>
            <a:r>
              <a:rPr lang="en-US" sz="1100" dirty="0"/>
              <a:t>Price, R. H., Choi, J. N., &amp; </a:t>
            </a:r>
            <a:r>
              <a:rPr lang="en-US" sz="1100" dirty="0" err="1"/>
              <a:t>Vinokur</a:t>
            </a:r>
            <a:r>
              <a:rPr lang="en-US" sz="1100" dirty="0"/>
              <a:t>, A. D. (2002). Links in the chain of adversity following job loss: how financial strain and loss of personal control lead to depression, impaired functioning, and poor health. </a:t>
            </a:r>
            <a:r>
              <a:rPr lang="en-US" sz="1100" i="1" dirty="0"/>
              <a:t>Journal of occupational health psychology</a:t>
            </a:r>
            <a:r>
              <a:rPr lang="en-US" sz="1100" dirty="0"/>
              <a:t>, </a:t>
            </a:r>
            <a:r>
              <a:rPr lang="en-US" sz="1100" i="1" dirty="0"/>
              <a:t>7</a:t>
            </a:r>
            <a:r>
              <a:rPr lang="en-US" sz="1100" dirty="0"/>
              <a:t>(4), 302.</a:t>
            </a:r>
          </a:p>
          <a:p>
            <a:pPr marL="0" indent="0">
              <a:buNone/>
            </a:pPr>
            <a:r>
              <a:rPr lang="en-US" sz="1100" dirty="0"/>
              <a:t>Price, R.H., &amp; </a:t>
            </a:r>
            <a:r>
              <a:rPr lang="en-US" sz="1100" dirty="0" err="1"/>
              <a:t>Vinokur</a:t>
            </a:r>
            <a:r>
              <a:rPr lang="en-US" sz="1100" dirty="0"/>
              <a:t>, A.D. (2014). The JOBS Program: Impact on Job Seeker Motivation, Reemployment, and Mental Health. In U. </a:t>
            </a:r>
            <a:r>
              <a:rPr lang="en-US" sz="1100" dirty="0" err="1"/>
              <a:t>Klehe</a:t>
            </a:r>
            <a:r>
              <a:rPr lang="en-US" sz="1100" dirty="0"/>
              <a:t> and E. </a:t>
            </a:r>
            <a:r>
              <a:rPr lang="en-US" sz="1100" dirty="0" err="1"/>
              <a:t>Hooft</a:t>
            </a:r>
            <a:r>
              <a:rPr lang="en-US" sz="1100" dirty="0"/>
              <a:t> (Eds.), </a:t>
            </a:r>
            <a:r>
              <a:rPr lang="en-US" sz="1100" i="1" dirty="0"/>
              <a:t>The Oxford Handbook of Job Loss and Job Search </a:t>
            </a:r>
            <a:r>
              <a:rPr lang="en-US" sz="1100" dirty="0"/>
              <a:t>(575 – 593). New York, New York: Oxford University Press.</a:t>
            </a:r>
          </a:p>
          <a:p>
            <a:pPr marL="0" indent="0">
              <a:buNone/>
            </a:pPr>
            <a:r>
              <a:rPr lang="en-US" sz="1100" dirty="0"/>
              <a:t>Rodriguez, E., Allen, J. A., </a:t>
            </a:r>
            <a:r>
              <a:rPr lang="en-US" sz="1100" dirty="0" err="1"/>
              <a:t>Frongillo</a:t>
            </a:r>
            <a:r>
              <a:rPr lang="en-US" sz="1100" dirty="0"/>
              <a:t>, E. A., &amp; Chandra, P. (1999). Unemployment, depression, and health: a look at the African-American community. </a:t>
            </a:r>
            <a:r>
              <a:rPr lang="en-US" sz="1100" i="1" dirty="0"/>
              <a:t>Journal of Epidemiology &amp; Community Health</a:t>
            </a:r>
            <a:r>
              <a:rPr lang="en-US" sz="1100" dirty="0"/>
              <a:t>, </a:t>
            </a:r>
            <a:r>
              <a:rPr lang="en-US" sz="1100" i="1" dirty="0"/>
              <a:t>53</a:t>
            </a:r>
            <a:r>
              <a:rPr lang="en-US" sz="1100" dirty="0"/>
              <a:t>(6), 335-342.</a:t>
            </a:r>
          </a:p>
          <a:p>
            <a:pPr marL="0" indent="0">
              <a:buNone/>
            </a:pPr>
            <a:r>
              <a:rPr lang="en-US" sz="1100" dirty="0"/>
              <a:t>Sampson, J.P., Peterson, G.W., Lenz, J.G., &amp; Reardon, R.C. (1992). A cognitive approach to career services: Translating concepts into practice. </a:t>
            </a:r>
            <a:r>
              <a:rPr lang="en-US" sz="1100" i="1" dirty="0"/>
              <a:t>Career Development Quarterly, 41, </a:t>
            </a:r>
            <a:r>
              <a:rPr lang="en-US" sz="1100" dirty="0"/>
              <a:t>64 – 74. </a:t>
            </a:r>
          </a:p>
          <a:p>
            <a:pPr marL="0" indent="0">
              <a:buNone/>
            </a:pPr>
            <a:r>
              <a:rPr lang="en-US" sz="1100" dirty="0"/>
              <a:t>Van Orden, K. A., Witte, T. K., </a:t>
            </a:r>
            <a:r>
              <a:rPr lang="en-US" sz="1100" dirty="0" err="1"/>
              <a:t>Cukrowicz</a:t>
            </a:r>
            <a:r>
              <a:rPr lang="en-US" sz="1100" dirty="0"/>
              <a:t>, K. C., Braithwaite, S. R., Selby, E. A., &amp; Joiner Jr, T. E. (2010). The interpersonal theory of suicide. </a:t>
            </a:r>
            <a:r>
              <a:rPr lang="en-US" sz="1100" i="1" dirty="0"/>
              <a:t>Psychological review</a:t>
            </a:r>
            <a:r>
              <a:rPr lang="en-US" sz="1100" dirty="0"/>
              <a:t>, </a:t>
            </a:r>
            <a:r>
              <a:rPr lang="en-US" sz="1100" i="1" dirty="0"/>
              <a:t>117</a:t>
            </a:r>
            <a:r>
              <a:rPr lang="en-US" sz="1100" dirty="0"/>
              <a:t>(2), 575.</a:t>
            </a:r>
          </a:p>
          <a:p>
            <a:pPr marL="0" indent="0">
              <a:buNone/>
            </a:pPr>
            <a:r>
              <a:rPr lang="en-US" sz="1100" dirty="0" err="1"/>
              <a:t>Vinokur</a:t>
            </a:r>
            <a:r>
              <a:rPr lang="en-US" sz="1100" dirty="0"/>
              <a:t>, A. D., Price, R. H., &amp; Caplan, R. D. (1996). Hard times and hurtful partners: How financial strain affects depression and relationship satisfaction of unemployed persons and their spouses. </a:t>
            </a:r>
            <a:r>
              <a:rPr lang="en-US" sz="1100" i="1" dirty="0"/>
              <a:t>Journal of personality and social psychology</a:t>
            </a:r>
            <a:r>
              <a:rPr lang="en-US" sz="1100" dirty="0"/>
              <a:t>, </a:t>
            </a:r>
            <a:r>
              <a:rPr lang="en-US" sz="1100" i="1" dirty="0"/>
              <a:t>71</a:t>
            </a:r>
            <a:r>
              <a:rPr lang="en-US" sz="1100" dirty="0"/>
              <a:t>(1), 166.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F3CBD2-A797-4B9F-8BAD-BCFB7279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8994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0558-E7A1-4692-BA8A-0C4FE531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will you learn?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95878-30AD-4C3E-AEC9-6565D5894A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Knowledge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7B1514-1FB4-4AA9-815C-54F7B32D83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Relationship of Career to Suicidality</a:t>
            </a:r>
          </a:p>
          <a:p>
            <a:r>
              <a:rPr lang="en-US" dirty="0"/>
              <a:t>How do career problems relate to the Interpersonal Theory of Suicide?</a:t>
            </a:r>
          </a:p>
          <a:p>
            <a:r>
              <a:rPr lang="en-US" dirty="0"/>
              <a:t>What aspects of career intervention could work best with suicidal clients?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1DDAEC-C6C9-45F9-B5B1-20FF6F6B8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Skills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87EE4DB-8C94-47A9-AD59-D7A539E377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can I identify clients most at risk of suicidality in relation to job loss?</a:t>
            </a:r>
          </a:p>
          <a:p>
            <a:r>
              <a:rPr lang="en-US" dirty="0"/>
              <a:t>How can I measure a suicidal client’s progress in career counseling?</a:t>
            </a:r>
          </a:p>
          <a:p>
            <a:r>
              <a:rPr lang="en-US" dirty="0"/>
              <a:t>How can I better advocate for Career Counseling as an allied profession in treating suicidality?</a:t>
            </a:r>
          </a:p>
        </p:txBody>
      </p:sp>
    </p:spTree>
    <p:extLst>
      <p:ext uri="{BB962C8B-B14F-4D97-AF65-F5344CB8AC3E}">
        <p14:creationId xmlns:p14="http://schemas.microsoft.com/office/powerpoint/2010/main" val="74267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930923-4D83-4A85-AA37-FCC9BB7DB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07" t="19100"/>
          <a:stretch/>
        </p:blipFill>
        <p:spPr>
          <a:xfrm>
            <a:off x="978568" y="1748589"/>
            <a:ext cx="8165432" cy="43995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D5BB51-3811-4D94-AC87-BBC058740291}"/>
              </a:ext>
            </a:extLst>
          </p:cNvPr>
          <p:cNvSpPr txBox="1"/>
          <p:nvPr/>
        </p:nvSpPr>
        <p:spPr>
          <a:xfrm>
            <a:off x="1395663" y="288758"/>
            <a:ext cx="6769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is your experience of client suicidality?</a:t>
            </a:r>
          </a:p>
        </p:txBody>
      </p:sp>
    </p:spTree>
    <p:extLst>
      <p:ext uri="{BB962C8B-B14F-4D97-AF65-F5344CB8AC3E}">
        <p14:creationId xmlns:p14="http://schemas.microsoft.com/office/powerpoint/2010/main" val="372626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B5FB-08DA-4DA6-A28F-03D626BB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84" y="506780"/>
            <a:ext cx="7886700" cy="994172"/>
          </a:xfrm>
        </p:spPr>
        <p:txBody>
          <a:bodyPr/>
          <a:lstStyle/>
          <a:p>
            <a:pPr algn="ctr"/>
            <a:r>
              <a:rPr lang="en-US" dirty="0"/>
              <a:t>How do you assess client suicide risk?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2E7FC-BD38-4546-8FDA-45B6DFE0F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286" y="2126401"/>
            <a:ext cx="3868340" cy="343523"/>
          </a:xfrm>
        </p:spPr>
        <p:txBody>
          <a:bodyPr anchor="t">
            <a:normAutofit/>
          </a:bodyPr>
          <a:lstStyle/>
          <a:p>
            <a:pPr algn="ctr"/>
            <a:r>
              <a:rPr lang="en-US" sz="1500" b="0" u="sng" dirty="0"/>
              <a:t>Columbia –Suicide Severity Rating Scale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7538A1-491C-4B3B-9C0E-2763D1DF3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508" y="2654921"/>
            <a:ext cx="3868340" cy="2816689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Do you wish you were dead?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Have you thought about killing yourself?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Did you think of a way you would kill yourself?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Is killing yourself something you think you would really do?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Have you thought about how, when, and where you would kill yourself?</a:t>
            </a:r>
          </a:p>
          <a:p>
            <a:pPr marL="385763" indent="-385763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0929A9-2FA7-49E4-A12A-66BC5FE28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24839" y="1978852"/>
            <a:ext cx="3887391" cy="343523"/>
          </a:xfrm>
        </p:spPr>
        <p:txBody>
          <a:bodyPr anchor="t"/>
          <a:lstStyle/>
          <a:p>
            <a:pPr algn="ctr"/>
            <a:r>
              <a:rPr lang="en-US" b="0" u="sng" dirty="0"/>
              <a:t>Major Predictors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939504-EE97-4A80-B367-FE32B3D9A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01697" y="2322375"/>
            <a:ext cx="2364183" cy="1889948"/>
          </a:xfrm>
        </p:spPr>
        <p:txBody>
          <a:bodyPr>
            <a:normAutofit fontScale="70000" lnSpcReduction="20000"/>
          </a:bodyPr>
          <a:lstStyle/>
          <a:p>
            <a:r>
              <a:rPr lang="en-US" sz="1350" dirty="0"/>
              <a:t>Previous Suicide Attempt</a:t>
            </a:r>
          </a:p>
          <a:p>
            <a:r>
              <a:rPr lang="en-US" sz="1350" dirty="0"/>
              <a:t>Family History of Suicide</a:t>
            </a:r>
          </a:p>
          <a:p>
            <a:r>
              <a:rPr lang="en-US" sz="1350" dirty="0"/>
              <a:t>Mental and Physical Illness</a:t>
            </a:r>
          </a:p>
          <a:p>
            <a:r>
              <a:rPr lang="en-US" sz="1350" dirty="0"/>
              <a:t>Unemployment</a:t>
            </a:r>
          </a:p>
          <a:p>
            <a:r>
              <a:rPr lang="en-US" sz="1350" dirty="0"/>
              <a:t>Social Isolation</a:t>
            </a:r>
          </a:p>
          <a:p>
            <a:r>
              <a:rPr lang="en-US" sz="1350" dirty="0"/>
              <a:t>Family Conflict</a:t>
            </a: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CE3A5169-6361-4D49-838E-DBA5BDCFB14A}"/>
              </a:ext>
            </a:extLst>
          </p:cNvPr>
          <p:cNvSpPr/>
          <p:nvPr/>
        </p:nvSpPr>
        <p:spPr>
          <a:xfrm>
            <a:off x="292236" y="4000493"/>
            <a:ext cx="286214" cy="20630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93603925-711C-4DCE-ADBD-04955F6F834A}"/>
              </a:ext>
            </a:extLst>
          </p:cNvPr>
          <p:cNvSpPr/>
          <p:nvPr/>
        </p:nvSpPr>
        <p:spPr>
          <a:xfrm>
            <a:off x="5343397" y="2249179"/>
            <a:ext cx="258300" cy="2207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5FC66-EF4E-41C3-9E9E-ED2EE6B1723D}"/>
              </a:ext>
            </a:extLst>
          </p:cNvPr>
          <p:cNvSpPr txBox="1"/>
          <p:nvPr/>
        </p:nvSpPr>
        <p:spPr>
          <a:xfrm>
            <a:off x="2363233" y="5183443"/>
            <a:ext cx="13163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(Posner, et al., 2010)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3D7E8B5-33A6-4362-BE0D-8A31AC413130}"/>
              </a:ext>
            </a:extLst>
          </p:cNvPr>
          <p:cNvSpPr txBox="1">
            <a:spLocks/>
          </p:cNvSpPr>
          <p:nvPr/>
        </p:nvSpPr>
        <p:spPr>
          <a:xfrm>
            <a:off x="4840093" y="4233024"/>
            <a:ext cx="3887391" cy="343523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u="sng" dirty="0"/>
              <a:t>Access to Lethal Means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37EDDDC-E645-4B62-B4B1-9D7FAF7096FD}"/>
              </a:ext>
            </a:extLst>
          </p:cNvPr>
          <p:cNvSpPr txBox="1">
            <a:spLocks/>
          </p:cNvSpPr>
          <p:nvPr/>
        </p:nvSpPr>
        <p:spPr>
          <a:xfrm>
            <a:off x="5601697" y="4561669"/>
            <a:ext cx="3125787" cy="34352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b="0" dirty="0"/>
              <a:t>Guns = highest chance for death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b="0" dirty="0"/>
              <a:t>Lethal dose of medication = most common for attempt, low chance of death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5B8B7C-DA40-40F2-8089-09EC9EAB1624}"/>
              </a:ext>
            </a:extLst>
          </p:cNvPr>
          <p:cNvSpPr/>
          <p:nvPr/>
        </p:nvSpPr>
        <p:spPr>
          <a:xfrm>
            <a:off x="6628271" y="3813997"/>
            <a:ext cx="15263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(Van Orden, et al., 2010)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779DD4-5392-4692-A5EF-7EEBC9B38F76}"/>
              </a:ext>
            </a:extLst>
          </p:cNvPr>
          <p:cNvSpPr/>
          <p:nvPr/>
        </p:nvSpPr>
        <p:spPr>
          <a:xfrm>
            <a:off x="6628272" y="5421035"/>
            <a:ext cx="221887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(Suicide Prevention Resource Center)</a:t>
            </a:r>
          </a:p>
        </p:txBody>
      </p:sp>
    </p:spTree>
    <p:extLst>
      <p:ext uri="{BB962C8B-B14F-4D97-AF65-F5344CB8AC3E}">
        <p14:creationId xmlns:p14="http://schemas.microsoft.com/office/powerpoint/2010/main" val="78522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4788A2-A743-467C-9DC4-F3BF1DA52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63" y="1421774"/>
            <a:ext cx="6017274" cy="485893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FD5BB66-5E98-47B6-8166-410867B5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the Interpersonal Theory of Suicide (ITS)?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8A692D-815E-48DB-BE4E-03C65D994FD0}"/>
              </a:ext>
            </a:extLst>
          </p:cNvPr>
          <p:cNvSpPr txBox="1"/>
          <p:nvPr/>
        </p:nvSpPr>
        <p:spPr>
          <a:xfrm>
            <a:off x="1030058" y="6280707"/>
            <a:ext cx="7641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Adapted from “The Interpersonal Theory of Suicide,” by K.A. Van Orden and colleagues, 2010, 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Psychological Review, 117,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p. 576. Copyright 2010 by the American Psychological Association.</a:t>
            </a:r>
          </a:p>
        </p:txBody>
      </p:sp>
    </p:spTree>
    <p:extLst>
      <p:ext uri="{BB962C8B-B14F-4D97-AF65-F5344CB8AC3E}">
        <p14:creationId xmlns:p14="http://schemas.microsoft.com/office/powerpoint/2010/main" val="60051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440147-FEE8-454D-A481-3758D877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Unemployment Relate to ITS?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038E8-2B2E-47D4-A3E8-8F15F5C084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4" t="18774"/>
          <a:stretch/>
        </p:blipFill>
        <p:spPr>
          <a:xfrm>
            <a:off x="882316" y="1909011"/>
            <a:ext cx="8225466" cy="47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5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75EDAA-5499-4190-9525-BCCDF400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529" y="341559"/>
            <a:ext cx="6135103" cy="1342861"/>
          </a:xfrm>
        </p:spPr>
        <p:txBody>
          <a:bodyPr/>
          <a:lstStyle/>
          <a:p>
            <a:r>
              <a:rPr lang="en-US" sz="3600" dirty="0"/>
              <a:t>Suicidal Clients Immediate Career Concerns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B6930A-DF73-47B2-839C-B49E87420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2" t="11797"/>
          <a:stretch/>
        </p:blipFill>
        <p:spPr>
          <a:xfrm>
            <a:off x="1507958" y="1684420"/>
            <a:ext cx="7299158" cy="517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5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55EE08A-6D95-421C-B7C6-E9C301C10A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59" t="11290"/>
          <a:stretch/>
        </p:blipFill>
        <p:spPr>
          <a:xfrm>
            <a:off x="1788945" y="1482525"/>
            <a:ext cx="6123321" cy="53754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AF8B3EE-FAD3-4DC8-B7DB-4A0B9660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Long-Term Goal of Career Counseling with Suicidal Clients</a:t>
            </a:r>
          </a:p>
        </p:txBody>
      </p:sp>
    </p:spTree>
    <p:extLst>
      <p:ext uri="{BB962C8B-B14F-4D97-AF65-F5344CB8AC3E}">
        <p14:creationId xmlns:p14="http://schemas.microsoft.com/office/powerpoint/2010/main" val="389755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2D37C8-DCA4-4D47-835A-8A53AB15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Self-Determination Theory and Career Counseling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F7FE6C-8F8B-458C-919F-C7E388DEDD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0" t="25675" r="13023"/>
          <a:stretch/>
        </p:blipFill>
        <p:spPr>
          <a:xfrm>
            <a:off x="994610" y="2185960"/>
            <a:ext cx="8149390" cy="409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798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SU Brand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782F40"/>
      </a:accent1>
      <a:accent2>
        <a:srgbClr val="CEB888"/>
      </a:accent2>
      <a:accent3>
        <a:srgbClr val="E6B91E"/>
      </a:accent3>
      <a:accent4>
        <a:srgbClr val="000000"/>
      </a:accent4>
      <a:accent5>
        <a:srgbClr val="C42F1A"/>
      </a:accent5>
      <a:accent6>
        <a:srgbClr val="FFFFFF"/>
      </a:accent6>
      <a:hlink>
        <a:srgbClr val="6E91A0"/>
      </a:hlink>
      <a:folHlink>
        <a:srgbClr val="9EB5B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FSU Brand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782F40"/>
      </a:accent1>
      <a:accent2>
        <a:srgbClr val="CEB888"/>
      </a:accent2>
      <a:accent3>
        <a:srgbClr val="E6B91E"/>
      </a:accent3>
      <a:accent4>
        <a:srgbClr val="000000"/>
      </a:accent4>
      <a:accent5>
        <a:srgbClr val="C42F1A"/>
      </a:accent5>
      <a:accent6>
        <a:srgbClr val="FFFFFF"/>
      </a:accent6>
      <a:hlink>
        <a:srgbClr val="6E91A0"/>
      </a:hlink>
      <a:folHlink>
        <a:srgbClr val="9EB5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417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Custom Design</vt:lpstr>
      <vt:lpstr>How to Help When They’re Hopeless: Career Counseling with Suicidal Clients </vt:lpstr>
      <vt:lpstr>What will you learn?</vt:lpstr>
      <vt:lpstr>PowerPoint Presentation</vt:lpstr>
      <vt:lpstr>How do you assess client suicide risk?</vt:lpstr>
      <vt:lpstr>What is the Interpersonal Theory of Suicide (ITS)? </vt:lpstr>
      <vt:lpstr>How Does Unemployment Relate to ITS?</vt:lpstr>
      <vt:lpstr>Suicidal Clients Immediate Career Concerns</vt:lpstr>
      <vt:lpstr>Long-Term Goal of Career Counseling with Suicidal Clients</vt:lpstr>
      <vt:lpstr>Self-Determination Theory and Career Counseling</vt:lpstr>
      <vt:lpstr>The JOBS Program Improves Mental Health Outcomes</vt:lpstr>
      <vt:lpstr>PowerPoint Presentation</vt:lpstr>
      <vt:lpstr>How can I assess a suicidal clients progress?</vt:lpstr>
      <vt:lpstr>References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 Gemmer</dc:creator>
  <cp:lastModifiedBy>V. Casey Dozier</cp:lastModifiedBy>
  <cp:revision>25</cp:revision>
  <dcterms:created xsi:type="dcterms:W3CDTF">2018-12-13T14:45:26Z</dcterms:created>
  <dcterms:modified xsi:type="dcterms:W3CDTF">2019-07-01T13:47:56Z</dcterms:modified>
</cp:coreProperties>
</file>