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70"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C88E"/>
    <a:srgbClr val="E4D768"/>
    <a:srgbClr val="B2D1E3"/>
    <a:srgbClr val="B5E6E3"/>
    <a:srgbClr val="BAE6E3"/>
    <a:srgbClr val="B5E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372" autoAdjust="0"/>
  </p:normalViewPr>
  <p:slideViewPr>
    <p:cSldViewPr snapToGrid="0">
      <p:cViewPr varScale="1">
        <p:scale>
          <a:sx n="90" d="100"/>
          <a:sy n="90" d="100"/>
        </p:scale>
        <p:origin x="13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7F4223-0670-4780-85A9-EB6558B41C37}" type="datetimeFigureOut">
              <a:rPr lang="en-US" smtClean="0"/>
              <a:t>12/10/2018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15659-CD33-4918-88B2-495F62DC15BC}" type="slidenum">
              <a:rPr lang="en-US" smtClean="0"/>
              <a:t>‹#›</a:t>
            </a:fld>
            <a:endParaRPr lang="en-US"/>
          </a:p>
        </p:txBody>
      </p:sp>
    </p:spTree>
    <p:extLst>
      <p:ext uri="{BB962C8B-B14F-4D97-AF65-F5344CB8AC3E}">
        <p14:creationId xmlns:p14="http://schemas.microsoft.com/office/powerpoint/2010/main" val="3960709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b="0" i="0" u="none" strike="noStrike" cap="none" dirty="0" smtClean="0">
                <a:solidFill>
                  <a:schemeClr val="dk1"/>
                </a:solidFill>
                <a:latin typeface="+mn-lt"/>
                <a:ea typeface="Calibri"/>
                <a:cs typeface="Calibri"/>
                <a:sym typeface="Calibri"/>
              </a:rPr>
              <a:t>Introduce your name, role, what your role entails, and then presentation topic. </a:t>
            </a:r>
            <a:endParaRPr lang="en-US" dirty="0" smtClean="0"/>
          </a:p>
          <a:p>
            <a:pPr marL="0" marR="0" lvl="0" indent="0" algn="l" rtl="0">
              <a:spcBef>
                <a:spcPts val="0"/>
              </a:spcBef>
              <a:spcAft>
                <a:spcPts val="0"/>
              </a:spcAft>
              <a:buNone/>
            </a:pPr>
            <a:endParaRPr lang="en-US" sz="12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smtClean="0">
                <a:solidFill>
                  <a:schemeClr val="dk1"/>
                </a:solidFill>
                <a:latin typeface="+mn-lt"/>
                <a:ea typeface="Calibri"/>
                <a:cs typeface="Calibri"/>
                <a:sym typeface="Calibri"/>
              </a:rPr>
              <a:t>As our world becomes more interconnected, the phrase “the world is getting smaller” is very much a reality in our workplace, it is important that any graduate understands that they will be interacting with diverse people and cultures. </a:t>
            </a:r>
            <a:endParaRPr lang="en-US" dirty="0" smtClean="0"/>
          </a:p>
          <a:p>
            <a:pPr marL="0" marR="0" lvl="0" indent="0" algn="l" rtl="0">
              <a:spcBef>
                <a:spcPts val="0"/>
              </a:spcBef>
              <a:spcAft>
                <a:spcPts val="0"/>
              </a:spcAft>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mn-lt"/>
                <a:ea typeface="Calibri"/>
                <a:cs typeface="Calibri"/>
                <a:sym typeface="Calibri"/>
              </a:rPr>
              <a:t>Recommended </a:t>
            </a:r>
            <a:r>
              <a:rPr lang="en-US" sz="1200" b="0" i="0" u="none" strike="noStrike" cap="none" dirty="0" err="1" smtClean="0">
                <a:solidFill>
                  <a:schemeClr val="dk1"/>
                </a:solidFill>
                <a:latin typeface="+mn-lt"/>
                <a:ea typeface="Calibri"/>
                <a:cs typeface="Calibri"/>
                <a:sym typeface="Calibri"/>
              </a:rPr>
              <a:t>CareerSpots</a:t>
            </a:r>
            <a:r>
              <a:rPr lang="en-US" sz="1200" b="0" i="0" u="none" strike="noStrike" cap="none" dirty="0" smtClean="0">
                <a:solidFill>
                  <a:schemeClr val="dk1"/>
                </a:solidFill>
                <a:latin typeface="+mn-lt"/>
                <a:ea typeface="Calibri"/>
                <a:cs typeface="Calibri"/>
                <a:sym typeface="Calibri"/>
              </a:rPr>
              <a:t> videos for workshop:</a:t>
            </a:r>
            <a:endParaRPr lang="en-US" dirty="0" smtClean="0"/>
          </a:p>
          <a:p>
            <a:pPr marL="0" marR="0" lvl="0" indent="0" algn="l" rtl="0">
              <a:spcBef>
                <a:spcPts val="0"/>
              </a:spcBef>
              <a:spcAft>
                <a:spcPts val="0"/>
              </a:spcAft>
              <a:buNone/>
            </a:pPr>
            <a:r>
              <a:rPr lang="en-US" sz="1200" b="0" i="0" u="none" strike="noStrike" cap="none" dirty="0" smtClean="0">
                <a:solidFill>
                  <a:schemeClr val="dk1"/>
                </a:solidFill>
                <a:latin typeface="+mn-lt"/>
                <a:ea typeface="Calibri"/>
                <a:cs typeface="Calibri"/>
                <a:sym typeface="Calibri"/>
              </a:rPr>
              <a:t>Global and Intercultural Fluency: http://www.careerspots.com/newplayer/default.aspx?key=Cz0p0GUJCPNYUArt0M60uw2&amp;</a:t>
            </a:r>
            <a:endParaRPr lang="en-US" dirty="0" smtClean="0"/>
          </a:p>
          <a:p>
            <a:pPr marL="0" marR="0" lvl="0" indent="0" algn="l" rtl="0">
              <a:spcBef>
                <a:spcPts val="0"/>
              </a:spcBef>
              <a:spcAft>
                <a:spcPts val="0"/>
              </a:spcAft>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spcAft>
                <a:spcPts val="0"/>
              </a:spcAft>
              <a:buNone/>
            </a:pPr>
            <a:r>
              <a:rPr lang="en-US" sz="1200" b="0" i="0" u="none" strike="noStrike" cap="none" dirty="0" smtClean="0">
                <a:solidFill>
                  <a:schemeClr val="dk1"/>
                </a:solidFill>
                <a:latin typeface="+mn-lt"/>
                <a:ea typeface="Calibri"/>
                <a:cs typeface="Calibri"/>
                <a:sym typeface="Calibri"/>
              </a:rPr>
              <a:t>Teamwork/Collaboration: http://www.careerspots.com/newplayer/default.aspx?key=Cz0p0GUJCPNYUArt0M60uw2&amp; </a:t>
            </a:r>
            <a:endParaRPr lang="en-US" dirty="0" smtClean="0"/>
          </a:p>
          <a:p>
            <a:endParaRPr lang="en-US" dirty="0"/>
          </a:p>
        </p:txBody>
      </p:sp>
      <p:sp>
        <p:nvSpPr>
          <p:cNvPr id="4" name="Slide Number Placeholder 3"/>
          <p:cNvSpPr>
            <a:spLocks noGrp="1"/>
          </p:cNvSpPr>
          <p:nvPr>
            <p:ph type="sldNum" sz="quarter" idx="10"/>
          </p:nvPr>
        </p:nvSpPr>
        <p:spPr/>
        <p:txBody>
          <a:bodyPr/>
          <a:lstStyle/>
          <a:p>
            <a:fld id="{EC515659-CD33-4918-88B2-495F62DC15BC}" type="slidenum">
              <a:rPr lang="en-US" smtClean="0"/>
              <a:t>1</a:t>
            </a:fld>
            <a:endParaRPr lang="en-US"/>
          </a:p>
        </p:txBody>
      </p:sp>
    </p:spTree>
    <p:extLst>
      <p:ext uri="{BB962C8B-B14F-4D97-AF65-F5344CB8AC3E}">
        <p14:creationId xmlns:p14="http://schemas.microsoft.com/office/powerpoint/2010/main" val="99085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endParaRPr lang="en-US" dirty="0" smtClean="0"/>
          </a:p>
        </p:txBody>
      </p:sp>
      <p:sp>
        <p:nvSpPr>
          <p:cNvPr id="4" name="Slide Number Placeholder 3"/>
          <p:cNvSpPr>
            <a:spLocks noGrp="1"/>
          </p:cNvSpPr>
          <p:nvPr>
            <p:ph type="sldNum" sz="quarter" idx="10"/>
          </p:nvPr>
        </p:nvSpPr>
        <p:spPr/>
        <p:txBody>
          <a:bodyPr/>
          <a:lstStyle/>
          <a:p>
            <a:fld id="{EC515659-CD33-4918-88B2-495F62DC15BC}" type="slidenum">
              <a:rPr lang="en-US" smtClean="0"/>
              <a:t>11</a:t>
            </a:fld>
            <a:endParaRPr lang="en-US"/>
          </a:p>
        </p:txBody>
      </p:sp>
    </p:spTree>
    <p:extLst>
      <p:ext uri="{BB962C8B-B14F-4D97-AF65-F5344CB8AC3E}">
        <p14:creationId xmlns:p14="http://schemas.microsoft.com/office/powerpoint/2010/main" val="829757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endParaRPr lang="en-US" dirty="0" smtClean="0"/>
          </a:p>
        </p:txBody>
      </p:sp>
      <p:sp>
        <p:nvSpPr>
          <p:cNvPr id="4" name="Slide Number Placeholder 3"/>
          <p:cNvSpPr>
            <a:spLocks noGrp="1"/>
          </p:cNvSpPr>
          <p:nvPr>
            <p:ph type="sldNum" sz="quarter" idx="10"/>
          </p:nvPr>
        </p:nvSpPr>
        <p:spPr/>
        <p:txBody>
          <a:bodyPr/>
          <a:lstStyle/>
          <a:p>
            <a:fld id="{EC515659-CD33-4918-88B2-495F62DC15BC}" type="slidenum">
              <a:rPr lang="en-US" smtClean="0"/>
              <a:t>12</a:t>
            </a:fld>
            <a:endParaRPr lang="en-US"/>
          </a:p>
        </p:txBody>
      </p:sp>
    </p:spTree>
    <p:extLst>
      <p:ext uri="{BB962C8B-B14F-4D97-AF65-F5344CB8AC3E}">
        <p14:creationId xmlns:p14="http://schemas.microsoft.com/office/powerpoint/2010/main" val="2026491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endParaRPr lang="en-US" dirty="0" smtClean="0"/>
          </a:p>
        </p:txBody>
      </p:sp>
      <p:sp>
        <p:nvSpPr>
          <p:cNvPr id="4" name="Slide Number Placeholder 3"/>
          <p:cNvSpPr>
            <a:spLocks noGrp="1"/>
          </p:cNvSpPr>
          <p:nvPr>
            <p:ph type="sldNum" sz="quarter" idx="10"/>
          </p:nvPr>
        </p:nvSpPr>
        <p:spPr/>
        <p:txBody>
          <a:bodyPr/>
          <a:lstStyle/>
          <a:p>
            <a:fld id="{EC515659-CD33-4918-88B2-495F62DC15BC}" type="slidenum">
              <a:rPr lang="en-US" smtClean="0"/>
              <a:t>13</a:t>
            </a:fld>
            <a:endParaRPr lang="en-US"/>
          </a:p>
        </p:txBody>
      </p:sp>
    </p:spTree>
    <p:extLst>
      <p:ext uri="{BB962C8B-B14F-4D97-AF65-F5344CB8AC3E}">
        <p14:creationId xmlns:p14="http://schemas.microsoft.com/office/powerpoint/2010/main" val="2857401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endParaRPr lang="en-US" dirty="0" smtClean="0"/>
          </a:p>
        </p:txBody>
      </p:sp>
      <p:sp>
        <p:nvSpPr>
          <p:cNvPr id="4" name="Slide Number Placeholder 3"/>
          <p:cNvSpPr>
            <a:spLocks noGrp="1"/>
          </p:cNvSpPr>
          <p:nvPr>
            <p:ph type="sldNum" sz="quarter" idx="10"/>
          </p:nvPr>
        </p:nvSpPr>
        <p:spPr/>
        <p:txBody>
          <a:bodyPr/>
          <a:lstStyle/>
          <a:p>
            <a:fld id="{EC515659-CD33-4918-88B2-495F62DC15BC}" type="slidenum">
              <a:rPr lang="en-US" smtClean="0"/>
              <a:t>14</a:t>
            </a:fld>
            <a:endParaRPr lang="en-US"/>
          </a:p>
        </p:txBody>
      </p:sp>
    </p:spTree>
    <p:extLst>
      <p:ext uri="{BB962C8B-B14F-4D97-AF65-F5344CB8AC3E}">
        <p14:creationId xmlns:p14="http://schemas.microsoft.com/office/powerpoint/2010/main" val="672330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COMPETENCIES: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Digital Technology: </a:t>
            </a:r>
            <a:r>
              <a:rPr lang="en-US" sz="1200" b="0" i="0" kern="1200" dirty="0" smtClean="0">
                <a:solidFill>
                  <a:schemeClr val="tx1"/>
                </a:solidFill>
                <a:effectLst/>
                <a:latin typeface="+mn-lt"/>
                <a:ea typeface="+mn-ea"/>
                <a:cs typeface="+mn-cs"/>
              </a:rPr>
              <a:t>Leverage existing digital technologies ethically and efficiently to solve problems, complete tasks, and accomplish goals. The individual demonstrates effective adaptability to new and emerging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Career Management: </a:t>
            </a:r>
            <a:r>
              <a:rPr lang="en-US" sz="1200" kern="1200" dirty="0" smtClean="0">
                <a:solidFill>
                  <a:schemeClr val="tx1"/>
                </a:solidFill>
                <a:effectLst/>
                <a:latin typeface="+mn-lt"/>
                <a:ea typeface="+mn-ea"/>
                <a:cs typeface="+mn-cs"/>
              </a:rPr>
              <a:t>Identify and articulate one’s skills, strengths, knowledge, and experiences relevant to the position desired and career goals, and identify areas necessary for professional growth. The individual is able to navigate and explore job options, understands and can take the steps necessary to pursue opportunities, and understands how to self-advocate for opportunities in the   workplace. </a:t>
            </a:r>
          </a:p>
        </p:txBody>
      </p:sp>
      <p:sp>
        <p:nvSpPr>
          <p:cNvPr id="4" name="Slide Number Placeholder 3"/>
          <p:cNvSpPr>
            <a:spLocks noGrp="1"/>
          </p:cNvSpPr>
          <p:nvPr>
            <p:ph type="sldNum" sz="quarter" idx="10"/>
          </p:nvPr>
        </p:nvSpPr>
        <p:spPr/>
        <p:txBody>
          <a:bodyPr/>
          <a:lstStyle/>
          <a:p>
            <a:fld id="{EC515659-CD33-4918-88B2-495F62DC15BC}" type="slidenum">
              <a:rPr lang="en-US" smtClean="0"/>
              <a:t>3</a:t>
            </a:fld>
            <a:endParaRPr lang="en-US"/>
          </a:p>
        </p:txBody>
      </p:sp>
    </p:spTree>
    <p:extLst>
      <p:ext uri="{BB962C8B-B14F-4D97-AF65-F5344CB8AC3E}">
        <p14:creationId xmlns:p14="http://schemas.microsoft.com/office/powerpoint/2010/main" val="1066547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 your search with enough time to feel comfortable that you</a:t>
            </a:r>
            <a:r>
              <a:rPr lang="en-US" baseline="0" dirty="0" smtClean="0"/>
              <a:t> are attending to each part of the process.  There is no right or wrong time to start searching for positions, however there are several steps involved in preparing for and executing a job search.  It could easily be two to four months or more from the time you apply to when you are hired and begin your job. The timeline here is a sample from an employer’s perspective.  Knowing this ahead of time will help you prepare accordingly. </a:t>
            </a:r>
          </a:p>
          <a:p>
            <a:endParaRPr lang="en-US" baseline="0" dirty="0" smtClean="0"/>
          </a:p>
          <a:p>
            <a:r>
              <a:rPr lang="en-US" baseline="0" dirty="0" smtClean="0"/>
              <a:t>The U.S Department of Labor gives these statistics:</a:t>
            </a:r>
          </a:p>
          <a:p>
            <a:endParaRPr lang="en-US" baseline="0" dirty="0" smtClean="0"/>
          </a:p>
          <a:p>
            <a:r>
              <a:rPr lang="en-US" u="sng" baseline="0" dirty="0" smtClean="0"/>
              <a:t>Length of Job Search</a:t>
            </a:r>
          </a:p>
          <a:p>
            <a:r>
              <a:rPr lang="en-US" baseline="0" dirty="0" smtClean="0"/>
              <a:t>Age                 Week</a:t>
            </a:r>
          </a:p>
          <a:p>
            <a:r>
              <a:rPr lang="en-US" baseline="0" dirty="0" smtClean="0"/>
              <a:t>16-19	8.1</a:t>
            </a:r>
          </a:p>
          <a:p>
            <a:r>
              <a:rPr lang="en-US" baseline="0" dirty="0" smtClean="0"/>
              <a:t>20-24	12.5</a:t>
            </a:r>
          </a:p>
          <a:p>
            <a:r>
              <a:rPr lang="en-US" baseline="0" dirty="0" smtClean="0"/>
              <a:t>25-34	15.6   	</a:t>
            </a:r>
          </a:p>
          <a:p>
            <a:endParaRPr lang="en-US" baseline="0" dirty="0" smtClean="0"/>
          </a:p>
          <a:p>
            <a:r>
              <a:rPr lang="en-US" baseline="0" dirty="0" smtClean="0"/>
              <a:t>What is important to remember is that a successful job search requires, not just decisions, but ACTION!!</a:t>
            </a:r>
          </a:p>
          <a:p>
            <a:endParaRPr lang="en-US" dirty="0" smtClean="0"/>
          </a:p>
          <a:p>
            <a:r>
              <a:rPr lang="en-US" dirty="0" smtClean="0"/>
              <a:t>As you research and begin applying to positions, you may want to create a system for keeping track of your research findings, application materials, and correspondence with employers/ networking contacts. One example might be to keep file folders labeled with organization names.  There are also online applications like </a:t>
            </a:r>
            <a:r>
              <a:rPr lang="en-US" dirty="0" err="1" smtClean="0"/>
              <a:t>JibberJobber</a:t>
            </a:r>
            <a:r>
              <a:rPr lang="en-US" dirty="0" smtClean="0"/>
              <a:t>.  There is no one system that is better than another; just choose a method that will work best for you. </a:t>
            </a:r>
          </a:p>
          <a:p>
            <a:endParaRPr lang="en-US" dirty="0" smtClean="0"/>
          </a:p>
          <a:p>
            <a:r>
              <a:rPr lang="en-US" dirty="0" smtClean="0"/>
              <a:t>https://www.jibberjobber.com/login.php</a:t>
            </a:r>
          </a:p>
          <a:p>
            <a:endParaRPr lang="en-US" dirty="0"/>
          </a:p>
        </p:txBody>
      </p:sp>
      <p:sp>
        <p:nvSpPr>
          <p:cNvPr id="4" name="Slide Number Placeholder 3"/>
          <p:cNvSpPr>
            <a:spLocks noGrp="1"/>
          </p:cNvSpPr>
          <p:nvPr>
            <p:ph type="sldNum" sz="quarter" idx="10"/>
          </p:nvPr>
        </p:nvSpPr>
        <p:spPr/>
        <p:txBody>
          <a:bodyPr/>
          <a:lstStyle/>
          <a:p>
            <a:fld id="{EC515659-CD33-4918-88B2-495F62DC15BC}" type="slidenum">
              <a:rPr lang="en-US" smtClean="0"/>
              <a:t>4</a:t>
            </a:fld>
            <a:endParaRPr lang="en-US"/>
          </a:p>
        </p:txBody>
      </p:sp>
    </p:spTree>
    <p:extLst>
      <p:ext uri="{BB962C8B-B14F-4D97-AF65-F5344CB8AC3E}">
        <p14:creationId xmlns:p14="http://schemas.microsoft.com/office/powerpoint/2010/main" val="407524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get started, it can be helpful to develop job targets to guide your search. Keep your </a:t>
            </a:r>
            <a:r>
              <a:rPr lang="en-US" b="1" dirty="0" smtClean="0"/>
              <a:t>values, interests, and skills in </a:t>
            </a:r>
            <a:r>
              <a:rPr lang="en-US" dirty="0" smtClean="0"/>
              <a:t>mind as you create your targets. You might find it useful to write down the factors that are most critical to you in potential jobs. For some, this might be a type of field or industry, a specific occupation, a preferred location, or a combination of things. For example, you may want to stay in Florida and work in the field of finance. In this situation, your target is to find finance organizations in Florida which you are both interested in and which offer a good fit. </a:t>
            </a:r>
          </a:p>
          <a:p>
            <a:endParaRPr lang="en-US" dirty="0" smtClean="0"/>
          </a:p>
          <a:p>
            <a:r>
              <a:rPr lang="en-US" dirty="0" smtClean="0"/>
              <a:t>Consider the sample here. The job target is the intersection of an individual’s most important factors:  You can have multiple job targets to expand your job search, but the purpose of a job target is to </a:t>
            </a:r>
            <a:r>
              <a:rPr lang="en-US" b="1" dirty="0" smtClean="0"/>
              <a:t>focus a search for better use of time and energy</a:t>
            </a:r>
            <a:r>
              <a:rPr lang="en-US" dirty="0" smtClean="0"/>
              <a:t>, so it is best to be intentional and specific. Consider narrowing your job targets enough so you can focus energy on finding the positions in which you are most interested. </a:t>
            </a:r>
            <a:endParaRPr lang="en-US" dirty="0"/>
          </a:p>
        </p:txBody>
      </p:sp>
      <p:sp>
        <p:nvSpPr>
          <p:cNvPr id="4" name="Slide Number Placeholder 3"/>
          <p:cNvSpPr>
            <a:spLocks noGrp="1"/>
          </p:cNvSpPr>
          <p:nvPr>
            <p:ph type="sldNum" sz="quarter" idx="10"/>
          </p:nvPr>
        </p:nvSpPr>
        <p:spPr/>
        <p:txBody>
          <a:bodyPr/>
          <a:lstStyle/>
          <a:p>
            <a:fld id="{EC515659-CD33-4918-88B2-495F62DC15BC}" type="slidenum">
              <a:rPr lang="en-US" smtClean="0"/>
              <a:t>5</a:t>
            </a:fld>
            <a:endParaRPr lang="en-US"/>
          </a:p>
        </p:txBody>
      </p:sp>
    </p:spTree>
    <p:extLst>
      <p:ext uri="{BB962C8B-B14F-4D97-AF65-F5344CB8AC3E}">
        <p14:creationId xmlns:p14="http://schemas.microsoft.com/office/powerpoint/2010/main" val="444959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itchFamily="2" charset="2"/>
              <a:buNone/>
            </a:pPr>
            <a:r>
              <a:rPr lang="en-US" u="sng" dirty="0" smtClean="0"/>
              <a:t>Identify resources:</a:t>
            </a:r>
          </a:p>
          <a:p>
            <a:pPr eaLnBrk="1" hangingPunct="1">
              <a:buFont typeface="Wingdings" pitchFamily="2" charset="2"/>
              <a:buNone/>
            </a:pPr>
            <a:r>
              <a:rPr lang="en-US" dirty="0" smtClean="0"/>
              <a:t>Use Handshake to</a:t>
            </a:r>
            <a:r>
              <a:rPr lang="en-US" baseline="0" dirty="0" smtClean="0"/>
              <a:t> find job listings, both local and national. Other search sites include Indeed.com, LinkedIn, Idealist.org (for nonprofit jobs), and specialty sites, such as journalismjobs.com and mediabistro.com for media/marketing/communications jobs. Professional associations and may also have job listings and your Chamber of Commerce may have local listings not found on national job sites. </a:t>
            </a:r>
          </a:p>
          <a:p>
            <a:pPr eaLnBrk="1" hangingPunct="1">
              <a:buFont typeface="Wingdings" pitchFamily="2" charset="2"/>
              <a:buNone/>
            </a:pPr>
            <a:endParaRPr lang="en-US" dirty="0" smtClean="0"/>
          </a:p>
          <a:p>
            <a:pPr eaLnBrk="1" hangingPunct="1">
              <a:buFont typeface="Wingdings" pitchFamily="2" charset="2"/>
              <a:buNone/>
            </a:pPr>
            <a:r>
              <a:rPr lang="en-US" dirty="0" smtClean="0"/>
              <a:t>There are countless resources available related to every phase</a:t>
            </a:r>
            <a:r>
              <a:rPr lang="en-US" baseline="0" dirty="0" smtClean="0"/>
              <a:t> of the job search campaign in the career center’s library and online at our website under RESOURCES.  Additionally, the Career Center has several databases that allow users to search by employer, industry, location etc. such as </a:t>
            </a:r>
            <a:r>
              <a:rPr lang="en-US" baseline="0" dirty="0" err="1" smtClean="0"/>
              <a:t>AtoZ</a:t>
            </a:r>
            <a:r>
              <a:rPr lang="en-US" baseline="0" dirty="0" smtClean="0"/>
              <a:t> databases.</a:t>
            </a:r>
          </a:p>
          <a:p>
            <a:pPr eaLnBrk="1" hangingPunct="1">
              <a:buFont typeface="Wingdings" pitchFamily="2" charset="2"/>
              <a:buNone/>
            </a:pPr>
            <a:endParaRPr lang="en-US" baseline="0" dirty="0" smtClean="0"/>
          </a:p>
          <a:p>
            <a:pPr eaLnBrk="1" hangingPunct="1">
              <a:buFont typeface="Wingdings" pitchFamily="2" charset="2"/>
              <a:buNone/>
            </a:pPr>
            <a:r>
              <a:rPr lang="en-US" baseline="0" dirty="0" smtClean="0"/>
              <a:t>OOH and O-net can help you research different types of jobs, as well as salary, working conditions, education requirements and more.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u="sng" dirty="0" smtClean="0">
                <a:latin typeface="Calibri" panose="020F0502020204030204" pitchFamily="34" charset="0"/>
                <a:cs typeface="Calibri" panose="020F0502020204030204" pitchFamily="34" charset="0"/>
              </a:rPr>
              <a:t>Research companies:</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u="none" dirty="0" smtClean="0">
                <a:latin typeface="Calibri" panose="020F0502020204030204" pitchFamily="34" charset="0"/>
                <a:cs typeface="Calibri" panose="020F0502020204030204" pitchFamily="34" charset="0"/>
              </a:rPr>
              <a:t>Company</a:t>
            </a:r>
            <a:r>
              <a:rPr lang="en-US" sz="1200" u="none" baseline="0" dirty="0" smtClean="0">
                <a:latin typeface="Calibri" panose="020F0502020204030204" pitchFamily="34" charset="0"/>
                <a:cs typeface="Calibri" panose="020F0502020204030204" pitchFamily="34" charset="0"/>
              </a:rPr>
              <a:t> websites are first place to look. Find key people; research mission, vision and values and programs and services, view media releases, etc. Social media can provide another look into marketing strategies, products, customer service philosophy, etc.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u="none"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u="none" dirty="0" smtClean="0">
                <a:latin typeface="Calibri" panose="020F0502020204030204" pitchFamily="34" charset="0"/>
                <a:cs typeface="Calibri" panose="020F0502020204030204" pitchFamily="34" charset="0"/>
              </a:rPr>
              <a:t>Find</a:t>
            </a:r>
            <a:r>
              <a:rPr lang="en-US" sz="1200" u="none" baseline="0" dirty="0" smtClean="0">
                <a:latin typeface="Calibri" panose="020F0502020204030204" pitchFamily="34" charset="0"/>
                <a:cs typeface="Calibri" panose="020F0502020204030204" pitchFamily="34" charset="0"/>
              </a:rPr>
              <a:t> company profiles and research staff on LinkedIn; research salaries and find employee reviews on Glassdoor.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u="none" baseline="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u="none" baseline="0" dirty="0" smtClean="0">
                <a:latin typeface="Calibri" panose="020F0502020204030204" pitchFamily="34" charset="0"/>
                <a:cs typeface="Calibri" panose="020F0502020204030204" pitchFamily="34" charset="0"/>
              </a:rPr>
              <a:t>Google news about the company so you have up-to-date knowledge about the organization and people working there, stock trends, etc. </a:t>
            </a:r>
            <a:endParaRPr lang="en-US" sz="1200" baseline="0" dirty="0" smtClean="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C515659-CD33-4918-88B2-495F62DC15BC}" type="slidenum">
              <a:rPr lang="en-US" smtClean="0"/>
              <a:t>6</a:t>
            </a:fld>
            <a:endParaRPr lang="en-US"/>
          </a:p>
        </p:txBody>
      </p:sp>
    </p:spTree>
    <p:extLst>
      <p:ext uri="{BB962C8B-B14F-4D97-AF65-F5344CB8AC3E}">
        <p14:creationId xmlns:p14="http://schemas.microsoft.com/office/powerpoint/2010/main" val="181182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term network, when used in a professional context, refers to those individuals with which you have relationships that are personal, professional, or both. Networking is a term used to describe the process of creating, building, and maintaining these relationships. Networking can involve interactions with others in-person and/or online through professional social media applications (such as LinkedIn.com). When searching for a job in the hidden job market, networking is the primary way opportunities are found and secured. One of the best ways to get started networking is to develop a personal elevator speech: a 30-second or less speech you deliver when meeting a contact for the first time. </a:t>
            </a:r>
          </a:p>
          <a:p>
            <a:endParaRPr lang="en-US" dirty="0" smtClean="0"/>
          </a:p>
          <a:p>
            <a:endParaRPr lang="en-US" altLang="en-US" sz="1200" b="1" dirty="0" smtClean="0"/>
          </a:p>
          <a:p>
            <a:r>
              <a:rPr lang="en-US" altLang="en-US" sz="1200" b="1" u="sng" dirty="0" smtClean="0"/>
              <a:t>Other places to network</a:t>
            </a:r>
            <a:r>
              <a:rPr lang="en-US" altLang="en-US" sz="1200" b="1" dirty="0" smtClean="0"/>
              <a:t>:</a:t>
            </a:r>
            <a:br>
              <a:rPr lang="en-US" altLang="en-US" sz="1200" b="1" dirty="0" smtClean="0"/>
            </a:br>
            <a:r>
              <a:rPr lang="en-US" altLang="en-US" sz="1200" b="1" dirty="0" smtClean="0"/>
              <a:t>Clubs/Organizations</a:t>
            </a:r>
          </a:p>
          <a:p>
            <a:r>
              <a:rPr lang="en-US" altLang="en-US" sz="1200" b="1" dirty="0" smtClean="0"/>
              <a:t>Family and Friends</a:t>
            </a:r>
          </a:p>
          <a:p>
            <a:r>
              <a:rPr lang="en-US" altLang="en-US" sz="1200" b="1" dirty="0" smtClean="0"/>
              <a:t>Professionals</a:t>
            </a:r>
          </a:p>
          <a:p>
            <a:r>
              <a:rPr lang="en-US" altLang="en-US" sz="1200" b="1" dirty="0" smtClean="0"/>
              <a:t>Listserv groups</a:t>
            </a:r>
          </a:p>
          <a:p>
            <a:r>
              <a:rPr lang="en-US" altLang="en-US" sz="1200" b="1" dirty="0" smtClean="0"/>
              <a:t>Neighbors</a:t>
            </a:r>
          </a:p>
          <a:p>
            <a:r>
              <a:rPr lang="en-US" altLang="en-US" sz="1200" b="1" dirty="0" smtClean="0"/>
              <a:t>Organized Networks</a:t>
            </a:r>
          </a:p>
          <a:p>
            <a:r>
              <a:rPr lang="en-US" altLang="en-US" sz="1200" b="1" dirty="0" smtClean="0"/>
              <a:t>Former Teachers/Employers</a:t>
            </a:r>
          </a:p>
          <a:p>
            <a:r>
              <a:rPr lang="en-US" altLang="en-US" sz="1200" b="1" dirty="0" smtClean="0"/>
              <a:t>School Associates/Alumni/Seminole Connection</a:t>
            </a:r>
          </a:p>
          <a:p>
            <a:r>
              <a:rPr lang="en-US" altLang="en-US" sz="1200" b="1" dirty="0" smtClean="0"/>
              <a:t>Recreational Acquaintances</a:t>
            </a:r>
          </a:p>
        </p:txBody>
      </p:sp>
      <p:sp>
        <p:nvSpPr>
          <p:cNvPr id="4" name="Slide Number Placeholder 3"/>
          <p:cNvSpPr>
            <a:spLocks noGrp="1"/>
          </p:cNvSpPr>
          <p:nvPr>
            <p:ph type="sldNum" sz="quarter" idx="10"/>
          </p:nvPr>
        </p:nvSpPr>
        <p:spPr/>
        <p:txBody>
          <a:bodyPr/>
          <a:lstStyle/>
          <a:p>
            <a:fld id="{EC515659-CD33-4918-88B2-495F62DC15BC}" type="slidenum">
              <a:rPr lang="en-US" smtClean="0"/>
              <a:t>7</a:t>
            </a:fld>
            <a:endParaRPr lang="en-US"/>
          </a:p>
        </p:txBody>
      </p:sp>
    </p:spTree>
    <p:extLst>
      <p:ext uri="{BB962C8B-B14F-4D97-AF65-F5344CB8AC3E}">
        <p14:creationId xmlns:p14="http://schemas.microsoft.com/office/powerpoint/2010/main" val="2966580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Application Materials: </a:t>
            </a:r>
            <a:r>
              <a:rPr lang="en-US" dirty="0" smtClean="0"/>
              <a:t>The job search involves many moving pieces.  For most job opportunities, employers will request a variety of application materials, depending on your industry and job target. You will want to prepare a strong résumé and cover letter that can be </a:t>
            </a:r>
            <a:r>
              <a:rPr lang="en-US" b="1" dirty="0" smtClean="0"/>
              <a:t>tailored</a:t>
            </a:r>
            <a:r>
              <a:rPr lang="en-US" dirty="0" smtClean="0"/>
              <a:t> based on the positions you are applying for, and speak with professionals in your field to inquire about other materials you might need to develop (i.e., portfolio, writing sample, teaching philosophy). For more information, review the “Writing a Résumé,” “Writing Effective Cover Letters” or other related guides at career.fsu.edu/Resources/</a:t>
            </a:r>
            <a:r>
              <a:rPr lang="en-US" dirty="0" err="1" smtClean="0"/>
              <a:t>CareerGuides</a:t>
            </a:r>
            <a:r>
              <a:rPr lang="en-US" dirty="0" smtClean="0"/>
              <a:t>. </a:t>
            </a:r>
          </a:p>
          <a:p>
            <a:endParaRPr lang="en-US" dirty="0" smtClean="0"/>
          </a:p>
          <a:p>
            <a:r>
              <a:rPr lang="en-US" b="1" dirty="0" smtClean="0"/>
              <a:t>Interviewing:</a:t>
            </a:r>
            <a:r>
              <a:rPr lang="en-US" dirty="0" smtClean="0"/>
              <a:t> Preparation for the interview is essential. There are a variety of interview formats (i.e., Skype, panel, group, etc.) and questioning styles used by employers that are helpful to review prior to your interview. Practice your interview skills through The Career Center’s Mock Interview Program, or review the guides on interview preparation at career.fsu.edu/Resources/</a:t>
            </a:r>
            <a:r>
              <a:rPr lang="en-US" dirty="0" err="1" smtClean="0"/>
              <a:t>CareerGuides</a:t>
            </a:r>
            <a:r>
              <a:rPr lang="en-US" dirty="0" smtClean="0"/>
              <a:t>.</a:t>
            </a:r>
          </a:p>
          <a:p>
            <a:endParaRPr lang="en-US" dirty="0" smtClean="0"/>
          </a:p>
          <a:p>
            <a:r>
              <a:rPr lang="en-US" b="1" dirty="0" smtClean="0"/>
              <a:t>Employer in Residence: </a:t>
            </a:r>
            <a:r>
              <a:rPr lang="en-US" b="0" dirty="0" smtClean="0"/>
              <a:t>Employers in residence provide</a:t>
            </a:r>
            <a:r>
              <a:rPr lang="en-US" b="0" baseline="0" dirty="0" smtClean="0"/>
              <a:t> resume critiques, mock interviews and networking opportunities for students. It’s a great way to practice your skills with an employer before you apply for jobs and start interviewing. </a:t>
            </a:r>
            <a:endParaRPr lang="en-US" b="1" dirty="0" smtClean="0"/>
          </a:p>
          <a:p>
            <a:endParaRPr lang="en-US" dirty="0" smtClean="0"/>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4" name="Slide Number Placeholder 3"/>
          <p:cNvSpPr>
            <a:spLocks noGrp="1"/>
          </p:cNvSpPr>
          <p:nvPr>
            <p:ph type="sldNum" sz="quarter" idx="10"/>
          </p:nvPr>
        </p:nvSpPr>
        <p:spPr/>
        <p:txBody>
          <a:bodyPr/>
          <a:lstStyle/>
          <a:p>
            <a:fld id="{EC515659-CD33-4918-88B2-495F62DC15BC}" type="slidenum">
              <a:rPr lang="en-US" smtClean="0"/>
              <a:t>8</a:t>
            </a:fld>
            <a:endParaRPr lang="en-US"/>
          </a:p>
        </p:txBody>
      </p:sp>
    </p:spTree>
    <p:extLst>
      <p:ext uri="{BB962C8B-B14F-4D97-AF65-F5344CB8AC3E}">
        <p14:creationId xmlns:p14="http://schemas.microsoft.com/office/powerpoint/2010/main" val="281237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Handshake to look for jobs in your field. You can also ‘favorite’ employers and positions that are listed, which can make it easier to find opportunities when they are posted. </a:t>
            </a:r>
          </a:p>
          <a:p>
            <a:r>
              <a:rPr lang="en-US" dirty="0" smtClean="0"/>
              <a:t>It’s important to </a:t>
            </a:r>
            <a:r>
              <a:rPr lang="en-US" b="1" dirty="0" smtClean="0"/>
              <a:t>have your materials critiqued! </a:t>
            </a:r>
            <a:r>
              <a:rPr lang="en-US" dirty="0" smtClean="0"/>
              <a:t>Stop by The Career Center to have a career advisor provide you with feedback on your application materials. Mock interviews provide valuable practice</a:t>
            </a:r>
            <a:r>
              <a:rPr lang="en-US" baseline="0" dirty="0" smtClean="0"/>
              <a:t> and help you overcome anxiety before your job interviews. Sign up for mock interviews on Handshake. </a:t>
            </a:r>
            <a:endParaRPr lang="en-US" dirty="0" smtClean="0"/>
          </a:p>
          <a:p>
            <a:pPr marL="171450" indent="-171450" eaLnBrk="1" fontAlgn="auto" hangingPunct="1">
              <a:spcBef>
                <a:spcPts val="0"/>
              </a:spcBef>
              <a:spcAft>
                <a:spcPts val="0"/>
              </a:spcAft>
              <a:buFont typeface="Arial" panose="020B0604020202020204" pitchFamily="34" charset="0"/>
              <a:buChar char="•"/>
              <a:defRPr/>
            </a:pPr>
            <a:endParaRPr lang="en-US" dirty="0" smtClean="0"/>
          </a:p>
        </p:txBody>
      </p:sp>
      <p:sp>
        <p:nvSpPr>
          <p:cNvPr id="4" name="Slide Number Placeholder 3"/>
          <p:cNvSpPr>
            <a:spLocks noGrp="1"/>
          </p:cNvSpPr>
          <p:nvPr>
            <p:ph type="sldNum" sz="quarter" idx="10"/>
          </p:nvPr>
        </p:nvSpPr>
        <p:spPr/>
        <p:txBody>
          <a:bodyPr/>
          <a:lstStyle/>
          <a:p>
            <a:fld id="{EC515659-CD33-4918-88B2-495F62DC15BC}" type="slidenum">
              <a:rPr lang="en-US" smtClean="0"/>
              <a:t>9</a:t>
            </a:fld>
            <a:endParaRPr lang="en-US"/>
          </a:p>
        </p:txBody>
      </p:sp>
    </p:spTree>
    <p:extLst>
      <p:ext uri="{BB962C8B-B14F-4D97-AF65-F5344CB8AC3E}">
        <p14:creationId xmlns:p14="http://schemas.microsoft.com/office/powerpoint/2010/main" val="1388820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Mistakes:</a:t>
            </a:r>
            <a:r>
              <a:rPr lang="en-US" b="1" baseline="0" dirty="0" smtClean="0"/>
              <a:t> </a:t>
            </a:r>
            <a:r>
              <a:rPr lang="en-US" b="0" baseline="0" dirty="0" smtClean="0"/>
              <a:t>Poor resume, failure to network, inadequate research, canned approach, negative attitude, dress/appearance, poor interview preparation. </a:t>
            </a:r>
          </a:p>
          <a:p>
            <a:r>
              <a:rPr lang="en-US" b="1" baseline="0" dirty="0" smtClean="0"/>
              <a:t>Cover letter: </a:t>
            </a:r>
            <a:r>
              <a:rPr lang="en-US" b="0" baseline="0" dirty="0" smtClean="0"/>
              <a:t>Yes! Consider that if others submit a cover letter and you don’t, they will come across as stronger applicants. Plus, it’s another chance to sell yourself!</a:t>
            </a:r>
          </a:p>
          <a:p>
            <a:r>
              <a:rPr lang="en-US" b="1" baseline="0" dirty="0" smtClean="0"/>
              <a:t>Hidden job market: </a:t>
            </a:r>
            <a:r>
              <a:rPr lang="en-US" dirty="0" smtClean="0"/>
              <a:t>The hidden job market refers to positions that are rarely advertised online, in newspapers, or anywhere else in print. They may not even be real positions yet, but rather, an area within an organization with the potential to create a new position if the need arises and the right candidates present themselves. To find these positions, it is essential to create, maintain, and actively utilize a network of personal and professional contacts as part of your job search, as well as utilize </a:t>
            </a:r>
            <a:r>
              <a:rPr lang="en-US" b="1" dirty="0" smtClean="0"/>
              <a:t>multiple methods </a:t>
            </a:r>
            <a:r>
              <a:rPr lang="en-US" dirty="0" smtClean="0"/>
              <a:t>to locate available positions for optimal results</a:t>
            </a:r>
            <a:r>
              <a:rPr lang="en-US" baseline="0" dirty="0" smtClean="0"/>
              <a:t> (for example, social media, online search engines and attending career fairs).</a:t>
            </a:r>
            <a:endParaRPr lang="en-US" b="1" dirty="0" smtClean="0"/>
          </a:p>
          <a:p>
            <a:endParaRPr lang="en-US" baseline="0" dirty="0" smtClean="0"/>
          </a:p>
        </p:txBody>
      </p:sp>
      <p:sp>
        <p:nvSpPr>
          <p:cNvPr id="4" name="Slide Number Placeholder 3"/>
          <p:cNvSpPr>
            <a:spLocks noGrp="1"/>
          </p:cNvSpPr>
          <p:nvPr>
            <p:ph type="sldNum" sz="quarter" idx="10"/>
          </p:nvPr>
        </p:nvSpPr>
        <p:spPr/>
        <p:txBody>
          <a:bodyPr/>
          <a:lstStyle/>
          <a:p>
            <a:fld id="{EC515659-CD33-4918-88B2-495F62DC15BC}" type="slidenum">
              <a:rPr lang="en-US" smtClean="0"/>
              <a:t>10</a:t>
            </a:fld>
            <a:endParaRPr lang="en-US"/>
          </a:p>
        </p:txBody>
      </p:sp>
    </p:spTree>
    <p:extLst>
      <p:ext uri="{BB962C8B-B14F-4D97-AF65-F5344CB8AC3E}">
        <p14:creationId xmlns:p14="http://schemas.microsoft.com/office/powerpoint/2010/main" val="3576083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6ADF24-0ADA-49C8-88BF-1D981B2B4165}"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B96D-46FA-40FA-8170-E3CD2C009F68}" type="slidenum">
              <a:rPr lang="en-US" smtClean="0"/>
              <a:t>‹#›</a:t>
            </a:fld>
            <a:endParaRPr lang="en-US"/>
          </a:p>
        </p:txBody>
      </p:sp>
    </p:spTree>
    <p:extLst>
      <p:ext uri="{BB962C8B-B14F-4D97-AF65-F5344CB8AC3E}">
        <p14:creationId xmlns:p14="http://schemas.microsoft.com/office/powerpoint/2010/main" val="621279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6ADF24-0ADA-49C8-88BF-1D981B2B4165}"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B96D-46FA-40FA-8170-E3CD2C009F68}" type="slidenum">
              <a:rPr lang="en-US" smtClean="0"/>
              <a:t>‹#›</a:t>
            </a:fld>
            <a:endParaRPr lang="en-US"/>
          </a:p>
        </p:txBody>
      </p:sp>
    </p:spTree>
    <p:extLst>
      <p:ext uri="{BB962C8B-B14F-4D97-AF65-F5344CB8AC3E}">
        <p14:creationId xmlns:p14="http://schemas.microsoft.com/office/powerpoint/2010/main" val="2300695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6ADF24-0ADA-49C8-88BF-1D981B2B4165}"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B96D-46FA-40FA-8170-E3CD2C009F68}" type="slidenum">
              <a:rPr lang="en-US" smtClean="0"/>
              <a:t>‹#›</a:t>
            </a:fld>
            <a:endParaRPr lang="en-US"/>
          </a:p>
        </p:txBody>
      </p:sp>
    </p:spTree>
    <p:extLst>
      <p:ext uri="{BB962C8B-B14F-4D97-AF65-F5344CB8AC3E}">
        <p14:creationId xmlns:p14="http://schemas.microsoft.com/office/powerpoint/2010/main" val="1895458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6ADF24-0ADA-49C8-88BF-1D981B2B4165}"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B96D-46FA-40FA-8170-E3CD2C009F68}" type="slidenum">
              <a:rPr lang="en-US" smtClean="0"/>
              <a:t>‹#›</a:t>
            </a:fld>
            <a:endParaRPr lang="en-US"/>
          </a:p>
        </p:txBody>
      </p:sp>
    </p:spTree>
    <p:extLst>
      <p:ext uri="{BB962C8B-B14F-4D97-AF65-F5344CB8AC3E}">
        <p14:creationId xmlns:p14="http://schemas.microsoft.com/office/powerpoint/2010/main" val="1863384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6ADF24-0ADA-49C8-88BF-1D981B2B4165}"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B96D-46FA-40FA-8170-E3CD2C009F68}" type="slidenum">
              <a:rPr lang="en-US" smtClean="0"/>
              <a:t>‹#›</a:t>
            </a:fld>
            <a:endParaRPr lang="en-US"/>
          </a:p>
        </p:txBody>
      </p:sp>
    </p:spTree>
    <p:extLst>
      <p:ext uri="{BB962C8B-B14F-4D97-AF65-F5344CB8AC3E}">
        <p14:creationId xmlns:p14="http://schemas.microsoft.com/office/powerpoint/2010/main" val="102864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6ADF24-0ADA-49C8-88BF-1D981B2B4165}"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FB96D-46FA-40FA-8170-E3CD2C009F68}" type="slidenum">
              <a:rPr lang="en-US" smtClean="0"/>
              <a:t>‹#›</a:t>
            </a:fld>
            <a:endParaRPr lang="en-US"/>
          </a:p>
        </p:txBody>
      </p:sp>
    </p:spTree>
    <p:extLst>
      <p:ext uri="{BB962C8B-B14F-4D97-AF65-F5344CB8AC3E}">
        <p14:creationId xmlns:p14="http://schemas.microsoft.com/office/powerpoint/2010/main" val="3928663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6ADF24-0ADA-49C8-88BF-1D981B2B4165}" type="datetimeFigureOut">
              <a:rPr lang="en-US" smtClean="0"/>
              <a:t>12/10/2018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BFB96D-46FA-40FA-8170-E3CD2C009F68}" type="slidenum">
              <a:rPr lang="en-US" smtClean="0"/>
              <a:t>‹#›</a:t>
            </a:fld>
            <a:endParaRPr lang="en-US"/>
          </a:p>
        </p:txBody>
      </p:sp>
    </p:spTree>
    <p:extLst>
      <p:ext uri="{BB962C8B-B14F-4D97-AF65-F5344CB8AC3E}">
        <p14:creationId xmlns:p14="http://schemas.microsoft.com/office/powerpoint/2010/main" val="325756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6ADF24-0ADA-49C8-88BF-1D981B2B4165}" type="datetimeFigureOut">
              <a:rPr lang="en-US" smtClean="0"/>
              <a:t>12/10/2018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BFB96D-46FA-40FA-8170-E3CD2C009F68}" type="slidenum">
              <a:rPr lang="en-US" smtClean="0"/>
              <a:t>‹#›</a:t>
            </a:fld>
            <a:endParaRPr lang="en-US"/>
          </a:p>
        </p:txBody>
      </p:sp>
    </p:spTree>
    <p:extLst>
      <p:ext uri="{BB962C8B-B14F-4D97-AF65-F5344CB8AC3E}">
        <p14:creationId xmlns:p14="http://schemas.microsoft.com/office/powerpoint/2010/main" val="811984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ADF24-0ADA-49C8-88BF-1D981B2B4165}" type="datetimeFigureOut">
              <a:rPr lang="en-US" smtClean="0"/>
              <a:t>12/10/2018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BFB96D-46FA-40FA-8170-E3CD2C009F68}" type="slidenum">
              <a:rPr lang="en-US" smtClean="0"/>
              <a:t>‹#›</a:t>
            </a:fld>
            <a:endParaRPr lang="en-US"/>
          </a:p>
        </p:txBody>
      </p:sp>
    </p:spTree>
    <p:extLst>
      <p:ext uri="{BB962C8B-B14F-4D97-AF65-F5344CB8AC3E}">
        <p14:creationId xmlns:p14="http://schemas.microsoft.com/office/powerpoint/2010/main" val="2833479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6ADF24-0ADA-49C8-88BF-1D981B2B4165}"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FB96D-46FA-40FA-8170-E3CD2C009F68}" type="slidenum">
              <a:rPr lang="en-US" smtClean="0"/>
              <a:t>‹#›</a:t>
            </a:fld>
            <a:endParaRPr lang="en-US"/>
          </a:p>
        </p:txBody>
      </p:sp>
    </p:spTree>
    <p:extLst>
      <p:ext uri="{BB962C8B-B14F-4D97-AF65-F5344CB8AC3E}">
        <p14:creationId xmlns:p14="http://schemas.microsoft.com/office/powerpoint/2010/main" val="3978775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6ADF24-0ADA-49C8-88BF-1D981B2B4165}"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FB96D-46FA-40FA-8170-E3CD2C009F68}" type="slidenum">
              <a:rPr lang="en-US" smtClean="0"/>
              <a:t>‹#›</a:t>
            </a:fld>
            <a:endParaRPr lang="en-US"/>
          </a:p>
        </p:txBody>
      </p:sp>
    </p:spTree>
    <p:extLst>
      <p:ext uri="{BB962C8B-B14F-4D97-AF65-F5344CB8AC3E}">
        <p14:creationId xmlns:p14="http://schemas.microsoft.com/office/powerpoint/2010/main" val="3133573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ADF24-0ADA-49C8-88BF-1D981B2B4165}" type="datetimeFigureOut">
              <a:rPr lang="en-US" smtClean="0"/>
              <a:t>12/10/2018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BFB96D-46FA-40FA-8170-E3CD2C009F68}" type="slidenum">
              <a:rPr lang="en-US" smtClean="0"/>
              <a:t>‹#›</a:t>
            </a:fld>
            <a:endParaRPr lang="en-US"/>
          </a:p>
        </p:txBody>
      </p:sp>
    </p:spTree>
    <p:extLst>
      <p:ext uri="{BB962C8B-B14F-4D97-AF65-F5344CB8AC3E}">
        <p14:creationId xmlns:p14="http://schemas.microsoft.com/office/powerpoint/2010/main" val="792309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fsu.qualtrics.com/jfe/form/SV_ehYHior3VQCsabz" TargetMode="External"/><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jpe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hyperlink" Target="https://www.bls.gov/ooh/" TargetMode="External"/><Relationship Id="rId3" Type="http://schemas.openxmlformats.org/officeDocument/2006/relationships/slideLayout" Target="../slideLayouts/slideLayout2.xml"/><Relationship Id="rId7" Type="http://schemas.openxmlformats.org/officeDocument/2006/relationships/hyperlink" Target="http://www.career.fsu.edu/resources/career-center-library/fsu-databases"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career.fsu.edu/handshake" TargetMode="External"/><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hyperlink" Target="https://www.onetonline.org/"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4395" y="174987"/>
            <a:ext cx="6915203" cy="1662125"/>
          </a:xfrm>
          <a:prstGeom prst="rect">
            <a:avLst/>
          </a:prstGeom>
        </p:spPr>
      </p:pic>
      <p:sp>
        <p:nvSpPr>
          <p:cNvPr id="10" name="Rectangle 9"/>
          <p:cNvSpPr/>
          <p:nvPr/>
        </p:nvSpPr>
        <p:spPr>
          <a:xfrm>
            <a:off x="0" y="6055568"/>
            <a:ext cx="12192000" cy="802432"/>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07706" y="2481943"/>
            <a:ext cx="10170367" cy="2400657"/>
          </a:xfrm>
          <a:prstGeom prst="rect">
            <a:avLst/>
          </a:prstGeom>
          <a:noFill/>
        </p:spPr>
        <p:txBody>
          <a:bodyPr wrap="square" rtlCol="0">
            <a:spAutoFit/>
          </a:bodyPr>
          <a:lstStyle/>
          <a:p>
            <a:pPr algn="ctr"/>
            <a:r>
              <a:rPr lang="en-US" sz="4400" dirty="0" smtClean="0">
                <a:latin typeface="Adobe Garamond Pro Bold" panose="02020702060506020403" pitchFamily="18" charset="0"/>
              </a:rPr>
              <a:t>PRC Express Workshop: Job Search Strategies </a:t>
            </a:r>
          </a:p>
          <a:p>
            <a:pPr algn="ctr"/>
            <a:endParaRPr lang="en-US" sz="4400" dirty="0" smtClean="0">
              <a:latin typeface="Adobe Garamond Pro Bold" panose="02020702060506020403" pitchFamily="18" charset="0"/>
            </a:endParaRPr>
          </a:p>
          <a:p>
            <a:endParaRPr lang="en-US"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706" y="4256606"/>
            <a:ext cx="10058400" cy="200284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1517627"/>
      </p:ext>
    </p:extLst>
  </p:cSld>
  <p:clrMapOvr>
    <a:masterClrMapping/>
  </p:clrMapOvr>
  <mc:AlternateContent xmlns:mc="http://schemas.openxmlformats.org/markup-compatibility/2006">
    <mc:Choice xmlns:p14="http://schemas.microsoft.com/office/powerpoint/2010/main" Requires="p14">
      <p:transition spd="slow" p14:dur="2000" advTm="26859"/>
    </mc:Choice>
    <mc:Fallback>
      <p:transition spd="slow" advTm="26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106" y="505085"/>
            <a:ext cx="10515600" cy="1325563"/>
          </a:xfrm>
        </p:spPr>
        <p:txBody>
          <a:bodyPr/>
          <a:lstStyle/>
          <a:p>
            <a:pPr algn="ctr"/>
            <a:r>
              <a:rPr lang="en-US" dirty="0" smtClean="0">
                <a:latin typeface="Adobe Garamond Pro Bold" panose="02020702060506020403" pitchFamily="18" charset="0"/>
              </a:rPr>
              <a:t>Questions</a:t>
            </a:r>
            <a:endParaRPr lang="en-US" dirty="0">
              <a:latin typeface="Adobe Garamond Pro Bold" panose="02020702060506020403"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70031" y="1633244"/>
            <a:ext cx="10050087" cy="3744615"/>
          </a:xfrm>
          <a:prstGeom prst="rect">
            <a:avLst/>
          </a:prstGeom>
          <a:noFill/>
        </p:spPr>
        <p:txBody>
          <a:bodyPr wrap="square" rtlCol="0">
            <a:spAutoFit/>
          </a:bodyPr>
          <a:lstStyle/>
          <a:p>
            <a:pPr marL="457200" indent="-457200">
              <a:buFont typeface="Arial" panose="020B0604020202020204" pitchFamily="34" charset="0"/>
              <a:buChar char="•"/>
              <a:defRPr/>
            </a:pPr>
            <a:r>
              <a:rPr lang="en-US" sz="3200" dirty="0">
                <a:latin typeface="Cambria" panose="02040503050406030204" pitchFamily="18" charset="0"/>
              </a:rPr>
              <a:t>What are some mistakes students make when searching for a job?</a:t>
            </a:r>
          </a:p>
          <a:p>
            <a:pPr marL="457200" indent="-457200">
              <a:buFont typeface="Arial" panose="020B0604020202020204" pitchFamily="34" charset="0"/>
              <a:buChar char="•"/>
              <a:defRPr/>
            </a:pPr>
            <a:r>
              <a:rPr lang="en-US" sz="3200" dirty="0">
                <a:latin typeface="Cambria" panose="02040503050406030204" pitchFamily="18" charset="0"/>
              </a:rPr>
              <a:t>Is it important to include a cover letter with my application?</a:t>
            </a:r>
          </a:p>
          <a:p>
            <a:pPr marL="457200" indent="-457200">
              <a:buFont typeface="Arial" panose="020B0604020202020204" pitchFamily="34" charset="0"/>
              <a:buChar char="•"/>
              <a:defRPr/>
            </a:pPr>
            <a:r>
              <a:rPr lang="en-US" sz="3200" dirty="0">
                <a:latin typeface="Cambria" panose="02040503050406030204" pitchFamily="18" charset="0"/>
              </a:rPr>
              <a:t>What is the ‘hidden’ job market?</a:t>
            </a:r>
          </a:p>
          <a:p>
            <a:pPr marL="257175" lvl="0" indent="-257175" defTabSz="342900">
              <a:spcBef>
                <a:spcPts val="750"/>
              </a:spcBef>
              <a:buClr>
                <a:srgbClr val="65021A"/>
              </a:buClr>
              <a:buSzPct val="100000"/>
              <a:buFont typeface="Arial" panose="020B0604020202020204" pitchFamily="34" charset="0"/>
              <a:buChar char="•"/>
              <a:defRPr/>
            </a:pPr>
            <a:endParaRPr lang="en-US" sz="3200" dirty="0">
              <a:solidFill>
                <a:prstClr val="black"/>
              </a:solidFill>
              <a:latin typeface="Calibri" panose="020F0502020204030204" pitchFamily="34" charset="0"/>
              <a:cs typeface="Calibri" panose="020F0502020204030204" pitchFamily="34" charset="0"/>
            </a:endParaRPr>
          </a:p>
          <a:p>
            <a:pPr lvl="0" defTabSz="342900">
              <a:spcBef>
                <a:spcPts val="750"/>
              </a:spcBef>
              <a:buClr>
                <a:srgbClr val="65021A"/>
              </a:buClr>
              <a:buSzPct val="100000"/>
              <a:defRPr/>
            </a:pPr>
            <a:endParaRPr lang="en-US" sz="3200" dirty="0">
              <a:solidFill>
                <a:prstClr val="black">
                  <a:lumMod val="75000"/>
                  <a:lumOff val="25000"/>
                </a:prstClr>
              </a:solidFill>
              <a:latin typeface="Calibri" panose="020F0502020204030204" pitchFamily="34" charset="0"/>
              <a:cs typeface="Calibri" panose="020F050202020403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9692492"/>
      </p:ext>
    </p:extLst>
  </p:cSld>
  <p:clrMapOvr>
    <a:masterClrMapping/>
  </p:clrMapOvr>
  <mc:AlternateContent xmlns:mc="http://schemas.openxmlformats.org/markup-compatibility/2006">
    <mc:Choice xmlns:p14="http://schemas.microsoft.com/office/powerpoint/2010/main" Requires="p14">
      <p:transition spd="slow" p14:dur="2000" advTm="98573"/>
    </mc:Choice>
    <mc:Fallback>
      <p:transition spd="slow" advTm="9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106" y="505085"/>
            <a:ext cx="10515600" cy="1325563"/>
          </a:xfrm>
        </p:spPr>
        <p:txBody>
          <a:bodyPr/>
          <a:lstStyle/>
          <a:p>
            <a:pPr algn="ctr"/>
            <a:r>
              <a:rPr lang="en-US" dirty="0" smtClean="0">
                <a:solidFill>
                  <a:schemeClr val="tx1">
                    <a:lumMod val="95000"/>
                    <a:lumOff val="5000"/>
                  </a:schemeClr>
                </a:solidFill>
                <a:latin typeface="Cambria" panose="02040503050406030204" pitchFamily="18" charset="0"/>
              </a:rPr>
              <a:t>Professional Clothing Closet</a:t>
            </a:r>
            <a:r>
              <a:rPr lang="en-US" sz="3200" b="1" dirty="0">
                <a:solidFill>
                  <a:srgbClr val="65021A"/>
                </a:solidFill>
                <a:latin typeface="Cambria" panose="02040503050406030204" pitchFamily="18" charset="0"/>
                <a:cs typeface="Times New Roman" pitchFamily="18" charset="0"/>
              </a:rPr>
              <a:t/>
            </a:r>
            <a:br>
              <a:rPr lang="en-US" sz="3200" b="1" dirty="0">
                <a:solidFill>
                  <a:srgbClr val="65021A"/>
                </a:solidFill>
                <a:latin typeface="Cambria" panose="02040503050406030204" pitchFamily="18" charset="0"/>
                <a:cs typeface="Times New Roman" pitchFamily="18" charset="0"/>
              </a:rPr>
            </a:br>
            <a:endParaRPr lang="en-US" dirty="0">
              <a:latin typeface="Cambria" panose="02040503050406030204"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45054" y="1538406"/>
            <a:ext cx="6096000" cy="646331"/>
          </a:xfrm>
          <a:prstGeom prst="rect">
            <a:avLst/>
          </a:prstGeom>
        </p:spPr>
        <p:txBody>
          <a:bodyPr>
            <a:spAutoFit/>
          </a:bodyPr>
          <a:lstStyle/>
          <a:p>
            <a:r>
              <a:rPr lang="en-US" dirty="0">
                <a:latin typeface="Cambria" panose="02040503050406030204" pitchFamily="18" charset="0"/>
                <a:cs typeface="Calibri" panose="020F0502020204030204" pitchFamily="34" charset="0"/>
              </a:rPr>
              <a:t>Students can obtain FREE professional and business casual attire appropriate for:</a:t>
            </a:r>
          </a:p>
        </p:txBody>
      </p:sp>
      <p:pic>
        <p:nvPicPr>
          <p:cNvPr id="8" name="Picture 7"/>
          <p:cNvPicPr>
            <a:picLocks noChangeAspect="1"/>
          </p:cNvPicPr>
          <p:nvPr/>
        </p:nvPicPr>
        <p:blipFill>
          <a:blip r:embed="rId6"/>
          <a:stretch>
            <a:fillRect/>
          </a:stretch>
        </p:blipFill>
        <p:spPr>
          <a:xfrm>
            <a:off x="3822778" y="2383951"/>
            <a:ext cx="2682472" cy="248738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1771" y="2538828"/>
            <a:ext cx="3733800" cy="2489200"/>
          </a:xfrm>
          <a:prstGeom prst="rect">
            <a:avLst/>
          </a:prstGeom>
        </p:spPr>
      </p:pic>
      <p:sp>
        <p:nvSpPr>
          <p:cNvPr id="10" name="Rectangle 9"/>
          <p:cNvSpPr/>
          <p:nvPr/>
        </p:nvSpPr>
        <p:spPr>
          <a:xfrm>
            <a:off x="2283835" y="5424639"/>
            <a:ext cx="5760359" cy="369332"/>
          </a:xfrm>
          <a:prstGeom prst="rect">
            <a:avLst/>
          </a:prstGeom>
        </p:spPr>
        <p:txBody>
          <a:bodyPr wrap="none">
            <a:spAutoFit/>
          </a:bodyPr>
          <a:lstStyle/>
          <a:p>
            <a:pPr algn="ctr"/>
            <a:r>
              <a:rPr lang="en-US" dirty="0">
                <a:solidFill>
                  <a:srgbClr val="000000"/>
                </a:solidFill>
                <a:latin typeface="Cambria" panose="02040503050406030204" pitchFamily="18" charset="0"/>
                <a:ea typeface="Calibri" panose="020F0502020204030204" pitchFamily="34" charset="0"/>
                <a:cs typeface="Times New Roman" panose="02020603050405020304" pitchFamily="18" charset="0"/>
              </a:rPr>
              <a:t>View hours of operation at </a:t>
            </a:r>
            <a:r>
              <a:rPr lang="en-US" dirty="0">
                <a:solidFill>
                  <a:srgbClr val="8A0000"/>
                </a:solidFill>
                <a:latin typeface="Cambria" panose="02040503050406030204" pitchFamily="18" charset="0"/>
                <a:ea typeface="Calibri" panose="020F0502020204030204" pitchFamily="34" charset="0"/>
                <a:cs typeface="Times New Roman" panose="02020603050405020304" pitchFamily="18" charset="0"/>
              </a:rPr>
              <a:t>career.fsu.edu/</a:t>
            </a:r>
            <a:r>
              <a:rPr lang="en-US" dirty="0" err="1">
                <a:solidFill>
                  <a:srgbClr val="8A0000"/>
                </a:solidFill>
                <a:latin typeface="Cambria" panose="02040503050406030204" pitchFamily="18" charset="0"/>
                <a:ea typeface="Calibri" panose="020F0502020204030204" pitchFamily="34" charset="0"/>
                <a:cs typeface="Times New Roman" panose="02020603050405020304" pitchFamily="18" charset="0"/>
              </a:rPr>
              <a:t>ClothingCloset</a:t>
            </a:r>
            <a:endParaRPr lang="en-US" dirty="0">
              <a:solidFill>
                <a:srgbClr val="8A0000"/>
              </a:solidFill>
              <a:latin typeface="Cambria" panose="02040503050406030204" pitchFamily="18" charset="0"/>
              <a:ea typeface="Calibri" panose="020F0502020204030204" pitchFamily="34" charset="0"/>
              <a:cs typeface="Times New Roman" panose="02020603050405020304" pitchFamily="18"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2700881"/>
      </p:ext>
    </p:extLst>
  </p:cSld>
  <p:clrMapOvr>
    <a:masterClrMapping/>
  </p:clrMapOvr>
  <mc:AlternateContent xmlns:mc="http://schemas.openxmlformats.org/markup-compatibility/2006">
    <mc:Choice xmlns:p14="http://schemas.microsoft.com/office/powerpoint/2010/main" Requires="p14">
      <p:transition spd="slow" p14:dur="2000" advTm="21624"/>
    </mc:Choice>
    <mc:Fallback>
      <p:transition spd="slow" advTm="2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5085"/>
            <a:ext cx="10515600" cy="1325563"/>
          </a:xfrm>
        </p:spPr>
        <p:txBody>
          <a:bodyPr/>
          <a:lstStyle/>
          <a:p>
            <a:pPr algn="ctr"/>
            <a:r>
              <a:rPr lang="en-US" dirty="0" smtClean="0">
                <a:solidFill>
                  <a:schemeClr val="tx1">
                    <a:lumMod val="95000"/>
                    <a:lumOff val="5000"/>
                  </a:schemeClr>
                </a:solidFill>
                <a:latin typeface="Cambria" panose="02040503050406030204" pitchFamily="18" charset="0"/>
              </a:rPr>
              <a:t>Drop- in Career Advising</a:t>
            </a:r>
            <a:r>
              <a:rPr lang="en-US" sz="3200" b="1" dirty="0">
                <a:solidFill>
                  <a:srgbClr val="65021A"/>
                </a:solidFill>
                <a:latin typeface="Cambria" panose="02040503050406030204" pitchFamily="18" charset="0"/>
                <a:cs typeface="Times New Roman" pitchFamily="18" charset="0"/>
              </a:rPr>
              <a:t/>
            </a:r>
            <a:br>
              <a:rPr lang="en-US" sz="3200" b="1" dirty="0">
                <a:solidFill>
                  <a:srgbClr val="65021A"/>
                </a:solidFill>
                <a:latin typeface="Cambria" panose="02040503050406030204" pitchFamily="18" charset="0"/>
                <a:cs typeface="Times New Roman" pitchFamily="18" charset="0"/>
              </a:rPr>
            </a:br>
            <a:endParaRPr lang="en-US" dirty="0">
              <a:latin typeface="Cambria" panose="02040503050406030204"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048000" y="1538406"/>
            <a:ext cx="6096000" cy="1231106"/>
          </a:xfrm>
          <a:prstGeom prst="rect">
            <a:avLst/>
          </a:prstGeom>
        </p:spPr>
        <p:txBody>
          <a:bodyPr>
            <a:spAutoFit/>
          </a:bodyPr>
          <a:lstStyle/>
          <a:p>
            <a:pPr lvl="0" algn="ctr">
              <a:defRPr/>
            </a:pPr>
            <a:r>
              <a:rPr lang="en-US" sz="2000" dirty="0">
                <a:solidFill>
                  <a:prstClr val="black"/>
                </a:solidFill>
                <a:latin typeface="Cambria" panose="02040503050406030204" pitchFamily="18" charset="0"/>
                <a:cs typeface="Calibri" panose="020F0502020204030204" pitchFamily="34" charset="0"/>
              </a:rPr>
              <a:t>Monday – Friday, 9 a.m. - 4:30 p.m.</a:t>
            </a:r>
          </a:p>
          <a:p>
            <a:pPr lvl="0" algn="ctr">
              <a:defRPr/>
            </a:pPr>
            <a:r>
              <a:rPr lang="en-US" dirty="0">
                <a:solidFill>
                  <a:prstClr val="black"/>
                </a:solidFill>
                <a:latin typeface="Cambria" panose="02040503050406030204" pitchFamily="18" charset="0"/>
                <a:cs typeface="Calibri" panose="020F0502020204030204" pitchFamily="34" charset="0"/>
              </a:rPr>
              <a:t>Extended Tuesday hours, 9 a.m. - 8 p.m. </a:t>
            </a:r>
          </a:p>
          <a:p>
            <a:pPr lvl="0" algn="ctr">
              <a:defRPr/>
            </a:pPr>
            <a:r>
              <a:rPr lang="en-US" dirty="0">
                <a:solidFill>
                  <a:prstClr val="black"/>
                </a:solidFill>
                <a:latin typeface="Cambria" panose="02040503050406030204" pitchFamily="18" charset="0"/>
                <a:cs typeface="Calibri" panose="020F0502020204030204" pitchFamily="34" charset="0"/>
              </a:rPr>
              <a:t>(Fall and Spring semesters only)</a:t>
            </a:r>
          </a:p>
          <a:p>
            <a:pPr lvl="0" algn="ctr">
              <a:defRPr/>
            </a:pPr>
            <a:r>
              <a:rPr lang="en-US" dirty="0">
                <a:solidFill>
                  <a:prstClr val="black"/>
                </a:solidFill>
                <a:latin typeface="Cambria" panose="02040503050406030204" pitchFamily="18" charset="0"/>
                <a:cs typeface="Calibri" panose="020F0502020204030204" pitchFamily="34" charset="0"/>
              </a:rPr>
              <a:t>Closed Fridays, 1:30 - 2:30 p.m. (Fall &amp; Spring semester)</a:t>
            </a:r>
            <a:endParaRPr lang="en-US" dirty="0">
              <a:latin typeface="Cambria" panose="02040503050406030204" pitchFamily="18" charset="0"/>
              <a:cs typeface="Calibri" panose="020F0502020204030204" pitchFamily="34" charset="0"/>
            </a:endParaRPr>
          </a:p>
        </p:txBody>
      </p:sp>
      <p:sp>
        <p:nvSpPr>
          <p:cNvPr id="10" name="Rectangle 9"/>
          <p:cNvSpPr/>
          <p:nvPr/>
        </p:nvSpPr>
        <p:spPr>
          <a:xfrm>
            <a:off x="3751352" y="5283962"/>
            <a:ext cx="4689296" cy="369332"/>
          </a:xfrm>
          <a:prstGeom prst="rect">
            <a:avLst/>
          </a:prstGeom>
        </p:spPr>
        <p:txBody>
          <a:bodyPr wrap="none">
            <a:spAutoFit/>
          </a:bodyPr>
          <a:lstStyle/>
          <a:p>
            <a:pPr algn="ctr"/>
            <a:r>
              <a:rPr lang="en-US" b="1" dirty="0">
                <a:latin typeface="Calibri" panose="020F0502020204030204" pitchFamily="34" charset="0"/>
                <a:cs typeface="Calibri" panose="020F0502020204030204" pitchFamily="34" charset="0"/>
              </a:rPr>
              <a:t>Visit career.fsu.edu/</a:t>
            </a:r>
            <a:r>
              <a:rPr lang="en-US" b="1" dirty="0" err="1">
                <a:latin typeface="Calibri" panose="020F0502020204030204" pitchFamily="34" charset="0"/>
                <a:cs typeface="Calibri" panose="020F0502020204030204" pitchFamily="34" charset="0"/>
              </a:rPr>
              <a:t>CareerSpots</a:t>
            </a:r>
            <a:r>
              <a:rPr lang="en-US" b="1" dirty="0">
                <a:latin typeface="Calibri" panose="020F0502020204030204" pitchFamily="34" charset="0"/>
                <a:cs typeface="Calibri" panose="020F0502020204030204" pitchFamily="34" charset="0"/>
              </a:rPr>
              <a:t> to learn more!</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0457" y="3011515"/>
            <a:ext cx="2811087" cy="196548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478276"/>
      </p:ext>
    </p:extLst>
  </p:cSld>
  <p:clrMapOvr>
    <a:masterClrMapping/>
  </p:clrMapOvr>
  <mc:AlternateContent xmlns:mc="http://schemas.openxmlformats.org/markup-compatibility/2006">
    <mc:Choice xmlns:p14="http://schemas.microsoft.com/office/powerpoint/2010/main" Requires="p14">
      <p:transition spd="slow" p14:dur="2000" advTm="20317"/>
    </mc:Choice>
    <mc:Fallback>
      <p:transition spd="slow" advTm="2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106" y="505085"/>
            <a:ext cx="10515600" cy="1325563"/>
          </a:xfrm>
        </p:spPr>
        <p:txBody>
          <a:bodyPr/>
          <a:lstStyle/>
          <a:p>
            <a:pPr algn="ctr"/>
            <a:r>
              <a:rPr lang="en-US" dirty="0" smtClean="0">
                <a:solidFill>
                  <a:schemeClr val="tx1">
                    <a:lumMod val="95000"/>
                    <a:lumOff val="5000"/>
                  </a:schemeClr>
                </a:solidFill>
                <a:latin typeface="Cambria" panose="02040503050406030204" pitchFamily="18" charset="0"/>
              </a:rPr>
              <a:t>Complete the survey to confirm your attendance </a:t>
            </a:r>
            <a:endParaRPr lang="en-US" dirty="0">
              <a:latin typeface="Cambria" panose="02040503050406030204"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14982" y="6024949"/>
            <a:ext cx="5281845" cy="369332"/>
          </a:xfrm>
          <a:prstGeom prst="rect">
            <a:avLst/>
          </a:prstGeom>
          <a:noFill/>
        </p:spPr>
        <p:txBody>
          <a:bodyPr wrap="square" rtlCol="0">
            <a:spAutoFit/>
          </a:bodyPr>
          <a:lstStyle/>
          <a:p>
            <a:pPr algn="ctr"/>
            <a:r>
              <a:rPr lang="en-US" b="1" dirty="0" smtClean="0">
                <a:latin typeface="Cambria" panose="02040503050406030204" pitchFamily="18" charset="0"/>
              </a:rPr>
              <a:t>Career.fsu.edu</a:t>
            </a:r>
            <a:r>
              <a:rPr lang="en-US" dirty="0" smtClean="0"/>
              <a:t> </a:t>
            </a:r>
            <a:endParaRPr lang="en-US" dirty="0"/>
          </a:p>
        </p:txBody>
      </p:sp>
      <p:sp>
        <p:nvSpPr>
          <p:cNvPr id="9" name="TextBox 8"/>
          <p:cNvSpPr txBox="1"/>
          <p:nvPr/>
        </p:nvSpPr>
        <p:spPr>
          <a:xfrm>
            <a:off x="1652141" y="2752014"/>
            <a:ext cx="8431823" cy="646331"/>
          </a:xfrm>
          <a:prstGeom prst="rect">
            <a:avLst/>
          </a:prstGeom>
          <a:solidFill>
            <a:schemeClr val="accent1">
              <a:lumMod val="40000"/>
              <a:lumOff val="60000"/>
            </a:schemeClr>
          </a:solidFill>
        </p:spPr>
        <p:txBody>
          <a:bodyPr wrap="square" rtlCol="0">
            <a:spAutoFit/>
          </a:bodyPr>
          <a:lstStyle/>
          <a:p>
            <a:pPr algn="ctr"/>
            <a:r>
              <a:rPr lang="en-US" sz="3600" dirty="0">
                <a:latin typeface="Adobe Garamond Pro" panose="02020502060506020403" pitchFamily="18" charset="0"/>
                <a:hlinkClick r:id="rId6"/>
              </a:rPr>
              <a:t>PRC workshop survey</a:t>
            </a:r>
            <a:endParaRPr lang="en-US" sz="3600" dirty="0">
              <a:latin typeface="Adobe Garamond Pro" panose="02020502060506020403" pitchFamily="18" charset="0"/>
            </a:endParaRPr>
          </a:p>
        </p:txBody>
      </p:sp>
      <p:sp>
        <p:nvSpPr>
          <p:cNvPr id="11" name="TextBox 10"/>
          <p:cNvSpPr txBox="1"/>
          <p:nvPr/>
        </p:nvSpPr>
        <p:spPr>
          <a:xfrm>
            <a:off x="1677321" y="4004337"/>
            <a:ext cx="8431823" cy="1200329"/>
          </a:xfrm>
          <a:prstGeom prst="rect">
            <a:avLst/>
          </a:prstGeom>
          <a:solidFill>
            <a:schemeClr val="accent1">
              <a:lumMod val="40000"/>
              <a:lumOff val="60000"/>
            </a:schemeClr>
          </a:solidFill>
        </p:spPr>
        <p:txBody>
          <a:bodyPr wrap="square" rtlCol="0">
            <a:spAutoFit/>
          </a:bodyPr>
          <a:lstStyle/>
          <a:p>
            <a:pPr algn="ctr"/>
            <a:r>
              <a:rPr lang="en-US" sz="3600" i="1" dirty="0">
                <a:latin typeface="Adobe Garamond Pro" panose="02020502060506020403" pitchFamily="18" charset="0"/>
              </a:rPr>
              <a:t>*</a:t>
            </a:r>
            <a:r>
              <a:rPr lang="en-US" sz="3600" i="1" dirty="0" smtClean="0">
                <a:latin typeface="Adobe Garamond Pro" panose="02020502060506020403" pitchFamily="18" charset="0"/>
              </a:rPr>
              <a:t>This will count towards your </a:t>
            </a:r>
            <a:r>
              <a:rPr lang="en-US" sz="3600" i="1" dirty="0" smtClean="0">
                <a:latin typeface="Adobe Garamond Pro" panose="02020502060506020403" pitchFamily="18" charset="0"/>
              </a:rPr>
              <a:t>completion </a:t>
            </a:r>
            <a:r>
              <a:rPr lang="en-US" sz="3600" i="1" dirty="0" smtClean="0">
                <a:latin typeface="Adobe Garamond Pro" panose="02020502060506020403" pitchFamily="18" charset="0"/>
              </a:rPr>
              <a:t>of the </a:t>
            </a:r>
            <a:r>
              <a:rPr lang="en-US" sz="3600" i="1" dirty="0" smtClean="0">
                <a:latin typeface="Adobe Garamond Pro" panose="02020502060506020403" pitchFamily="18" charset="0"/>
              </a:rPr>
              <a:t>ProfessioNole </a:t>
            </a:r>
            <a:r>
              <a:rPr lang="en-US" sz="3600" i="1" dirty="0">
                <a:latin typeface="Adobe Garamond Pro" panose="02020502060506020403" pitchFamily="18" charset="0"/>
              </a:rPr>
              <a:t>R</a:t>
            </a:r>
            <a:r>
              <a:rPr lang="en-US" sz="3600" i="1" dirty="0" smtClean="0">
                <a:latin typeface="Adobe Garamond Pro" panose="02020502060506020403" pitchFamily="18" charset="0"/>
              </a:rPr>
              <a:t>eady </a:t>
            </a:r>
            <a:r>
              <a:rPr lang="en-US" sz="3600" i="1" dirty="0">
                <a:latin typeface="Adobe Garamond Pro" panose="02020502060506020403" pitchFamily="18" charset="0"/>
              </a:rPr>
              <a:t>C</a:t>
            </a:r>
            <a:r>
              <a:rPr lang="en-US" sz="3600" i="1" dirty="0" smtClean="0">
                <a:latin typeface="Adobe Garamond Pro" panose="02020502060506020403" pitchFamily="18" charset="0"/>
              </a:rPr>
              <a:t>ertificate</a:t>
            </a:r>
            <a:endParaRPr lang="en-US" sz="3600" i="1" dirty="0">
              <a:latin typeface="Adobe Garamond Pro" panose="02020502060506020403"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4185756"/>
      </p:ext>
    </p:extLst>
  </p:cSld>
  <p:clrMapOvr>
    <a:masterClrMapping/>
  </p:clrMapOvr>
  <mc:AlternateContent xmlns:mc="http://schemas.openxmlformats.org/markup-compatibility/2006">
    <mc:Choice xmlns:p14="http://schemas.microsoft.com/office/powerpoint/2010/main" Requires="p14">
      <p:transition spd="slow" p14:dur="2000" advTm="20522"/>
    </mc:Choice>
    <mc:Fallback>
      <p:transition spd="slow" advTm="20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106" y="505085"/>
            <a:ext cx="10515600" cy="1325563"/>
          </a:xfrm>
        </p:spPr>
        <p:txBody>
          <a:bodyPr/>
          <a:lstStyle/>
          <a:p>
            <a:pPr algn="ctr"/>
            <a:r>
              <a:rPr lang="en-US" dirty="0" smtClean="0">
                <a:solidFill>
                  <a:schemeClr val="tx1">
                    <a:lumMod val="95000"/>
                    <a:lumOff val="5000"/>
                  </a:schemeClr>
                </a:solidFill>
                <a:latin typeface="Cambria" panose="02040503050406030204" pitchFamily="18" charset="0"/>
              </a:rPr>
              <a:t>The Career Center</a:t>
            </a:r>
            <a:endParaRPr lang="en-US" dirty="0">
              <a:latin typeface="Cambria" panose="02040503050406030204"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45054" y="1538406"/>
            <a:ext cx="6096000" cy="707886"/>
          </a:xfrm>
          <a:prstGeom prst="rect">
            <a:avLst/>
          </a:prstGeom>
        </p:spPr>
        <p:txBody>
          <a:bodyPr>
            <a:spAutoFit/>
          </a:bodyPr>
          <a:lstStyle/>
          <a:p>
            <a:pPr lvl="0" algn="ctr">
              <a:defRPr/>
            </a:pPr>
            <a:r>
              <a:rPr lang="en-US" sz="2000" dirty="0">
                <a:solidFill>
                  <a:prstClr val="black"/>
                </a:solidFill>
                <a:latin typeface="Calibri" panose="020F0502020204030204" pitchFamily="34" charset="0"/>
                <a:cs typeface="Calibri" panose="020F0502020204030204" pitchFamily="34" charset="0"/>
              </a:rPr>
              <a:t>Located in the Dunlap Success Center at the corner of Learning Way and Woodward Avenue</a:t>
            </a:r>
            <a:endParaRPr lang="en-US" dirty="0">
              <a:latin typeface="Cambria" panose="02040503050406030204" pitchFamily="18" charset="0"/>
              <a:cs typeface="Calibri" panose="020F0502020204030204"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117" y="2387255"/>
            <a:ext cx="4759577" cy="3265753"/>
          </a:xfrm>
          <a:prstGeom prst="rect">
            <a:avLst/>
          </a:prstGeom>
        </p:spPr>
      </p:pic>
      <p:sp>
        <p:nvSpPr>
          <p:cNvPr id="8" name="TextBox 7"/>
          <p:cNvSpPr txBox="1"/>
          <p:nvPr/>
        </p:nvSpPr>
        <p:spPr>
          <a:xfrm>
            <a:off x="3014982" y="6024949"/>
            <a:ext cx="5281845" cy="369332"/>
          </a:xfrm>
          <a:prstGeom prst="rect">
            <a:avLst/>
          </a:prstGeom>
          <a:noFill/>
        </p:spPr>
        <p:txBody>
          <a:bodyPr wrap="square" rtlCol="0">
            <a:spAutoFit/>
          </a:bodyPr>
          <a:lstStyle/>
          <a:p>
            <a:pPr algn="ctr"/>
            <a:r>
              <a:rPr lang="en-US" b="1" dirty="0">
                <a:latin typeface="Cambria" panose="02040503050406030204" pitchFamily="18" charset="0"/>
              </a:rPr>
              <a:t>c</a:t>
            </a:r>
            <a:r>
              <a:rPr lang="en-US" b="1" dirty="0" smtClean="0">
                <a:latin typeface="Cambria" panose="02040503050406030204" pitchFamily="18" charset="0"/>
              </a:rPr>
              <a:t>areer.fsu.edu</a:t>
            </a:r>
            <a:r>
              <a:rPr lang="en-US" dirty="0" smtClean="0"/>
              <a:t> </a:t>
            </a: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6414652"/>
      </p:ext>
    </p:extLst>
  </p:cSld>
  <p:clrMapOvr>
    <a:masterClrMapping/>
  </p:clrMapOvr>
  <mc:AlternateContent xmlns:mc="http://schemas.openxmlformats.org/markup-compatibility/2006">
    <mc:Choice xmlns:p14="http://schemas.microsoft.com/office/powerpoint/2010/main" Requires="p14">
      <p:transition spd="slow" p14:dur="2000" advTm="11689"/>
    </mc:Choice>
    <mc:Fallback>
      <p:transition spd="slow" advTm="1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106" y="505085"/>
            <a:ext cx="10515600" cy="1325563"/>
          </a:xfrm>
        </p:spPr>
        <p:txBody>
          <a:bodyPr/>
          <a:lstStyle/>
          <a:p>
            <a:r>
              <a:rPr lang="en-US" dirty="0" smtClean="0">
                <a:latin typeface="Adobe Garamond Pro Bold" panose="02020702060506020403" pitchFamily="18" charset="0"/>
              </a:rPr>
              <a:t>Overview: </a:t>
            </a:r>
            <a:endParaRPr lang="en-US" dirty="0">
              <a:latin typeface="Adobe Garamond Pro Bold" panose="02020702060506020403" pitchFamily="18"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96538" y="1920240"/>
            <a:ext cx="8861367" cy="2831544"/>
          </a:xfrm>
          <a:prstGeom prst="rect">
            <a:avLst/>
          </a:prstGeom>
          <a:noFill/>
        </p:spPr>
        <p:txBody>
          <a:bodyPr wrap="square" rtlCol="0">
            <a:spAutoFit/>
          </a:bodyPr>
          <a:lstStyle/>
          <a:p>
            <a:pPr lvl="1">
              <a:buSzPct val="100000"/>
              <a:buFont typeface="Arial" panose="020B0604020202020204" pitchFamily="34" charset="0"/>
              <a:buChar char="•"/>
            </a:pPr>
            <a:r>
              <a:rPr lang="en-US" sz="4000" b="1" dirty="0">
                <a:solidFill>
                  <a:prstClr val="black"/>
                </a:solidFill>
                <a:latin typeface="Adobe Garamond Pro"/>
              </a:rPr>
              <a:t>Outcomes</a:t>
            </a:r>
          </a:p>
          <a:p>
            <a:pPr lvl="1">
              <a:buSzPct val="100000"/>
              <a:buFont typeface="Arial" panose="020B0604020202020204" pitchFamily="34" charset="0"/>
              <a:buChar char="•"/>
            </a:pPr>
            <a:r>
              <a:rPr lang="en-US" sz="4000" b="1" dirty="0">
                <a:solidFill>
                  <a:prstClr val="black"/>
                </a:solidFill>
                <a:latin typeface="Adobe Garamond Pro"/>
              </a:rPr>
              <a:t>5 tips</a:t>
            </a:r>
          </a:p>
          <a:p>
            <a:pPr lvl="1">
              <a:buSzPct val="100000"/>
              <a:buFont typeface="Arial" panose="020B0604020202020204" pitchFamily="34" charset="0"/>
              <a:buChar char="•"/>
            </a:pPr>
            <a:r>
              <a:rPr lang="en-US" sz="4000" b="1" dirty="0">
                <a:solidFill>
                  <a:prstClr val="black"/>
                </a:solidFill>
                <a:latin typeface="Adobe Garamond Pro"/>
              </a:rPr>
              <a:t>Next steps</a:t>
            </a:r>
          </a:p>
          <a:p>
            <a:pPr lvl="1">
              <a:buSzPct val="100000"/>
              <a:buFont typeface="Arial" panose="020B0604020202020204" pitchFamily="34" charset="0"/>
              <a:buChar char="•"/>
            </a:pPr>
            <a:r>
              <a:rPr lang="en-US" sz="4000" b="1" dirty="0">
                <a:solidFill>
                  <a:prstClr val="black"/>
                </a:solidFill>
                <a:latin typeface="Adobe Garamond Pro"/>
              </a:rPr>
              <a:t>Questions</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4126182"/>
      </p:ext>
    </p:extLst>
  </p:cSld>
  <p:clrMapOvr>
    <a:masterClrMapping/>
  </p:clrMapOvr>
  <mc:AlternateContent xmlns:mc="http://schemas.openxmlformats.org/markup-compatibility/2006">
    <mc:Choice xmlns:p14="http://schemas.microsoft.com/office/powerpoint/2010/main" Requires="p14">
      <p:transition spd="slow" p14:dur="2000" advTm="16697"/>
    </mc:Choice>
    <mc:Fallback>
      <p:transition spd="slow" advTm="1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106" y="505085"/>
            <a:ext cx="10515600" cy="1325563"/>
          </a:xfrm>
        </p:spPr>
        <p:txBody>
          <a:bodyPr/>
          <a:lstStyle/>
          <a:p>
            <a:pPr algn="ctr"/>
            <a:r>
              <a:rPr lang="en-US" dirty="0" smtClean="0">
                <a:latin typeface="Adobe Garamond Pro Bold" panose="02020702060506020403" pitchFamily="18" charset="0"/>
              </a:rPr>
              <a:t>Learning Outcomes and Career Readiness Competencies: </a:t>
            </a:r>
            <a:endParaRPr lang="en-US" dirty="0">
              <a:latin typeface="Adobe Garamond Pro Bold" panose="02020702060506020403"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6409" y="2191133"/>
            <a:ext cx="10050087" cy="3108543"/>
          </a:xfrm>
          <a:prstGeom prst="rect">
            <a:avLst/>
          </a:prstGeom>
          <a:noFill/>
        </p:spPr>
        <p:txBody>
          <a:bodyPr wrap="square" rtlCol="0">
            <a:spAutoFit/>
          </a:bodyPr>
          <a:lstStyle/>
          <a:p>
            <a:pPr lvl="0"/>
            <a:r>
              <a:rPr lang="en-US" sz="2800" b="1" dirty="0">
                <a:latin typeface="Cambria" panose="02040503050406030204" pitchFamily="18" charset="0"/>
              </a:rPr>
              <a:t>Learning Outcomes: </a:t>
            </a:r>
            <a:r>
              <a:rPr lang="en-US" sz="2800" dirty="0">
                <a:latin typeface="Cambria" panose="02040503050406030204" pitchFamily="18" charset="0"/>
              </a:rPr>
              <a:t>Gain knowledge of job search process, including application tips, timing, job search platforms and general research tips</a:t>
            </a:r>
            <a:br>
              <a:rPr lang="en-US" sz="2800" dirty="0">
                <a:latin typeface="Cambria" panose="02040503050406030204" pitchFamily="18" charset="0"/>
              </a:rPr>
            </a:br>
            <a:endParaRPr lang="en-US" sz="2800" b="1" dirty="0">
              <a:latin typeface="Cambria" panose="02040503050406030204" pitchFamily="18" charset="0"/>
            </a:endParaRPr>
          </a:p>
          <a:p>
            <a:r>
              <a:rPr lang="en-US" sz="2800" b="1" dirty="0">
                <a:latin typeface="Cambria" panose="02040503050406030204" pitchFamily="18" charset="0"/>
              </a:rPr>
              <a:t>Related competencies:</a:t>
            </a:r>
          </a:p>
          <a:p>
            <a:pPr lvl="2">
              <a:buClrTx/>
              <a:buSzPct val="100000"/>
              <a:buFont typeface="Arial" panose="020B0604020202020204" pitchFamily="34" charset="0"/>
              <a:buChar char="•"/>
            </a:pPr>
            <a:r>
              <a:rPr lang="en-US" sz="2800" dirty="0">
                <a:latin typeface="Cambria" panose="02040503050406030204" pitchFamily="18" charset="0"/>
              </a:rPr>
              <a:t>Digital technology</a:t>
            </a:r>
          </a:p>
          <a:p>
            <a:pPr lvl="2">
              <a:buClrTx/>
              <a:buSzPct val="100000"/>
              <a:buFont typeface="Arial" panose="020B0604020202020204" pitchFamily="34" charset="0"/>
              <a:buChar char="•"/>
            </a:pPr>
            <a:r>
              <a:rPr lang="en-US" sz="2800" dirty="0">
                <a:latin typeface="Cambria" panose="02040503050406030204" pitchFamily="18" charset="0"/>
              </a:rPr>
              <a:t>Career management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4315947"/>
      </p:ext>
    </p:extLst>
  </p:cSld>
  <p:clrMapOvr>
    <a:masterClrMapping/>
  </p:clrMapOvr>
  <mc:AlternateContent xmlns:mc="http://schemas.openxmlformats.org/markup-compatibility/2006">
    <mc:Choice xmlns:p14="http://schemas.microsoft.com/office/powerpoint/2010/main" Requires="p14">
      <p:transition spd="slow" p14:dur="2000" advTm="21962"/>
    </mc:Choice>
    <mc:Fallback>
      <p:transition spd="slow" advTm="2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352" y="241315"/>
            <a:ext cx="10515600" cy="1325563"/>
          </a:xfrm>
        </p:spPr>
        <p:txBody>
          <a:bodyPr/>
          <a:lstStyle/>
          <a:p>
            <a:pPr algn="ctr"/>
            <a:r>
              <a:rPr lang="en-US" dirty="0" smtClean="0">
                <a:latin typeface="Adobe Garamond Pro Bold" panose="02020702060506020403" pitchFamily="18" charset="0"/>
              </a:rPr>
              <a:t>Tip #1: Plan for the process</a:t>
            </a:r>
            <a:endParaRPr lang="en-US" dirty="0">
              <a:latin typeface="Adobe Garamond Pro Bold" panose="02020702060506020403"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0560" y="1808193"/>
            <a:ext cx="10846830" cy="2123658"/>
          </a:xfrm>
          <a:prstGeom prst="rect">
            <a:avLst/>
          </a:prstGeom>
          <a:noFill/>
        </p:spPr>
        <p:txBody>
          <a:bodyPr wrap="square" rtlCol="0">
            <a:spAutoFit/>
          </a:bodyPr>
          <a:lstStyle/>
          <a:p>
            <a:pPr marL="457200" lvl="0" indent="-457200" defTabSz="342900">
              <a:spcBef>
                <a:spcPts val="750"/>
              </a:spcBef>
              <a:buClr>
                <a:srgbClr val="65021A"/>
              </a:buClr>
              <a:buSzPct val="100000"/>
              <a:buFont typeface="Arial" panose="020B0604020202020204" pitchFamily="34" charset="0"/>
              <a:buChar char="•"/>
            </a:pPr>
            <a:r>
              <a:rPr lang="en-US" altLang="en-US" sz="2800" dirty="0">
                <a:solidFill>
                  <a:prstClr val="black">
                    <a:lumMod val="75000"/>
                    <a:lumOff val="25000"/>
                  </a:prstClr>
                </a:solidFill>
                <a:latin typeface="Cambria" panose="02040503050406030204" pitchFamily="18" charset="0"/>
                <a:cs typeface="Calibri" panose="020F0502020204030204" pitchFamily="34" charset="0"/>
              </a:rPr>
              <a:t>Allow enough </a:t>
            </a:r>
            <a:r>
              <a:rPr lang="en-US" altLang="en-US" sz="2800" dirty="0" smtClean="0">
                <a:solidFill>
                  <a:prstClr val="black">
                    <a:lumMod val="75000"/>
                    <a:lumOff val="25000"/>
                  </a:prstClr>
                </a:solidFill>
                <a:latin typeface="Cambria" panose="02040503050406030204" pitchFamily="18" charset="0"/>
                <a:cs typeface="Calibri" panose="020F0502020204030204" pitchFamily="34" charset="0"/>
              </a:rPr>
              <a:t>time</a:t>
            </a:r>
            <a:endParaRPr lang="en-US" altLang="en-US" sz="2800" dirty="0">
              <a:solidFill>
                <a:prstClr val="black">
                  <a:lumMod val="75000"/>
                  <a:lumOff val="25000"/>
                </a:prstClr>
              </a:solidFill>
              <a:latin typeface="Cambria" panose="02040503050406030204" pitchFamily="18" charset="0"/>
              <a:cs typeface="Calibri" panose="020F0502020204030204" pitchFamily="34" charset="0"/>
            </a:endParaRPr>
          </a:p>
          <a:p>
            <a:pPr marL="457200" lvl="0" indent="-457200" defTabSz="342900">
              <a:spcBef>
                <a:spcPts val="750"/>
              </a:spcBef>
              <a:buClr>
                <a:srgbClr val="65021A"/>
              </a:buClr>
              <a:buSzPct val="100000"/>
              <a:buFont typeface="Arial" panose="020B0604020202020204" pitchFamily="34" charset="0"/>
              <a:buChar char="•"/>
            </a:pPr>
            <a:r>
              <a:rPr lang="en-US" altLang="en-US" sz="2800" dirty="0">
                <a:solidFill>
                  <a:prstClr val="black">
                    <a:lumMod val="75000"/>
                    <a:lumOff val="25000"/>
                  </a:prstClr>
                </a:solidFill>
                <a:latin typeface="Cambria" panose="02040503050406030204" pitchFamily="18" charset="0"/>
                <a:cs typeface="Calibri" panose="020F0502020204030204" pitchFamily="34" charset="0"/>
              </a:rPr>
              <a:t>Know the steps </a:t>
            </a:r>
            <a:r>
              <a:rPr lang="en-US" altLang="en-US" sz="2800" dirty="0" smtClean="0">
                <a:solidFill>
                  <a:prstClr val="black">
                    <a:lumMod val="75000"/>
                    <a:lumOff val="25000"/>
                  </a:prstClr>
                </a:solidFill>
                <a:latin typeface="Cambria" panose="02040503050406030204" pitchFamily="18" charset="0"/>
                <a:cs typeface="Calibri" panose="020F0502020204030204" pitchFamily="34" charset="0"/>
              </a:rPr>
              <a:t>involved</a:t>
            </a:r>
            <a:endParaRPr lang="en-US" altLang="en-US" sz="2800" dirty="0">
              <a:solidFill>
                <a:prstClr val="black">
                  <a:lumMod val="75000"/>
                  <a:lumOff val="25000"/>
                </a:prstClr>
              </a:solidFill>
              <a:latin typeface="Cambria" panose="02040503050406030204" pitchFamily="18" charset="0"/>
              <a:cs typeface="Calibri" panose="020F0502020204030204" pitchFamily="34" charset="0"/>
            </a:endParaRPr>
          </a:p>
          <a:p>
            <a:pPr marL="457200" lvl="0" indent="-457200" defTabSz="342900">
              <a:spcBef>
                <a:spcPts val="750"/>
              </a:spcBef>
              <a:buClr>
                <a:srgbClr val="65021A"/>
              </a:buClr>
              <a:buSzPct val="100000"/>
              <a:buFont typeface="Arial" panose="020B0604020202020204" pitchFamily="34" charset="0"/>
              <a:buChar char="•"/>
            </a:pPr>
            <a:r>
              <a:rPr lang="en-US" altLang="en-US" sz="2800" dirty="0">
                <a:solidFill>
                  <a:prstClr val="black">
                    <a:lumMod val="75000"/>
                    <a:lumOff val="25000"/>
                  </a:prstClr>
                </a:solidFill>
                <a:latin typeface="Cambria" panose="02040503050406030204" pitchFamily="18" charset="0"/>
                <a:cs typeface="Calibri" panose="020F0502020204030204" pitchFamily="34" charset="0"/>
              </a:rPr>
              <a:t>Be ACTIVE </a:t>
            </a:r>
            <a:r>
              <a:rPr lang="en-US" altLang="en-US" sz="2800" u="sng" dirty="0">
                <a:solidFill>
                  <a:prstClr val="black">
                    <a:lumMod val="75000"/>
                    <a:lumOff val="25000"/>
                  </a:prstClr>
                </a:solidFill>
                <a:latin typeface="Cambria" panose="02040503050406030204" pitchFamily="18" charset="0"/>
                <a:cs typeface="Calibri" panose="020F0502020204030204" pitchFamily="34" charset="0"/>
              </a:rPr>
              <a:t>not</a:t>
            </a:r>
            <a:r>
              <a:rPr lang="en-US" altLang="en-US" sz="2800" dirty="0">
                <a:solidFill>
                  <a:prstClr val="black">
                    <a:lumMod val="75000"/>
                    <a:lumOff val="25000"/>
                  </a:prstClr>
                </a:solidFill>
                <a:latin typeface="Cambria" panose="02040503050406030204" pitchFamily="18" charset="0"/>
                <a:cs typeface="Calibri" panose="020F0502020204030204" pitchFamily="34" charset="0"/>
              </a:rPr>
              <a:t> </a:t>
            </a:r>
            <a:r>
              <a:rPr lang="en-US" altLang="en-US" sz="2800" dirty="0" smtClean="0">
                <a:solidFill>
                  <a:prstClr val="black">
                    <a:lumMod val="75000"/>
                    <a:lumOff val="25000"/>
                  </a:prstClr>
                </a:solidFill>
                <a:latin typeface="Cambria" panose="02040503050406030204" pitchFamily="18" charset="0"/>
                <a:cs typeface="Calibri" panose="020F0502020204030204" pitchFamily="34" charset="0"/>
              </a:rPr>
              <a:t>passive</a:t>
            </a:r>
            <a:endParaRPr lang="en-US" altLang="en-US" sz="2800" dirty="0">
              <a:solidFill>
                <a:prstClr val="black">
                  <a:lumMod val="75000"/>
                  <a:lumOff val="25000"/>
                </a:prstClr>
              </a:solidFill>
              <a:latin typeface="Cambria" panose="02040503050406030204" pitchFamily="18" charset="0"/>
              <a:cs typeface="Calibri" panose="020F0502020204030204" pitchFamily="34" charset="0"/>
            </a:endParaRPr>
          </a:p>
          <a:p>
            <a:pPr marL="457200" lvl="0" indent="-457200" defTabSz="342900">
              <a:spcBef>
                <a:spcPts val="750"/>
              </a:spcBef>
              <a:buClr>
                <a:srgbClr val="65021A"/>
              </a:buClr>
              <a:buSzPct val="100000"/>
              <a:buFont typeface="Arial" panose="020B0604020202020204" pitchFamily="34" charset="0"/>
              <a:buChar char="•"/>
            </a:pPr>
            <a:r>
              <a:rPr lang="en-US" altLang="en-US" sz="2800" dirty="0">
                <a:solidFill>
                  <a:prstClr val="black">
                    <a:lumMod val="75000"/>
                    <a:lumOff val="25000"/>
                  </a:prstClr>
                </a:solidFill>
                <a:latin typeface="Cambria" panose="02040503050406030204" pitchFamily="18" charset="0"/>
                <a:cs typeface="Calibri" panose="020F0502020204030204" pitchFamily="34" charset="0"/>
              </a:rPr>
              <a:t>Get organized</a:t>
            </a:r>
          </a:p>
        </p:txBody>
      </p:sp>
      <p:pic>
        <p:nvPicPr>
          <p:cNvPr id="12" name="Picture 11"/>
          <p:cNvPicPr>
            <a:picLocks noChangeAspect="1"/>
          </p:cNvPicPr>
          <p:nvPr/>
        </p:nvPicPr>
        <p:blipFill>
          <a:blip r:embed="rId6"/>
          <a:stretch>
            <a:fillRect/>
          </a:stretch>
        </p:blipFill>
        <p:spPr>
          <a:xfrm>
            <a:off x="5665177" y="1889087"/>
            <a:ext cx="5638800" cy="261310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8425132"/>
      </p:ext>
    </p:extLst>
  </p:cSld>
  <p:clrMapOvr>
    <a:masterClrMapping/>
  </p:clrMapOvr>
  <mc:AlternateContent xmlns:mc="http://schemas.openxmlformats.org/markup-compatibility/2006">
    <mc:Choice xmlns:p14="http://schemas.microsoft.com/office/powerpoint/2010/main" Requires="p14">
      <p:transition spd="slow" p14:dur="2000" advTm="90048"/>
    </mc:Choice>
    <mc:Fallback>
      <p:transition spd="slow" advTm="9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106" y="505085"/>
            <a:ext cx="10515600" cy="1325563"/>
          </a:xfrm>
        </p:spPr>
        <p:txBody>
          <a:bodyPr>
            <a:normAutofit/>
          </a:bodyPr>
          <a:lstStyle/>
          <a:p>
            <a:pPr algn="ctr"/>
            <a:r>
              <a:rPr lang="en-US" dirty="0" smtClean="0">
                <a:latin typeface="Adobe Garamond Pro Bold" panose="02020702060506020403" pitchFamily="18" charset="0"/>
              </a:rPr>
              <a:t>Tip #2: Develop Job Targets</a:t>
            </a:r>
            <a:endParaRPr lang="en-US" sz="3600" i="1" dirty="0">
              <a:latin typeface="Adobe Garamond Pro Bold" panose="02020702060506020403"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31719" y="1830648"/>
            <a:ext cx="10050087" cy="2657138"/>
          </a:xfrm>
          <a:prstGeom prst="rect">
            <a:avLst/>
          </a:prstGeom>
          <a:noFill/>
        </p:spPr>
        <p:txBody>
          <a:bodyPr wrap="square" rtlCol="0">
            <a:spAutoFit/>
          </a:bodyPr>
          <a:lstStyle/>
          <a:p>
            <a:pPr marL="457200" lvl="0" indent="-457200" defTabSz="342900">
              <a:spcBef>
                <a:spcPts val="750"/>
              </a:spcBef>
              <a:buClr>
                <a:srgbClr val="65021A"/>
              </a:buClr>
              <a:buSzPct val="100000"/>
              <a:buFont typeface="Arial" panose="020B0604020202020204" pitchFamily="34" charset="0"/>
              <a:buChar char="•"/>
            </a:pPr>
            <a:r>
              <a:rPr lang="en-US" sz="2800" dirty="0">
                <a:solidFill>
                  <a:schemeClr val="tx1">
                    <a:lumMod val="75000"/>
                    <a:lumOff val="25000"/>
                  </a:schemeClr>
                </a:solidFill>
                <a:latin typeface="Cambria" panose="02040503050406030204" pitchFamily="18" charset="0"/>
                <a:cs typeface="Calibri" panose="020F0502020204030204" pitchFamily="34" charset="0"/>
              </a:rPr>
              <a:t>Organize your search by:</a:t>
            </a:r>
          </a:p>
          <a:p>
            <a:pPr marL="914400" lvl="1" indent="-457200" defTabSz="342900">
              <a:spcBef>
                <a:spcPts val="750"/>
              </a:spcBef>
              <a:buClr>
                <a:srgbClr val="65021A"/>
              </a:buClr>
              <a:buSzPct val="100000"/>
              <a:buFont typeface="Arial" panose="020B0604020202020204" pitchFamily="34" charset="0"/>
              <a:buChar char="•"/>
            </a:pPr>
            <a:r>
              <a:rPr lang="en-US" sz="2800" dirty="0">
                <a:solidFill>
                  <a:schemeClr val="tx1">
                    <a:lumMod val="75000"/>
                    <a:lumOff val="25000"/>
                  </a:schemeClr>
                </a:solidFill>
                <a:latin typeface="Cambria" panose="02040503050406030204" pitchFamily="18" charset="0"/>
                <a:cs typeface="Calibri" panose="020F0502020204030204" pitchFamily="34" charset="0"/>
              </a:rPr>
              <a:t>Industry</a:t>
            </a:r>
          </a:p>
          <a:p>
            <a:pPr marL="914400" lvl="1" indent="-457200" defTabSz="342900">
              <a:spcBef>
                <a:spcPts val="750"/>
              </a:spcBef>
              <a:buClr>
                <a:srgbClr val="65021A"/>
              </a:buClr>
              <a:buSzPct val="100000"/>
              <a:buFont typeface="Arial" panose="020B0604020202020204" pitchFamily="34" charset="0"/>
              <a:buChar char="•"/>
            </a:pPr>
            <a:r>
              <a:rPr lang="en-US" sz="2800" dirty="0">
                <a:solidFill>
                  <a:schemeClr val="tx1">
                    <a:lumMod val="75000"/>
                    <a:lumOff val="25000"/>
                  </a:schemeClr>
                </a:solidFill>
                <a:latin typeface="Cambria" panose="02040503050406030204" pitchFamily="18" charset="0"/>
                <a:cs typeface="Calibri" panose="020F0502020204030204" pitchFamily="34" charset="0"/>
              </a:rPr>
              <a:t>Position</a:t>
            </a:r>
          </a:p>
          <a:p>
            <a:pPr marL="914400" lvl="1" indent="-457200" defTabSz="342900">
              <a:spcBef>
                <a:spcPts val="750"/>
              </a:spcBef>
              <a:buClr>
                <a:srgbClr val="65021A"/>
              </a:buClr>
              <a:buSzPct val="100000"/>
              <a:buFont typeface="Arial" panose="020B0604020202020204" pitchFamily="34" charset="0"/>
              <a:buChar char="•"/>
            </a:pPr>
            <a:r>
              <a:rPr lang="en-US" sz="2800" dirty="0">
                <a:solidFill>
                  <a:schemeClr val="tx1">
                    <a:lumMod val="75000"/>
                    <a:lumOff val="25000"/>
                  </a:schemeClr>
                </a:solidFill>
                <a:latin typeface="Cambria" panose="02040503050406030204" pitchFamily="18" charset="0"/>
                <a:cs typeface="Calibri" panose="020F0502020204030204" pitchFamily="34" charset="0"/>
              </a:rPr>
              <a:t>Organization</a:t>
            </a:r>
          </a:p>
          <a:p>
            <a:pPr marL="914400" lvl="1" indent="-457200" defTabSz="342900">
              <a:spcBef>
                <a:spcPts val="750"/>
              </a:spcBef>
              <a:buClr>
                <a:srgbClr val="65021A"/>
              </a:buClr>
              <a:buSzPct val="100000"/>
              <a:buFont typeface="Arial" panose="020B0604020202020204" pitchFamily="34" charset="0"/>
              <a:buChar char="•"/>
            </a:pPr>
            <a:r>
              <a:rPr lang="en-US" sz="2800" dirty="0">
                <a:solidFill>
                  <a:schemeClr val="tx1">
                    <a:lumMod val="75000"/>
                    <a:lumOff val="25000"/>
                  </a:schemeClr>
                </a:solidFill>
                <a:latin typeface="Cambria" panose="02040503050406030204" pitchFamily="18" charset="0"/>
                <a:cs typeface="Calibri" panose="020F0502020204030204" pitchFamily="34" charset="0"/>
              </a:rPr>
              <a:t>Location</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7327" y="1835161"/>
            <a:ext cx="5584750" cy="33057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7312489"/>
      </p:ext>
    </p:extLst>
  </p:cSld>
  <p:clrMapOvr>
    <a:masterClrMapping/>
  </p:clrMapOvr>
  <mc:AlternateContent xmlns:mc="http://schemas.openxmlformats.org/markup-compatibility/2006">
    <mc:Choice xmlns:p14="http://schemas.microsoft.com/office/powerpoint/2010/main" Requires="p14">
      <p:transition spd="slow" p14:dur="2000" advTm="82658"/>
    </mc:Choice>
    <mc:Fallback>
      <p:transition spd="slow" advTm="82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106" y="505085"/>
            <a:ext cx="10515600" cy="1325563"/>
          </a:xfrm>
        </p:spPr>
        <p:txBody>
          <a:bodyPr/>
          <a:lstStyle/>
          <a:p>
            <a:pPr algn="ctr"/>
            <a:r>
              <a:rPr lang="en-US" dirty="0" smtClean="0">
                <a:latin typeface="Adobe Garamond Pro Bold" panose="02020702060506020403" pitchFamily="18" charset="0"/>
              </a:rPr>
              <a:t>Tip #3: Do your research</a:t>
            </a:r>
            <a:endParaRPr lang="en-US" i="1" dirty="0">
              <a:latin typeface="Adobe Garamond Pro Bold" panose="02020702060506020403"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10989" y="1580930"/>
            <a:ext cx="6905371" cy="3724096"/>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Cambria" panose="02040503050406030204" pitchFamily="18" charset="0"/>
              </a:rPr>
              <a:t>Identify resources</a:t>
            </a:r>
          </a:p>
          <a:p>
            <a:pPr marL="757238" lvl="1" indent="-457200">
              <a:buFont typeface="Arial" panose="020B0604020202020204" pitchFamily="34" charset="0"/>
              <a:buChar char="•"/>
            </a:pPr>
            <a:r>
              <a:rPr lang="en-US" sz="2400" dirty="0">
                <a:latin typeface="Cambria" panose="02040503050406030204" pitchFamily="18" charset="0"/>
                <a:hlinkClick r:id="rId6"/>
              </a:rPr>
              <a:t>Handshake</a:t>
            </a:r>
            <a:r>
              <a:rPr lang="en-US" sz="2400" dirty="0">
                <a:latin typeface="Cambria" panose="02040503050406030204" pitchFamily="18" charset="0"/>
              </a:rPr>
              <a:t> and other job search sites</a:t>
            </a:r>
          </a:p>
          <a:p>
            <a:pPr marL="757238" lvl="1" indent="-457200">
              <a:buFont typeface="Arial" panose="020B0604020202020204" pitchFamily="34" charset="0"/>
              <a:buChar char="•"/>
            </a:pPr>
            <a:r>
              <a:rPr lang="en-US" sz="2400" dirty="0">
                <a:latin typeface="Cambria" panose="02040503050406030204" pitchFamily="18" charset="0"/>
                <a:hlinkClick r:id="rId7"/>
              </a:rPr>
              <a:t>Career Center Library</a:t>
            </a:r>
            <a:endParaRPr lang="en-US" sz="2400" dirty="0">
              <a:latin typeface="Cambria" panose="02040503050406030204" pitchFamily="18" charset="0"/>
            </a:endParaRPr>
          </a:p>
          <a:p>
            <a:pPr marL="757238" lvl="1" indent="-457200">
              <a:buFont typeface="Arial" panose="020B0604020202020204" pitchFamily="34" charset="0"/>
              <a:buChar char="•"/>
            </a:pPr>
            <a:r>
              <a:rPr lang="en-US" sz="2400" dirty="0">
                <a:latin typeface="Cambria" panose="02040503050406030204" pitchFamily="18" charset="0"/>
                <a:hlinkClick r:id="rId8"/>
              </a:rPr>
              <a:t>Occupational Outlook Handbook </a:t>
            </a:r>
            <a:r>
              <a:rPr lang="en-US" sz="2400" dirty="0">
                <a:latin typeface="Cambria" panose="02040503050406030204" pitchFamily="18" charset="0"/>
              </a:rPr>
              <a:t>&amp; </a:t>
            </a:r>
            <a:r>
              <a:rPr lang="en-US" sz="2400" dirty="0">
                <a:latin typeface="Cambria" panose="02040503050406030204" pitchFamily="18" charset="0"/>
                <a:hlinkClick r:id="rId9"/>
              </a:rPr>
              <a:t>OnetOnline.org</a:t>
            </a:r>
            <a:endParaRPr lang="en-US" sz="2400" dirty="0">
              <a:latin typeface="Cambria" panose="02040503050406030204" pitchFamily="18" charset="0"/>
            </a:endParaRPr>
          </a:p>
          <a:p>
            <a:pPr marL="457200" indent="-457200">
              <a:buFont typeface="Arial" panose="020B0604020202020204" pitchFamily="34" charset="0"/>
              <a:buChar char="•"/>
            </a:pPr>
            <a:r>
              <a:rPr lang="en-US" sz="2400" dirty="0">
                <a:latin typeface="Cambria" panose="02040503050406030204" pitchFamily="18" charset="0"/>
              </a:rPr>
              <a:t>Research companies</a:t>
            </a:r>
          </a:p>
          <a:p>
            <a:pPr marL="757238" lvl="1" indent="-457200">
              <a:buFont typeface="Arial" panose="020B0604020202020204" pitchFamily="34" charset="0"/>
              <a:buChar char="•"/>
            </a:pPr>
            <a:r>
              <a:rPr lang="en-US" sz="2400" dirty="0">
                <a:latin typeface="Cambria" panose="02040503050406030204" pitchFamily="18" charset="0"/>
              </a:rPr>
              <a:t>Company websites and social media</a:t>
            </a:r>
          </a:p>
          <a:p>
            <a:pPr marL="757238" lvl="1" indent="-457200">
              <a:buFont typeface="Arial" panose="020B0604020202020204" pitchFamily="34" charset="0"/>
              <a:buChar char="•"/>
            </a:pPr>
            <a:r>
              <a:rPr lang="en-US" sz="2400" dirty="0">
                <a:latin typeface="Cambria" panose="02040503050406030204" pitchFamily="18" charset="0"/>
              </a:rPr>
              <a:t>LinkedIn; Glassdoor.com</a:t>
            </a:r>
          </a:p>
          <a:p>
            <a:pPr marL="757238" lvl="1" indent="-457200">
              <a:buFont typeface="Arial" panose="020B0604020202020204" pitchFamily="34" charset="0"/>
              <a:buChar char="•"/>
            </a:pPr>
            <a:r>
              <a:rPr lang="en-US" sz="2400" dirty="0">
                <a:latin typeface="Cambria" panose="02040503050406030204" pitchFamily="18" charset="0"/>
              </a:rPr>
              <a:t>Google ‘News’</a:t>
            </a:r>
          </a:p>
          <a:p>
            <a:endParaRPr lang="en-US" sz="2000" dirty="0">
              <a:latin typeface="Cambria" panose="02040503050406030204"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1953415"/>
      </p:ext>
    </p:extLst>
  </p:cSld>
  <p:clrMapOvr>
    <a:masterClrMapping/>
  </p:clrMapOvr>
  <mc:AlternateContent xmlns:mc="http://schemas.openxmlformats.org/markup-compatibility/2006">
    <mc:Choice xmlns:p14="http://schemas.microsoft.com/office/powerpoint/2010/main" Requires="p14">
      <p:transition spd="slow" p14:dur="2000" advTm="157822"/>
    </mc:Choice>
    <mc:Fallback>
      <p:transition spd="slow" advTm="15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029" y="522670"/>
            <a:ext cx="10515600" cy="1325563"/>
          </a:xfrm>
        </p:spPr>
        <p:txBody>
          <a:bodyPr/>
          <a:lstStyle/>
          <a:p>
            <a:pPr algn="ctr"/>
            <a:r>
              <a:rPr lang="en-US" dirty="0" smtClean="0">
                <a:latin typeface="Adobe Garamond Pro Bold" panose="02020702060506020403" pitchFamily="18" charset="0"/>
              </a:rPr>
              <a:t>Tip #4: Use your network</a:t>
            </a:r>
            <a:endParaRPr lang="en-US" dirty="0">
              <a:latin typeface="Adobe Garamond Pro Bold" panose="02020702060506020403"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18;p12"/>
          <p:cNvSpPr txBox="1"/>
          <p:nvPr/>
        </p:nvSpPr>
        <p:spPr>
          <a:xfrm>
            <a:off x="662353" y="2084579"/>
            <a:ext cx="10969869" cy="1981200"/>
          </a:xfrm>
          <a:prstGeom prst="rect">
            <a:avLst/>
          </a:prstGeom>
          <a:noFill/>
          <a:ln>
            <a:noFill/>
          </a:ln>
        </p:spPr>
        <p:txBody>
          <a:bodyPr spcFirstLastPara="1" wrap="square" lIns="91425" tIns="45700" rIns="91425" bIns="45700" anchor="t" anchorCtr="0">
            <a:noAutofit/>
          </a:bodyPr>
          <a:lstStyle/>
          <a:p>
            <a:pPr marL="285750" indent="-285750">
              <a:buFont typeface="Arial" panose="020B0604020202020204" pitchFamily="34" charset="0"/>
              <a:buChar char="•"/>
            </a:pPr>
            <a:r>
              <a:rPr lang="en-US" sz="2400" dirty="0">
                <a:latin typeface="Cambria" panose="02040503050406030204" pitchFamily="18" charset="0"/>
              </a:rPr>
              <a:t>Attend networking events (employer info sessions, panels, career fairs)</a:t>
            </a:r>
          </a:p>
          <a:p>
            <a:pPr marL="290513" indent="-290513">
              <a:buFont typeface="Arial" panose="020B0604020202020204" pitchFamily="34" charset="0"/>
              <a:buChar char="•"/>
            </a:pPr>
            <a:r>
              <a:rPr lang="en-US" sz="2400" dirty="0">
                <a:latin typeface="Cambria" panose="02040503050406030204" pitchFamily="18" charset="0"/>
              </a:rPr>
              <a:t>Create a LinkedIn account and find FSU alumni (</a:t>
            </a:r>
            <a:r>
              <a:rPr lang="en-US" sz="2400" dirty="0" smtClean="0">
                <a:latin typeface="Cambria" panose="02040503050406030204" pitchFamily="18" charset="0"/>
              </a:rPr>
              <a:t>www.linkedin.com/alumni)</a:t>
            </a:r>
            <a:endParaRPr lang="en-US" sz="2400" dirty="0">
              <a:latin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rPr>
              <a:t>Connect with a ProfessioNole Mentor</a:t>
            </a:r>
          </a:p>
          <a:p>
            <a:pPr marL="285750" indent="-285750">
              <a:buFont typeface="Arial" panose="020B0604020202020204" pitchFamily="34" charset="0"/>
              <a:buChar char="•"/>
            </a:pPr>
            <a:r>
              <a:rPr lang="en-US" sz="2400" dirty="0">
                <a:latin typeface="Cambria" panose="02040503050406030204" pitchFamily="18" charset="0"/>
              </a:rPr>
              <a:t>Discuss your goals with your professors, family, current employer, etc. </a:t>
            </a:r>
          </a:p>
          <a:p>
            <a:pPr marL="285750" indent="-285750">
              <a:buFont typeface="Arial" panose="020B0604020202020204" pitchFamily="34" charset="0"/>
              <a:buChar char="•"/>
            </a:pPr>
            <a:r>
              <a:rPr lang="en-US" sz="2400" dirty="0">
                <a:latin typeface="Cambria" panose="02040503050406030204" pitchFamily="18" charset="0"/>
              </a:rPr>
              <a:t>Develop a 30-second elevator speech</a:t>
            </a:r>
          </a:p>
          <a:p>
            <a:pPr marL="257175" marR="0" lvl="0" indent="-79375" algn="l" rtl="0">
              <a:spcBef>
                <a:spcPts val="750"/>
              </a:spcBef>
              <a:spcAft>
                <a:spcPts val="0"/>
              </a:spcAft>
              <a:buClr>
                <a:schemeClr val="accent1"/>
              </a:buClr>
              <a:buSzPts val="2800"/>
              <a:buFont typeface="Arial"/>
              <a:buNone/>
            </a:pPr>
            <a:endParaRPr sz="2800" dirty="0">
              <a:solidFill>
                <a:srgbClr val="3F3F3F"/>
              </a:solidFill>
              <a:latin typeface="Calibri"/>
              <a:ea typeface="Calibri"/>
              <a:cs typeface="Calibri"/>
              <a:sym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7158152"/>
      </p:ext>
    </p:extLst>
  </p:cSld>
  <p:clrMapOvr>
    <a:masterClrMapping/>
  </p:clrMapOvr>
  <mc:AlternateContent xmlns:mc="http://schemas.openxmlformats.org/markup-compatibility/2006">
    <mc:Choice xmlns:p14="http://schemas.microsoft.com/office/powerpoint/2010/main" Requires="p14">
      <p:transition spd="slow" p14:dur="2000" advTm="133129"/>
    </mc:Choice>
    <mc:Fallback>
      <p:transition spd="slow" advTm="13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106" y="505085"/>
            <a:ext cx="10515600" cy="1325563"/>
          </a:xfrm>
        </p:spPr>
        <p:txBody>
          <a:bodyPr/>
          <a:lstStyle/>
          <a:p>
            <a:pPr algn="ctr"/>
            <a:r>
              <a:rPr lang="en-US" dirty="0" smtClean="0">
                <a:latin typeface="Adobe Garamond Pro Bold" panose="02020702060506020403" pitchFamily="18" charset="0"/>
              </a:rPr>
              <a:t>Tip #5: Be prepared</a:t>
            </a:r>
            <a:endParaRPr lang="en-US" dirty="0">
              <a:latin typeface="Adobe Garamond Pro Bold" panose="02020702060506020403"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985935" y="1902070"/>
            <a:ext cx="7772400" cy="464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smtClean="0">
                <a:latin typeface="Cambria" panose="02040503050406030204" pitchFamily="18" charset="0"/>
              </a:rPr>
              <a:t>Get your resume critiqued</a:t>
            </a:r>
          </a:p>
          <a:p>
            <a:pPr>
              <a:defRPr/>
            </a:pPr>
            <a:r>
              <a:rPr lang="en-US" dirty="0" smtClean="0">
                <a:latin typeface="Cambria" panose="02040503050406030204" pitchFamily="18" charset="0"/>
              </a:rPr>
              <a:t>Write a cover letter</a:t>
            </a:r>
          </a:p>
          <a:p>
            <a:pPr>
              <a:defRPr/>
            </a:pPr>
            <a:r>
              <a:rPr lang="en-US" dirty="0" smtClean="0">
                <a:latin typeface="Cambria" panose="02040503050406030204" pitchFamily="18" charset="0"/>
              </a:rPr>
              <a:t>Work on your interviewing skills</a:t>
            </a:r>
          </a:p>
          <a:p>
            <a:pPr lvl="1">
              <a:defRPr/>
            </a:pPr>
            <a:r>
              <a:rPr lang="en-US" dirty="0" smtClean="0">
                <a:latin typeface="Cambria" panose="02040503050406030204" pitchFamily="18" charset="0"/>
              </a:rPr>
              <a:t>Mock Interview Program</a:t>
            </a:r>
          </a:p>
          <a:p>
            <a:pPr lvl="1">
              <a:defRPr/>
            </a:pPr>
            <a:r>
              <a:rPr lang="en-US" dirty="0" smtClean="0">
                <a:latin typeface="Cambria" panose="02040503050406030204" pitchFamily="18" charset="0"/>
              </a:rPr>
              <a:t>Employer-in-Residence </a:t>
            </a:r>
          </a:p>
        </p:txBody>
      </p:sp>
      <p:pic>
        <p:nvPicPr>
          <p:cNvPr id="23" name="Picture 22"/>
          <p:cNvPicPr>
            <a:picLocks noChangeAspect="1"/>
          </p:cNvPicPr>
          <p:nvPr/>
        </p:nvPicPr>
        <p:blipFill>
          <a:blip r:embed="rId6"/>
          <a:stretch>
            <a:fillRect/>
          </a:stretch>
        </p:blipFill>
        <p:spPr>
          <a:xfrm>
            <a:off x="7641771" y="2127390"/>
            <a:ext cx="3523793" cy="267027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7956502"/>
      </p:ext>
    </p:extLst>
  </p:cSld>
  <p:clrMapOvr>
    <a:masterClrMapping/>
  </p:clrMapOvr>
  <mc:AlternateContent xmlns:mc="http://schemas.openxmlformats.org/markup-compatibility/2006">
    <mc:Choice xmlns:p14="http://schemas.microsoft.com/office/powerpoint/2010/main" Requires="p14">
      <p:transition spd="slow" p14:dur="2000" advTm="113059"/>
    </mc:Choice>
    <mc:Fallback>
      <p:transition spd="slow" advTm="11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352" y="552423"/>
            <a:ext cx="10515600" cy="1325563"/>
          </a:xfrm>
        </p:spPr>
        <p:txBody>
          <a:bodyPr/>
          <a:lstStyle/>
          <a:p>
            <a:pPr algn="ctr"/>
            <a:r>
              <a:rPr lang="en-US" dirty="0" smtClean="0">
                <a:latin typeface="Adobe Garamond Pro Bold" panose="02020702060506020403" pitchFamily="18" charset="0"/>
              </a:rPr>
              <a:t>Next steps</a:t>
            </a:r>
            <a:endParaRPr lang="en-US" dirty="0">
              <a:latin typeface="Adobe Garamond Pro Bold" panose="02020702060506020403" pitchFamily="18"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218588" y="5793971"/>
            <a:ext cx="3781113" cy="908821"/>
          </a:xfrm>
        </p:spPr>
      </p:pic>
      <p:sp>
        <p:nvSpPr>
          <p:cNvPr id="5" name="Rectangle 4"/>
          <p:cNvSpPr/>
          <p:nvPr/>
        </p:nvSpPr>
        <p:spPr>
          <a:xfrm>
            <a:off x="0" y="0"/>
            <a:ext cx="3433665" cy="356388"/>
          </a:xfrm>
          <a:prstGeom prst="rect">
            <a:avLst/>
          </a:prstGeom>
          <a:solidFill>
            <a:srgbClr val="B2D1E3"/>
          </a:solidFill>
          <a:ln>
            <a:solidFill>
              <a:srgbClr val="B2D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758335" y="0"/>
            <a:ext cx="3433665" cy="356388"/>
          </a:xfrm>
          <a:prstGeom prst="rect">
            <a:avLst/>
          </a:prstGeom>
          <a:solidFill>
            <a:srgbClr val="A9C88E"/>
          </a:solidFill>
          <a:ln>
            <a:solidFill>
              <a:srgbClr val="A9C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08106" y="0"/>
            <a:ext cx="3433665" cy="356388"/>
          </a:xfrm>
          <a:prstGeom prst="rect">
            <a:avLst/>
          </a:prstGeom>
          <a:solidFill>
            <a:srgbClr val="E4D768"/>
          </a:solidFill>
          <a:ln>
            <a:solidFill>
              <a:srgbClr val="E4D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57954" y="1765129"/>
            <a:ext cx="10050087" cy="2062103"/>
          </a:xfrm>
          <a:prstGeom prst="rect">
            <a:avLst/>
          </a:prstGeom>
          <a:noFill/>
        </p:spPr>
        <p:txBody>
          <a:bodyPr wrap="square" rtlCol="0">
            <a:spAutoFit/>
          </a:bodyPr>
          <a:lstStyle/>
          <a:p>
            <a:pPr marL="457200" indent="-457200">
              <a:buFont typeface="Arial" panose="020B0604020202020204" pitchFamily="34" charset="0"/>
              <a:buChar char="•"/>
              <a:defRPr/>
            </a:pPr>
            <a:r>
              <a:rPr lang="en-US" sz="3200" dirty="0">
                <a:latin typeface="Cambria" panose="02040503050406030204" pitchFamily="18" charset="0"/>
              </a:rPr>
              <a:t>Look for jobs and ‘favorite’ employers in Handshake</a:t>
            </a:r>
          </a:p>
          <a:p>
            <a:pPr marL="457200" indent="-457200">
              <a:buFont typeface="Arial" panose="020B0604020202020204" pitchFamily="34" charset="0"/>
              <a:buChar char="•"/>
              <a:defRPr/>
            </a:pPr>
            <a:r>
              <a:rPr lang="en-US" sz="3200" dirty="0">
                <a:latin typeface="Cambria" panose="02040503050406030204" pitchFamily="18" charset="0"/>
              </a:rPr>
              <a:t>Have your resume and cover letter critiqued by the Career Center</a:t>
            </a:r>
          </a:p>
          <a:p>
            <a:pPr marL="457200" indent="-457200">
              <a:buFont typeface="Arial" panose="020B0604020202020204" pitchFamily="34" charset="0"/>
              <a:buChar char="•"/>
              <a:defRPr/>
            </a:pPr>
            <a:r>
              <a:rPr lang="en-US" sz="3200" dirty="0">
                <a:latin typeface="Cambria" panose="02040503050406030204" pitchFamily="18" charset="0"/>
              </a:rPr>
              <a:t>Complete a Mock Interview</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9483975"/>
      </p:ext>
    </p:extLst>
  </p:cSld>
  <p:clrMapOvr>
    <a:masterClrMapping/>
  </p:clrMapOvr>
  <mc:AlternateContent xmlns:mc="http://schemas.openxmlformats.org/markup-compatibility/2006">
    <mc:Choice xmlns:p14="http://schemas.microsoft.com/office/powerpoint/2010/main" Requires="p14">
      <p:transition spd="slow" p14:dur="2000" advTm="25452"/>
    </mc:Choice>
    <mc:Fallback>
      <p:transition spd="slow" advTm="25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TotalTime>
  <Words>1723</Words>
  <Application>Microsoft Office PowerPoint</Application>
  <PresentationFormat>Widescreen</PresentationFormat>
  <Paragraphs>145</Paragraphs>
  <Slides>14</Slides>
  <Notes>13</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Adobe Garamond Pro</vt:lpstr>
      <vt:lpstr>Adobe Garamond Pro Bold</vt:lpstr>
      <vt:lpstr>Arial</vt:lpstr>
      <vt:lpstr>Calibri</vt:lpstr>
      <vt:lpstr>Calibri Light</vt:lpstr>
      <vt:lpstr>Cambria</vt:lpstr>
      <vt:lpstr>Times New Roman</vt:lpstr>
      <vt:lpstr>Wingdings</vt:lpstr>
      <vt:lpstr>Office Theme</vt:lpstr>
      <vt:lpstr>PowerPoint Presentation</vt:lpstr>
      <vt:lpstr>Overview: </vt:lpstr>
      <vt:lpstr>Learning Outcomes and Career Readiness Competencies: </vt:lpstr>
      <vt:lpstr>Tip #1: Plan for the process</vt:lpstr>
      <vt:lpstr>Tip #2: Develop Job Targets</vt:lpstr>
      <vt:lpstr>Tip #3: Do your research</vt:lpstr>
      <vt:lpstr>Tip #4: Use your network</vt:lpstr>
      <vt:lpstr>Tip #5: Be prepared</vt:lpstr>
      <vt:lpstr>Next steps</vt:lpstr>
      <vt:lpstr>Questions</vt:lpstr>
      <vt:lpstr>Professional Clothing Closet </vt:lpstr>
      <vt:lpstr>Drop- in Career Advising </vt:lpstr>
      <vt:lpstr>Complete the survey to confirm your attendance </vt:lpstr>
      <vt:lpstr>The Career Center</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Geneva Scott</dc:creator>
  <cp:lastModifiedBy>Geneva Scott</cp:lastModifiedBy>
  <cp:revision>23</cp:revision>
  <dcterms:created xsi:type="dcterms:W3CDTF">2018-08-03T14:33:07Z</dcterms:created>
  <dcterms:modified xsi:type="dcterms:W3CDTF">2018-12-10T19:32:21Z</dcterms:modified>
</cp:coreProperties>
</file>